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83" r:id="rId8"/>
    <p:sldId id="291" r:id="rId9"/>
    <p:sldId id="290" r:id="rId10"/>
    <p:sldId id="289" r:id="rId11"/>
    <p:sldId id="292" r:id="rId12"/>
    <p:sldId id="286" r:id="rId13"/>
    <p:sldId id="28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>
        <p:scale>
          <a:sx n="80" d="100"/>
          <a:sy n="80" d="100"/>
        </p:scale>
        <p:origin x="136" y="-8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9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9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9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1.png"/><Relationship Id="rId2" Type="http://schemas.openxmlformats.org/officeDocument/2006/relationships/hyperlink" Target="http://commerciaux.celca.caisse-epargne.fr/download/1176/documents-hors-arbo-2/26184/courrier-complet-nuances-priv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://commerciaux.celca.caisse-epargne.fr/download/1176/documents-hors-arbo-2/26185/courrier-complet-nuances-plu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lick.news.im.natixis.com/?qs=6e595fdc7d135b81706d649c3d70135b2c9224fe63af44af11e3d0d59bed5f17a706980bcc46db60944fc54dc0e4beb0e80c29acd1a0efb8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lick.news.im.natixis.com/?qs=0c5deb838ce3de1a8fb76fa99561d2e482fc72eed7f376cf3760917e43a6d56d23c90e11c9544751dfe9992cdea1c3918d26dcfc74a005c9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lick.news.im.natixis.com/?qs=c9e602b70ef07a5edcc71e6d8a50a604f8305891b5cb1777377e62c044a8636e9630ffba4187d3780effd0e8aee14d8dd8f74277ba9fb673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groupebpce-my.sharepoint.com/personal/romain_dehlinger_natixis_com/_layouts/15/onedrive.aspx?id=%2Fpersonal%2Fromain%5Fdehlinger%5Fnatixis%5Fcom%2FDocuments%2FRecordings%2FDNCA%20%2D%20Value%20Europe%20%26%20Europe%20Growth%2D20220407%5F090204%2DEnregistrement%20de%20la%20r%C3%A9union%2Emp4&amp;parent=%2Fpersonal%2Fromain%5Fdehlinger%5Fnatixis%5Fcom%2FDocuments%2FRecordings&amp;ga=1" TargetMode="Externa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175/la-lettre-hebdomadaire-de-vega-im_4-avril-2022.pdf" TargetMode="External"/><Relationship Id="rId5" Type="http://schemas.openxmlformats.org/officeDocument/2006/relationships/image" Target="../media/image29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15 du Lundi 11 au  Samedi 16 avril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37087" y="2488755"/>
            <a:ext cx="8578776" cy="36933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CNP ASSURANCES: </a:t>
            </a:r>
            <a:r>
              <a:rPr lang="fr-FR" dirty="0"/>
              <a:t>modifications des dispositions d’adhésion aux contrats Nuances Plus et Nuances Privilège:  suppression du 1</a:t>
            </a:r>
            <a:r>
              <a:rPr lang="fr-FR" baseline="30000" dirty="0"/>
              <a:t>er</a:t>
            </a:r>
            <a:r>
              <a:rPr lang="fr-FR" dirty="0"/>
              <a:t> arbitrage gratuit à partir de juin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 mobilières: DNCA FINANCE : </a:t>
            </a:r>
            <a:r>
              <a:rPr lang="fr-FR" dirty="0"/>
              <a:t>modification DNCA Actions Euro PME intégration de critères ESG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 mobilières: DNCA FINANCE : </a:t>
            </a:r>
            <a:r>
              <a:rPr lang="fr-FR" dirty="0"/>
              <a:t>modification DNCA  Actions Small &amp; </a:t>
            </a:r>
            <a:r>
              <a:rPr lang="fr-FR" dirty="0" err="1"/>
              <a:t>Mid</a:t>
            </a:r>
            <a:r>
              <a:rPr lang="fr-FR" dirty="0"/>
              <a:t> Cap euro intégration de critères ESG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 mobilières: Véga IM : </a:t>
            </a:r>
            <a:r>
              <a:rPr lang="fr-FR" dirty="0"/>
              <a:t>modification Véga Alpha Opportunités en Véga Alpha Opportunités ISR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DNCA </a:t>
            </a:r>
            <a:r>
              <a:rPr lang="fr-FR" dirty="0" err="1"/>
              <a:t>Ré-écoute</a:t>
            </a:r>
            <a:r>
              <a:rPr lang="fr-FR" dirty="0"/>
              <a:t> de la </a:t>
            </a:r>
            <a:r>
              <a:rPr lang="fr-FR" dirty="0" err="1"/>
              <a:t>webex</a:t>
            </a:r>
            <a:r>
              <a:rPr lang="fr-FR" dirty="0"/>
              <a:t> du jeudi 7 avril  sur  DNCA Value  Europe  &amp; Europe  </a:t>
            </a:r>
            <a:r>
              <a:rPr lang="fr-FR" dirty="0" err="1"/>
              <a:t>Growth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04 avril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09" y="167532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62" y="196619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1C5D4-68B9-4DD3-A701-C67581988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" y="2455271"/>
            <a:ext cx="4760392" cy="28110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F0B882-AB0E-49A4-B580-34C242EFC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932" y="2455271"/>
            <a:ext cx="5953089" cy="27331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0988298" y="2504088"/>
            <a:ext cx="1163470" cy="747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ASSURANCE VIE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14296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MODIFICATION  DES  DISPOSITIONS D’ADHESION AUX CONTRATS NUANCES PLUS &amp; NUANCES PRIVILEGES A COMPTER DU 13 JUIN 2022 SUPRESSION DU 1</a:t>
            </a:r>
            <a:r>
              <a:rPr lang="fr-FR" sz="2000" b="1" kern="0" baseline="30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ARBITRAGE  GRATUIT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8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988298" y="2927838"/>
            <a:ext cx="1145317" cy="3496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2689AFAE-1752-4CE4-AEFC-45B0BF00C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924" y="4149310"/>
            <a:ext cx="1549138" cy="222340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Image 7">
            <a:hlinkClick r:id="rId4"/>
            <a:extLst>
              <a:ext uri="{FF2B5EF4-FFF2-40B4-BE49-F238E27FC236}">
                <a16:creationId xmlns:a16="http://schemas.microsoft.com/office/drawing/2014/main" id="{51434D4E-F582-4B54-A6B3-CFB51DE37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493" y="4180846"/>
            <a:ext cx="1549138" cy="219186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E8FBF524-1754-4FE0-B267-01DF7673C41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4904">
            <a:off x="9216424" y="3712301"/>
            <a:ext cx="1583987" cy="71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6448276-43B5-4BFF-B33E-C0395F424744}"/>
              </a:ext>
            </a:extLst>
          </p:cNvPr>
          <p:cNvSpPr txBox="1"/>
          <p:nvPr/>
        </p:nvSpPr>
        <p:spPr>
          <a:xfrm>
            <a:off x="-9214" y="1691786"/>
            <a:ext cx="1062098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Certains produits de la gamme CNP bénéficient jusqu’à présent d’un  premier arbitrage annuel gratuit, quel que</a:t>
            </a:r>
          </a:p>
          <a:p>
            <a:r>
              <a:rPr lang="fr-FR" dirty="0"/>
              <a:t>soit le sens de l’arbitrage (€&gt;UC ou UC&gt;€uro). </a:t>
            </a:r>
          </a:p>
          <a:p>
            <a:r>
              <a:rPr lang="fr-FR" dirty="0"/>
              <a:t>Dans le contexte de taux bas et de Diversification des encours, la mention du « 1er arbitrage gratuit »  </a:t>
            </a:r>
          </a:p>
          <a:p>
            <a:r>
              <a:rPr lang="fr-FR" dirty="0"/>
              <a:t>a été supprimée sur les nouveaux contrats souscrits</a:t>
            </a:r>
            <a:r>
              <a:rPr lang="fr-FR" dirty="0">
                <a:solidFill>
                  <a:srgbClr val="FF0000"/>
                </a:solidFill>
              </a:rPr>
              <a:t>.</a:t>
            </a:r>
          </a:p>
          <a:p>
            <a:r>
              <a:rPr lang="fr-FR" dirty="0">
                <a:solidFill>
                  <a:srgbClr val="FF0000"/>
                </a:solidFill>
              </a:rPr>
              <a:t>Dès juin, un tarification sur arbitrage sans gratuité sera appliquée sur le 1</a:t>
            </a:r>
            <a:r>
              <a:rPr lang="fr-FR" baseline="30000" dirty="0">
                <a:solidFill>
                  <a:srgbClr val="FF0000"/>
                </a:solidFill>
              </a:rPr>
              <a:t>er</a:t>
            </a:r>
            <a:r>
              <a:rPr lang="fr-FR" dirty="0">
                <a:solidFill>
                  <a:srgbClr val="FF0000"/>
                </a:solidFill>
              </a:rPr>
              <a:t> arbitrage de l’année sur les contrats</a:t>
            </a:r>
          </a:p>
          <a:p>
            <a:r>
              <a:rPr lang="fr-FR" dirty="0">
                <a:solidFill>
                  <a:srgbClr val="FF0000"/>
                </a:solidFill>
              </a:rPr>
              <a:t>Nuances Plus et Nuances Privilège. </a:t>
            </a:r>
            <a:r>
              <a:rPr lang="fr-FR" dirty="0"/>
              <a:t>Le conseiller conserve toutefois la possibilité de minorer, voire supprimer</a:t>
            </a:r>
          </a:p>
          <a:p>
            <a:r>
              <a:rPr lang="fr-FR" dirty="0"/>
              <a:t> les frais d’arbitrage dans l’outil dans le cas d’un arbitrage € vers UC .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5B61662-F5F7-470D-B32B-314B9A21D4CC}"/>
              </a:ext>
            </a:extLst>
          </p:cNvPr>
          <p:cNvSpPr txBox="1"/>
          <p:nvPr/>
        </p:nvSpPr>
        <p:spPr>
          <a:xfrm>
            <a:off x="381987" y="4060863"/>
            <a:ext cx="30930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Retrouvez le détail de la tarification dans la lettre d’information adressée aux clients  en cliquant sur les images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83FD5C-ABC9-4D48-B586-42BF2161E919}"/>
              </a:ext>
            </a:extLst>
          </p:cNvPr>
          <p:cNvSpPr txBox="1"/>
          <p:nvPr/>
        </p:nvSpPr>
        <p:spPr>
          <a:xfrm>
            <a:off x="4840377" y="3721146"/>
            <a:ext cx="1749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Nuances Plus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D122311-3EBA-4244-B4F5-3A880B54314B}"/>
              </a:ext>
            </a:extLst>
          </p:cNvPr>
          <p:cNvSpPr txBox="1"/>
          <p:nvPr/>
        </p:nvSpPr>
        <p:spPr>
          <a:xfrm>
            <a:off x="7017858" y="3723703"/>
            <a:ext cx="2159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Nuances Privilège</a:t>
            </a: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352" y="570914"/>
            <a:ext cx="1089025" cy="98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752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0988298" y="2486652"/>
            <a:ext cx="1163470" cy="747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5840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MODIFICATION  DNCA ACTIONS  EURO PME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8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988298" y="2927838"/>
            <a:ext cx="1145317" cy="3496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2F0D3B-7BE0-4A51-8BB6-B1574FAE4A72}"/>
              </a:ext>
            </a:extLst>
          </p:cNvPr>
          <p:cNvSpPr txBox="1"/>
          <p:nvPr/>
        </p:nvSpPr>
        <p:spPr>
          <a:xfrm>
            <a:off x="831476" y="4716644"/>
            <a:ext cx="309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Retrouvez la lettre aux porteurs en cliquant sur l’image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BBF3EA-16E6-4EDA-A1E7-D794C40E3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830" y="408275"/>
            <a:ext cx="1314450" cy="3333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D0A925-24A0-4AF4-9315-4DE9BD19435D}"/>
              </a:ext>
            </a:extLst>
          </p:cNvPr>
          <p:cNvSpPr txBox="1"/>
          <p:nvPr/>
        </p:nvSpPr>
        <p:spPr>
          <a:xfrm>
            <a:off x="-46175" y="1285250"/>
            <a:ext cx="1107143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Contexte  et mise en œuvre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600" dirty="0"/>
              <a:t>DNCA FINANCE a décidé de procéder à des modifications du FCP en </a:t>
            </a:r>
            <a:r>
              <a:rPr lang="fr-FR" sz="1600" b="1" dirty="0"/>
              <a:t>intégrant des critères extra-financiers ESG</a:t>
            </a:r>
            <a:r>
              <a:rPr lang="fr-FR" sz="1600" dirty="0"/>
              <a:t> (Environnement, Social, Gouvernance) au sein de l’objectif de gestion et de la stratégie d’investissement, parmi lesquels les enjeux relatifs à la responsabilité d’entreprise, comme un élément central de la gestion du FCP conformément à la doctrine publiée de l’AMF</a:t>
            </a:r>
            <a:r>
              <a:rPr lang="fr-FR" sz="1600" baseline="30000" dirty="0"/>
              <a:t>(1)</a:t>
            </a:r>
            <a:r>
              <a:rPr lang="fr-FR" sz="1600" dirty="0"/>
              <a:t>. </a:t>
            </a:r>
            <a:br>
              <a:rPr lang="fr-FR" sz="1600" dirty="0"/>
            </a:br>
            <a:br>
              <a:rPr lang="fr-FR" sz="1600" dirty="0"/>
            </a:br>
            <a:r>
              <a:rPr lang="fr-FR" sz="1600" dirty="0"/>
              <a:t>L’ajustement de la prise en compte de critères extra-financiers n’a pas d’impacts sur la méthode de sélection des instruments financiers mises en </a:t>
            </a:r>
            <a:r>
              <a:rPr lang="fr-FR" sz="1600" dirty="0" err="1"/>
              <a:t>oeuvre</a:t>
            </a:r>
            <a:r>
              <a:rPr lang="fr-FR" sz="1600" dirty="0"/>
              <a:t> et n’entraine </a:t>
            </a:r>
            <a:r>
              <a:rPr lang="fr-FR" sz="1600" b="1" dirty="0"/>
              <a:t>pas de modification du niveau de l’échelle de risque</a:t>
            </a:r>
            <a:r>
              <a:rPr lang="fr-FR" sz="1600" dirty="0"/>
              <a:t> </a:t>
            </a:r>
            <a:r>
              <a:rPr lang="fr-FR" sz="1600" b="1" dirty="0"/>
              <a:t>ni du profil de rendement/risque</a:t>
            </a:r>
            <a:r>
              <a:rPr lang="fr-FR" sz="1600" dirty="0"/>
              <a:t> du FCP. </a:t>
            </a:r>
          </a:p>
          <a:p>
            <a:r>
              <a:rPr lang="fr-FR" baseline="30000" dirty="0"/>
              <a:t>(</a:t>
            </a:r>
            <a:r>
              <a:rPr lang="fr-FR" sz="1200" baseline="30000" dirty="0"/>
              <a:t>1)</a:t>
            </a:r>
            <a:r>
              <a:rPr lang="fr-FR" sz="1200" dirty="0"/>
              <a:t>Position -Recommandation AMF- DOC-2020-03 : Informations à fournir par les placements collectifs intégrant des approches extra-financières  </a:t>
            </a:r>
            <a:br>
              <a:rPr lang="fr-FR" dirty="0"/>
            </a:br>
            <a:br>
              <a:rPr lang="fr-FR" dirty="0"/>
            </a:br>
            <a:r>
              <a:rPr lang="fr-FR" sz="1600" dirty="0"/>
              <a:t> </a:t>
            </a:r>
            <a:r>
              <a:rPr lang="fr-FR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Date de réalisation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</a:t>
            </a:r>
            <a:r>
              <a:rPr lang="fr-FR" sz="1600" dirty="0"/>
              <a:t>le 11/04/2022 </a:t>
            </a:r>
          </a:p>
        </p:txBody>
      </p:sp>
      <p:pic>
        <p:nvPicPr>
          <p:cNvPr id="4" name="Image 3">
            <a:hlinkClick r:id="rId3"/>
            <a:extLst>
              <a:ext uri="{FF2B5EF4-FFF2-40B4-BE49-F238E27FC236}">
                <a16:creationId xmlns:a16="http://schemas.microsoft.com/office/drawing/2014/main" id="{7723D7FA-5C2B-4086-A759-0641AD7F5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262" y="3688100"/>
            <a:ext cx="1730859" cy="230370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360338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0988298" y="2486652"/>
            <a:ext cx="1163470" cy="747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5840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MODIFICATION  DNCA ACTIONS SMALL &amp; MID CAP EURO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8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988298" y="2927838"/>
            <a:ext cx="1145317" cy="3496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2F0D3B-7BE0-4A51-8BB6-B1574FAE4A72}"/>
              </a:ext>
            </a:extLst>
          </p:cNvPr>
          <p:cNvSpPr txBox="1"/>
          <p:nvPr/>
        </p:nvSpPr>
        <p:spPr>
          <a:xfrm>
            <a:off x="1218720" y="4984703"/>
            <a:ext cx="309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Retrouvez la lettre aux porteurs en cliquant sur l’image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BBF3EA-16E6-4EDA-A1E7-D794C40E3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830" y="408275"/>
            <a:ext cx="1314450" cy="33337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460BC42-6A12-475F-8CAB-E16F81C78C42}"/>
              </a:ext>
            </a:extLst>
          </p:cNvPr>
          <p:cNvSpPr txBox="1"/>
          <p:nvPr/>
        </p:nvSpPr>
        <p:spPr>
          <a:xfrm>
            <a:off x="-26765" y="1385386"/>
            <a:ext cx="1107143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Contexte  et mise en œuvre </a:t>
            </a:r>
            <a:r>
              <a:rPr lang="fr-FR" sz="1600" dirty="0"/>
              <a:t>: DNCA FINANCE a décidé de procéder à des modifications du FCP en </a:t>
            </a:r>
            <a:r>
              <a:rPr lang="fr-FR" sz="1600" b="1" dirty="0"/>
              <a:t>intégrant des critères extra-financiers ESG</a:t>
            </a:r>
            <a:r>
              <a:rPr lang="fr-FR" sz="1600" dirty="0"/>
              <a:t> (Environnement, Social, Gouvernance) au sein de l’objectif de gestion et de la stratégie d’investissement, parmi lesquels les enjeux relatifs à la responsabilité d’entreprise, comme un élément central de la gestion du FCP conformément à la doctrine publiée de l’AMF</a:t>
            </a:r>
            <a:r>
              <a:rPr lang="fr-FR" sz="1600" baseline="30000" dirty="0"/>
              <a:t>(1)</a:t>
            </a:r>
            <a:r>
              <a:rPr lang="fr-FR" sz="1600" dirty="0"/>
              <a:t>. </a:t>
            </a:r>
            <a:br>
              <a:rPr lang="fr-FR" sz="1600" dirty="0"/>
            </a:br>
            <a:br>
              <a:rPr lang="fr-FR" sz="1600" dirty="0"/>
            </a:br>
            <a:r>
              <a:rPr lang="fr-FR" sz="1600" dirty="0"/>
              <a:t>L’ajustement de la prise en compte de critères extra-financiers n’a pas d’impacts sur la méthode de sélection des instruments financiers mises en </a:t>
            </a:r>
            <a:r>
              <a:rPr lang="fr-FR" sz="1600" dirty="0" err="1"/>
              <a:t>oeuvre</a:t>
            </a:r>
            <a:r>
              <a:rPr lang="fr-FR" sz="1600" dirty="0"/>
              <a:t> et n’entraine </a:t>
            </a:r>
            <a:r>
              <a:rPr lang="fr-FR" sz="1600" b="1" dirty="0"/>
              <a:t>pas de modification du niveau de l’échelle de risque</a:t>
            </a:r>
            <a:r>
              <a:rPr lang="fr-FR" sz="1600" dirty="0"/>
              <a:t> </a:t>
            </a:r>
            <a:r>
              <a:rPr lang="fr-FR" sz="1600" b="1" dirty="0"/>
              <a:t>ni du profil de rendement/risque</a:t>
            </a:r>
            <a:r>
              <a:rPr lang="fr-FR" sz="1600" dirty="0"/>
              <a:t> du FCP. </a:t>
            </a:r>
          </a:p>
          <a:p>
            <a:r>
              <a:rPr lang="fr-FR" baseline="30000" dirty="0"/>
              <a:t>(</a:t>
            </a:r>
            <a:r>
              <a:rPr lang="fr-FR" sz="1200" baseline="30000" dirty="0"/>
              <a:t>1)</a:t>
            </a:r>
            <a:r>
              <a:rPr lang="fr-FR" sz="1200" dirty="0"/>
              <a:t>Position -Recommandation AMF- DOC-2020-03 : Informations à fournir par les placements collectifs intégrant des approches extra-financières  </a:t>
            </a:r>
            <a:br>
              <a:rPr lang="fr-FR" dirty="0"/>
            </a:br>
            <a:br>
              <a:rPr lang="fr-FR" dirty="0"/>
            </a:b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Date de réalisation </a:t>
            </a:r>
            <a:r>
              <a:rPr lang="fr-FR" sz="1600" dirty="0"/>
              <a:t>:  le 11/04/2022 </a:t>
            </a:r>
          </a:p>
        </p:txBody>
      </p:sp>
      <p:pic>
        <p:nvPicPr>
          <p:cNvPr id="4" name="Image 3">
            <a:hlinkClick r:id="rId3"/>
            <a:extLst>
              <a:ext uri="{FF2B5EF4-FFF2-40B4-BE49-F238E27FC236}">
                <a16:creationId xmlns:a16="http://schemas.microsoft.com/office/drawing/2014/main" id="{1CD80A10-57D2-4F33-A220-6B1C509BD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666" y="3742814"/>
            <a:ext cx="1674668" cy="2483777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197137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0988298" y="2486652"/>
            <a:ext cx="1163470" cy="747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5840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MODIFICATION  VEGA ALPHA OPPORTUNITES en VEGA ALPHA OPPORTUNITES ISR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8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988298" y="2927838"/>
            <a:ext cx="1145317" cy="3496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2F0D3B-7BE0-4A51-8BB6-B1574FAE4A72}"/>
              </a:ext>
            </a:extLst>
          </p:cNvPr>
          <p:cNvSpPr txBox="1"/>
          <p:nvPr/>
        </p:nvSpPr>
        <p:spPr>
          <a:xfrm>
            <a:off x="1249252" y="5128102"/>
            <a:ext cx="309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Retrouvez la lettre aux porteurs en cliquant sur l’image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BBF3EA-16E6-4EDA-A1E7-D794C40E3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830" y="408275"/>
            <a:ext cx="1314450" cy="33337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9B39FE0-5EA4-4BC2-B797-68D651B9B8D0}"/>
              </a:ext>
            </a:extLst>
          </p:cNvPr>
          <p:cNvSpPr txBox="1"/>
          <p:nvPr/>
        </p:nvSpPr>
        <p:spPr>
          <a:xfrm>
            <a:off x="58385" y="1395384"/>
            <a:ext cx="1107143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Contexte  et mise en œuvre </a:t>
            </a:r>
            <a:r>
              <a:rPr lang="fr-FR" sz="1600" dirty="0"/>
              <a:t>: VEGA INVESTMENT MANAGERS a pris la décision de modifier l’objectif de gestion et la stratégie d’investissement du FCP VEGA ALPHA OPPORTUNITES.</a:t>
            </a:r>
            <a:br>
              <a:rPr lang="fr-FR" sz="1600" dirty="0"/>
            </a:br>
            <a:r>
              <a:rPr lang="fr-FR" sz="1600" dirty="0"/>
              <a:t>Le Fonds adoptera ainsi une </a:t>
            </a:r>
            <a:r>
              <a:rPr lang="fr-FR" sz="1600" b="1" dirty="0"/>
              <a:t>stratégie encadrée par la politique d’Investissement Socialement Responsable (ISR) </a:t>
            </a:r>
            <a:r>
              <a:rPr lang="fr-FR" sz="1600" dirty="0"/>
              <a:t>de la société de gestion VEGA INVESTMENT MANAGERS dans la sélection de valeurs.</a:t>
            </a:r>
            <a:br>
              <a:rPr lang="fr-FR" sz="1600" dirty="0"/>
            </a:br>
            <a:r>
              <a:rPr lang="fr-FR" sz="1600" dirty="0"/>
              <a:t>Conformément au Règlement européen (UE) 2019/2088 sur la publication d’informations en matière de durabilité dans le secteur des services financiers (dit « Règlement SFDR ») </a:t>
            </a:r>
            <a:r>
              <a:rPr lang="fr-FR" sz="1600" b="1" dirty="0"/>
              <a:t>le fonds relève désormais de la catégorie des produits dits « article 8 »</a:t>
            </a:r>
            <a:r>
              <a:rPr lang="fr-FR" sz="1600" dirty="0"/>
              <a:t>.</a:t>
            </a:r>
            <a:br>
              <a:rPr lang="fr-FR" sz="1600" dirty="0"/>
            </a:br>
            <a:r>
              <a:rPr lang="fr-FR" sz="1600" dirty="0"/>
              <a:t> </a:t>
            </a:r>
          </a:p>
          <a:p>
            <a:r>
              <a:rPr lang="fr-FR" sz="1600" dirty="0"/>
              <a:t>A cette occasion le compartiment FCP VEGA ALPHA OPPORTUNITES  changera de dénomination et devient </a:t>
            </a:r>
            <a:r>
              <a:rPr lang="fr-FR" sz="1600" b="1" dirty="0"/>
              <a:t>FCP VEGA ALPHA OPPORTUNITES</a:t>
            </a:r>
            <a:r>
              <a:rPr lang="fr-FR" sz="1600" dirty="0"/>
              <a:t> </a:t>
            </a:r>
            <a:r>
              <a:rPr lang="fr-FR" sz="1600" b="1" dirty="0"/>
              <a:t>ISR</a:t>
            </a:r>
            <a:r>
              <a:rPr lang="fr-FR" sz="1600" dirty="0"/>
              <a:t>. </a:t>
            </a:r>
            <a:br>
              <a:rPr lang="fr-FR" sz="1600" dirty="0"/>
            </a:br>
            <a:br>
              <a:rPr lang="fr-FR" sz="1600" dirty="0"/>
            </a:br>
            <a:r>
              <a:rPr lang="fr-FR" sz="1600" dirty="0"/>
              <a:t>Cette opération n'entraine pas d'augmentation potentielle de frais, ni de de modification du profil rendement / risque. </a:t>
            </a:r>
          </a:p>
          <a:p>
            <a:endParaRPr lang="fr-FR" sz="1600" dirty="0"/>
          </a:p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Date de réalisation </a:t>
            </a:r>
            <a:r>
              <a:rPr lang="fr-FR" sz="1600" dirty="0"/>
              <a:t>:  le 06/04/2022 </a:t>
            </a:r>
          </a:p>
        </p:txBody>
      </p:sp>
      <p:pic>
        <p:nvPicPr>
          <p:cNvPr id="4" name="Image 3">
            <a:hlinkClick r:id="rId3"/>
            <a:extLst>
              <a:ext uri="{FF2B5EF4-FFF2-40B4-BE49-F238E27FC236}">
                <a16:creationId xmlns:a16="http://schemas.microsoft.com/office/drawing/2014/main" id="{48BD772B-6739-4197-A0E6-D6AE599C5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068" y="4354936"/>
            <a:ext cx="1566065" cy="2069553"/>
          </a:xfrm>
          <a:prstGeom prst="rect">
            <a:avLst/>
          </a:prstGeom>
          <a:solidFill>
            <a:schemeClr val="accent5"/>
          </a:solidFill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403836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1028530" y="2519796"/>
            <a:ext cx="1163470" cy="7473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1704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Ré-écoute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fr-FR" sz="22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DNCA VALUE EUROPE &amp; EUROPE GROWTH du jeudi  7 avril  2022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4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051861" y="2939405"/>
            <a:ext cx="1076795" cy="3462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772" y="151587"/>
            <a:ext cx="1739170" cy="60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178723" y="1800970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DNCA VALUE EUROPE &amp; EUROPE GROWTH du jeudi 7 avril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</p:txBody>
      </p:sp>
      <p:sp>
        <p:nvSpPr>
          <p:cNvPr id="21" name="ZoneTexte 20">
            <a:hlinkClick r:id="rId3"/>
          </p:cNvPr>
          <p:cNvSpPr txBox="1"/>
          <p:nvPr/>
        </p:nvSpPr>
        <p:spPr>
          <a:xfrm>
            <a:off x="496643" y="358712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ABC9B9-1887-4F30-921B-0F09EB8F9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3555" y="2570869"/>
            <a:ext cx="5484591" cy="38536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66049C3-091C-40EE-A595-F56D81877D25}"/>
              </a:ext>
            </a:extLst>
          </p:cNvPr>
          <p:cNvSpPr txBox="1"/>
          <p:nvPr/>
        </p:nvSpPr>
        <p:spPr>
          <a:xfrm>
            <a:off x="5988916" y="3047023"/>
            <a:ext cx="226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Lecture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762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04 AVRIL  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E5AD6ABC-EC27-4AD5-85F6-6716075D7F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8002" y="2310692"/>
            <a:ext cx="2864957" cy="3823493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26262</TotalTime>
  <Words>969</Words>
  <Application>Microsoft Office PowerPoint</Application>
  <PresentationFormat>Grand écran</PresentationFormat>
  <Paragraphs>82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1388</cp:revision>
  <dcterms:created xsi:type="dcterms:W3CDTF">2020-06-24T09:20:11Z</dcterms:created>
  <dcterms:modified xsi:type="dcterms:W3CDTF">2022-04-07T09:13:26Z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