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311" r:id="rId9"/>
    <p:sldId id="269" r:id="rId10"/>
    <p:sldId id="286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7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21/04/2022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176/documents-hors-arbo-2/26276/lap-information-porteurs-mi-vi-2eme-distribution-avril-2022-specimen.pdf" TargetMode="Externa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6275/mode-operatoire-comment-declarer-pv-mv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roupebpce-my.sharepoint.com/:v:/g/personal/romain_dehlinger_natixis_com/ESHDFZT0H8ZLvV4wRCuJUkMB_Wq32Gmi3zixo0ooOXMKvQ" TargetMode="Externa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274/la-lettre-hebdomadaire-de-vega-im_18-avril-2022.pdf" TargetMode="External"/><Relationship Id="rId5" Type="http://schemas.openxmlformats.org/officeDocument/2006/relationships/image" Target="../media/image27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17 du Lundi 25 au  Samedi 30 avril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83269" y="3597119"/>
            <a:ext cx="8578776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FCPI: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Seventure</a:t>
            </a:r>
            <a:r>
              <a:rPr lang="fr-FR" dirty="0"/>
              <a:t>:  </a:t>
            </a:r>
            <a:r>
              <a:rPr lang="fr-FR" dirty="0" err="1"/>
              <a:t>Masseran</a:t>
            </a:r>
            <a:r>
              <a:rPr lang="fr-FR" dirty="0"/>
              <a:t> Innovation VI deuxième distribution de dividendes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FCPI: M-CAPITAL: </a:t>
            </a:r>
            <a:r>
              <a:rPr lang="fr-FR" dirty="0"/>
              <a:t>mandats Club Deal déclarations d’impôts sur les revenus 2021 mode opératoire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</a:t>
            </a:r>
            <a:r>
              <a:rPr lang="fr-FR" dirty="0" err="1"/>
              <a:t>Ré-écoute</a:t>
            </a:r>
            <a:r>
              <a:rPr lang="fr-FR" dirty="0"/>
              <a:t>  de la </a:t>
            </a:r>
            <a:r>
              <a:rPr lang="fr-FR" dirty="0" err="1"/>
              <a:t>webex</a:t>
            </a:r>
            <a:r>
              <a:rPr lang="fr-FR" dirty="0"/>
              <a:t> </a:t>
            </a:r>
            <a:r>
              <a:rPr lang="fr-FR" dirty="0" err="1"/>
              <a:t>Seeyond</a:t>
            </a:r>
            <a:r>
              <a:rPr lang="fr-FR" dirty="0"/>
              <a:t> Flexible PEA MT du jeudi 21 avril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18 avril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2" y="2578240"/>
            <a:ext cx="1059843" cy="329087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FCPI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MASSERAN  INNOVATION VI  DEUXIEME  DISTRIBUTION DE DIVIDENDES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8788" y="2907327"/>
            <a:ext cx="1147909" cy="3614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51437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210" y="410196"/>
            <a:ext cx="1431028" cy="744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DA72CA-DDC7-4E50-8AE4-CD13733357C5}"/>
              </a:ext>
            </a:extLst>
          </p:cNvPr>
          <p:cNvSpPr txBox="1"/>
          <p:nvPr/>
        </p:nvSpPr>
        <p:spPr>
          <a:xfrm>
            <a:off x="212143" y="1318407"/>
            <a:ext cx="10662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Masseran</a:t>
            </a:r>
            <a:r>
              <a:rPr lang="fr-FR" dirty="0"/>
              <a:t> Innovation VI va réaliser sa deuxième distribution dans les prochains jours (le dépositaire a transféré les fonds aux teneurs de compte le 22 avril). S’agissant d’un amortissement de la valeur nominale, aucune fiscalité n’est applicable à cette opération.</a:t>
            </a:r>
          </a:p>
          <a:p>
            <a:r>
              <a:rPr lang="fr-FR" dirty="0"/>
              <a:t>Cette distribution viendra diminuer la prochaine valeur liquidative qui sera établie au 30 juin 2022.</a:t>
            </a:r>
          </a:p>
          <a:p>
            <a:endParaRPr lang="fr-FR" dirty="0"/>
          </a:p>
        </p:txBody>
      </p:sp>
      <p:sp>
        <p:nvSpPr>
          <p:cNvPr id="15" name="ZoneTexte 14">
            <a:hlinkClick r:id="rId3"/>
            <a:extLst>
              <a:ext uri="{FF2B5EF4-FFF2-40B4-BE49-F238E27FC236}">
                <a16:creationId xmlns:a16="http://schemas.microsoft.com/office/drawing/2014/main" id="{4AC2BBF8-2FDC-4119-A44C-38B5F8790BD0}"/>
              </a:ext>
            </a:extLst>
          </p:cNvPr>
          <p:cNvSpPr txBox="1"/>
          <p:nvPr/>
        </p:nvSpPr>
        <p:spPr>
          <a:xfrm>
            <a:off x="1544457" y="4381337"/>
            <a:ext cx="2704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la lettre aux porteurs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21C294-A5B5-4F41-B44F-6EEE7D177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4" y="2511084"/>
            <a:ext cx="10772113" cy="1222493"/>
          </a:xfrm>
          <a:prstGeom prst="rect">
            <a:avLst/>
          </a:prstGeom>
        </p:spPr>
      </p:pic>
      <p:pic>
        <p:nvPicPr>
          <p:cNvPr id="8" name="Image 7">
            <a:hlinkClick r:id="rId5"/>
            <a:extLst>
              <a:ext uri="{FF2B5EF4-FFF2-40B4-BE49-F238E27FC236}">
                <a16:creationId xmlns:a16="http://schemas.microsoft.com/office/drawing/2014/main" id="{712CCBE6-8AD8-4D7D-BD07-D85B63A9F5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062" y="3914319"/>
            <a:ext cx="1682286" cy="2411907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067563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24387" y="2558806"/>
            <a:ext cx="1051438" cy="508401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	FCPI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558" y="37758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DECLARATIONS D’IMPÔTS SUR LES REVENUS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62823" y="3140765"/>
            <a:ext cx="1051438" cy="33991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17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49998" y="191468"/>
            <a:ext cx="823409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7530" y="423274"/>
            <a:ext cx="2136913" cy="718728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2BDE120-1F68-40E3-9BE2-EC7CB5C962DE}"/>
              </a:ext>
            </a:extLst>
          </p:cNvPr>
          <p:cNvSpPr txBox="1"/>
          <p:nvPr/>
        </p:nvSpPr>
        <p:spPr>
          <a:xfrm>
            <a:off x="1644110" y="3911001"/>
            <a:ext cx="3279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6C49D9-7C67-477E-9889-AFC17DDE7233}"/>
              </a:ext>
            </a:extLst>
          </p:cNvPr>
          <p:cNvSpPr/>
          <p:nvPr/>
        </p:nvSpPr>
        <p:spPr>
          <a:xfrm>
            <a:off x="116175" y="1246681"/>
            <a:ext cx="10755025" cy="1896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425"/>
              </a:lnSpc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Dans le cadre des différents mandats de gestion </a:t>
            </a:r>
            <a:r>
              <a:rPr lang="fr-FR" sz="1600" b="1" dirty="0">
                <a:solidFill>
                  <a:srgbClr val="000000"/>
                </a:solidFill>
                <a:ea typeface="Calibri" panose="020F0502020204030204" pitchFamily="34" charset="0"/>
              </a:rPr>
              <a:t>Club Deal</a:t>
            </a: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, plusieurs sorties sont  intervenues en 2021.</a:t>
            </a:r>
            <a:endParaRPr lang="fr-FR" sz="1600" dirty="0">
              <a:ea typeface="Calibri" panose="020F0502020204030204" pitchFamily="34" charset="0"/>
            </a:endParaRPr>
          </a:p>
          <a:p>
            <a:pPr algn="just">
              <a:lnSpc>
                <a:spcPts val="1425"/>
              </a:lnSpc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fr-FR" sz="1600" dirty="0">
              <a:ea typeface="Calibri" panose="020F0502020204030204" pitchFamily="34" charset="0"/>
            </a:endParaRPr>
          </a:p>
          <a:p>
            <a:pPr algn="just">
              <a:lnSpc>
                <a:spcPts val="1425"/>
              </a:lnSpc>
            </a:pPr>
            <a:r>
              <a:rPr lang="fr-FR" sz="1600" b="1" dirty="0">
                <a:solidFill>
                  <a:srgbClr val="000000"/>
                </a:solidFill>
                <a:ea typeface="Calibri" panose="020F0502020204030204" pitchFamily="34" charset="0"/>
              </a:rPr>
              <a:t>Celles-ci ont généré des plus et moins-values qui doivent être déclarées dans les revenus 2021.</a:t>
            </a:r>
            <a:endParaRPr lang="fr-FR" sz="1600" dirty="0">
              <a:ea typeface="Calibri" panose="020F0502020204030204" pitchFamily="34" charset="0"/>
            </a:endParaRPr>
          </a:p>
          <a:p>
            <a:pPr algn="just">
              <a:lnSpc>
                <a:spcPts val="1425"/>
              </a:lnSpc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fr-FR" sz="1600" dirty="0">
              <a:ea typeface="Calibri" panose="020F0502020204030204" pitchFamily="34" charset="0"/>
            </a:endParaRPr>
          </a:p>
          <a:p>
            <a:pPr algn="just">
              <a:lnSpc>
                <a:spcPts val="1425"/>
              </a:lnSpc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Dans les prochains jours, nos clients vont être destinataires, par voie postale, de courriers personnalisés reprenant, pour chaque millésime, les plus et moins-values à déclarer. </a:t>
            </a:r>
          </a:p>
          <a:p>
            <a:pPr algn="just">
              <a:lnSpc>
                <a:spcPts val="1425"/>
              </a:lnSpc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Dans ce courrier est précisé, que les montants des plus ou moins-values dépendent du montant souscrit par nos clients ainsi que de leur clé.</a:t>
            </a:r>
          </a:p>
          <a:p>
            <a:pPr algn="just">
              <a:lnSpc>
                <a:spcPts val="1425"/>
              </a:lnSpc>
            </a:pPr>
            <a:endParaRPr lang="fr-FR" sz="16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algn="just">
              <a:lnSpc>
                <a:spcPts val="1425"/>
              </a:lnSpc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Afin de procéder à la déclaration fiscale, M-Capital met à disposition un mode opératoire que vous pouvez retrouver ci-dessous. </a:t>
            </a:r>
            <a:endParaRPr lang="fr-FR" sz="1600" dirty="0">
              <a:ea typeface="Calibri" panose="020F0502020204030204" pitchFamily="34" charset="0"/>
            </a:endParaRPr>
          </a:p>
        </p:txBody>
      </p:sp>
      <p:pic>
        <p:nvPicPr>
          <p:cNvPr id="11" name="Image 10">
            <a:hlinkClick r:id="rId3"/>
            <a:extLst>
              <a:ext uri="{FF2B5EF4-FFF2-40B4-BE49-F238E27FC236}">
                <a16:creationId xmlns:a16="http://schemas.microsoft.com/office/drawing/2014/main" id="{B58D4C2C-B0DF-4FBA-A9DE-D0D38E072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554" y="3193317"/>
            <a:ext cx="2144178" cy="30841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167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1704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Ré-écoute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SEEYOND FLEXIBLE PEA MT du jeudi  21 avril  2022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72" y="151587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78723" y="1604549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SEEYOND FLEXIBLE PEA MT du jeudi 21 avril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</p:txBody>
      </p:sp>
      <p:sp>
        <p:nvSpPr>
          <p:cNvPr id="21" name="ZoneTexte 20">
            <a:hlinkClick r:id="rId3"/>
          </p:cNvPr>
          <p:cNvSpPr txBox="1"/>
          <p:nvPr/>
        </p:nvSpPr>
        <p:spPr>
          <a:xfrm>
            <a:off x="437455" y="293940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0192F4-B702-4737-B38B-6A4265C9B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557" y="2519796"/>
            <a:ext cx="6088055" cy="34463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6049C3-091C-40EE-A595-F56D81877D25}"/>
              </a:ext>
            </a:extLst>
          </p:cNvPr>
          <p:cNvSpPr txBox="1"/>
          <p:nvPr/>
        </p:nvSpPr>
        <p:spPr>
          <a:xfrm>
            <a:off x="5489542" y="3826361"/>
            <a:ext cx="226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Lecture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76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18 AVRIL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26EDB136-5E8F-4790-80C2-C9CF68513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427" y="2204168"/>
            <a:ext cx="2704977" cy="3551687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26993</TotalTime>
  <Words>435</Words>
  <Application>Microsoft Office PowerPoint</Application>
  <PresentationFormat>Grand écran</PresentationFormat>
  <Paragraphs>63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1416</cp:revision>
  <dcterms:created xsi:type="dcterms:W3CDTF">2020-06-24T09:20:11Z</dcterms:created>
  <dcterms:modified xsi:type="dcterms:W3CDTF">2022-04-21T13:25:56Z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