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7" r:id="rId7"/>
    <p:sldId id="283" r:id="rId8"/>
    <p:sldId id="284" r:id="rId9"/>
    <p:sldId id="285" r:id="rId10"/>
    <p:sldId id="286" r:id="rId11"/>
    <p:sldId id="290" r:id="rId12"/>
    <p:sldId id="282" r:id="rId13"/>
    <p:sldId id="281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4" d="100"/>
          <a:sy n="104" d="100"/>
        </p:scale>
        <p:origin x="87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28/04/2022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28/04/2022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9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9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9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28/04/2022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://commerciaux.celca.caisse-epargne.fr/download/1176/documents-hors-arbo-2/26325/aew-patrimoine-point-marche-immobilier-trimestriel-mars-2022_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r6ht04.na1.hubspotlinksstarter.com/Ctc/U+113/cR6hT04/VWH97k8grrLdW5Y_tng3rlMZgW44_bnN4JkM7KN2dmMwG5knJZV3Zsc37CgHs_W3NXWgj5mW_hGW5XZyM45rdvNMVRN3Hl2S7hd3VtGzJD9ggN7rV8-QVj5lMLZDW4xLVjW7g19FdW1FcmR_59Nh1-W4hKJYP5cxQ2nN6bhgb9V5Fv2W4J5-Rs4LNZKpW7_4jjG7bnM7LW1bT55l8twlqfW3LB-7b31Ln3xN3SMp2Y-9D8pW9fzj5m6bcQP2W3h9VqL8pPMKPW3GsrJK955m6pW2JsKyD3vsKNBW4XDnWR26LK_BW93Ykfv4vKSwgW1drl935N5j2rVv653F4kZpyVW5K8sS-46GYv6W5LHB6_6LH9qPW9hHZLk2lK78CN2VB7vHdB7GwW2tCMXY6mvwLWW2jtBj_5RbRkGW73vlxf8y_f_tW35sdvj7Wf-WnW4tyTXm4gZWwWW8bcj964RvHyPW4R2T0G40RvLmW6fclXc3R0-bLW4Qs3QJ10674HW6bR01v8Gv99HN2mq68wNp93mW159x2C3BVC-83gxD1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oxi90.com/ENTOXWI56/6C63C2BE5D644A9AA704038E32EE1E3B.php" TargetMode="External"/><Relationship Id="rId5" Type="http://schemas.openxmlformats.org/officeDocument/2006/relationships/image" Target="../media/image29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hyperlink" Target="http://commerciaux.celca.caisse-epargne.fr/download/1176/documents-hors-arbo-2/26324/lettre-trimestrielle_gestion-pilotee-vega-im_t1-2022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26323/la-lettre-hebdomadaire-de-vega-im_25-avril-2022.pdf" TargetMode="External"/><Relationship Id="rId5" Type="http://schemas.openxmlformats.org/officeDocument/2006/relationships/image" Target="../media/image33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18 du Lundi 2 au  Samedi 7 mai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SCPI: AEW PATRIMOINE : </a:t>
            </a:r>
            <a:r>
              <a:rPr lang="fr-FR" dirty="0"/>
              <a:t>point marché trimestriel  MARS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SMALT CAPITAL: </a:t>
            </a:r>
            <a:r>
              <a:rPr lang="fr-FR" dirty="0"/>
              <a:t>FIP NEOVERIS CORSE 2013 prorogation de 1 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FIP/FCPI: </a:t>
            </a:r>
            <a:r>
              <a:rPr lang="fr-FR" dirty="0"/>
              <a:t>envoi des attestations fiscales 2021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Vision Patrimoine N°81  Avril 2022 : </a:t>
            </a:r>
            <a:r>
              <a:rPr lang="fr-FR" dirty="0">
                <a:latin typeface="Calibri" panose="020F0502020204030204" pitchFamily="34" charset="0"/>
              </a:rPr>
              <a:t>déclaration des revenus 2021, comment bien gérer son épargne salariale et le webinaire : Est-ce le bon moment pour investir dans l’immobilier locatif 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En Direct des Gestions Pilotées T1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25 avril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09" y="167532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762" y="196619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41C5D4-68B9-4DD3-A701-C67581988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9" y="2455271"/>
            <a:ext cx="4760392" cy="28110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F0B882-AB0E-49A4-B580-34C242EFC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932" y="2455271"/>
            <a:ext cx="5953089" cy="27331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POINT MARCHE TRIMESTRIEL MARS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47" y="2007748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3"/>
          </p:cNvPr>
          <p:cNvSpPr txBox="1"/>
          <p:nvPr/>
        </p:nvSpPr>
        <p:spPr>
          <a:xfrm>
            <a:off x="1044580" y="3204848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1" y="3260994"/>
            <a:ext cx="1082796" cy="32636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E8920C5D-A7A4-491C-9A0D-F08281AEE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9272" y="1401703"/>
            <a:ext cx="3422440" cy="491387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9BFBA407-B8C4-41A0-96DA-12582EA14CCB}"/>
              </a:ext>
            </a:extLst>
          </p:cNvPr>
          <p:cNvSpPr txBox="1">
            <a:spLocks/>
          </p:cNvSpPr>
          <p:nvPr/>
        </p:nvSpPr>
        <p:spPr>
          <a:xfrm>
            <a:off x="10979084" y="250781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1B6854-6ADE-4784-B869-D95760FFA3F1}"/>
              </a:ext>
            </a:extLst>
          </p:cNvPr>
          <p:cNvSpPr/>
          <p:nvPr/>
        </p:nvSpPr>
        <p:spPr>
          <a:xfrm>
            <a:off x="11048658" y="71561"/>
            <a:ext cx="1143342" cy="17021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420904-CC31-49CA-9D6B-734A8369B0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1456" y="450171"/>
            <a:ext cx="1537006" cy="63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81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FIP NEOVERIS CORSE  2013 PROROGATION DE 1 AN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1" y="3260994"/>
            <a:ext cx="1082796" cy="32636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9BFBA407-B8C4-41A0-96DA-12582EA14CCB}"/>
              </a:ext>
            </a:extLst>
          </p:cNvPr>
          <p:cNvSpPr txBox="1">
            <a:spLocks/>
          </p:cNvSpPr>
          <p:nvPr/>
        </p:nvSpPr>
        <p:spPr>
          <a:xfrm>
            <a:off x="10979084" y="250781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FIP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1B6854-6ADE-4784-B869-D95760FFA3F1}"/>
              </a:ext>
            </a:extLst>
          </p:cNvPr>
          <p:cNvSpPr/>
          <p:nvPr/>
        </p:nvSpPr>
        <p:spPr>
          <a:xfrm>
            <a:off x="11048658" y="71561"/>
            <a:ext cx="1143342" cy="17021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4E292B-0F8A-4C54-B48C-A492080FC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836" y="477657"/>
            <a:ext cx="2000960" cy="6122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7B0A939-A70D-48E8-8DD9-2EE6CFC619F7}"/>
              </a:ext>
            </a:extLst>
          </p:cNvPr>
          <p:cNvSpPr/>
          <p:nvPr/>
        </p:nvSpPr>
        <p:spPr>
          <a:xfrm>
            <a:off x="46383" y="1175400"/>
            <a:ext cx="11016438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2323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Fonds d'Investissement de Proximité </a:t>
            </a:r>
            <a:r>
              <a:rPr lang="fr-FR" sz="2400" dirty="0" err="1">
                <a:solidFill>
                  <a:srgbClr val="2323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Néoveris</a:t>
            </a:r>
            <a:r>
              <a:rPr lang="fr-FR" sz="2400" dirty="0">
                <a:solidFill>
                  <a:srgbClr val="2323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Corse 2013 connait sa deuxième prorogation de 1 an , soit jusqu'au 28 novembre 2023. 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hlinkClick r:id="rId3"/>
            <a:extLst>
              <a:ext uri="{FF2B5EF4-FFF2-40B4-BE49-F238E27FC236}">
                <a16:creationId xmlns:a16="http://schemas.microsoft.com/office/drawing/2014/main" id="{85303F78-8AE0-40F9-A763-0E9B5FD09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054" y="2584099"/>
            <a:ext cx="2406976" cy="3473986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17" name="ZoneTexte 16">
            <a:hlinkClick r:id="rId5"/>
            <a:extLst>
              <a:ext uri="{FF2B5EF4-FFF2-40B4-BE49-F238E27FC236}">
                <a16:creationId xmlns:a16="http://schemas.microsoft.com/office/drawing/2014/main" id="{C779B6F8-6D33-4A42-80E4-49B90A5AB22C}"/>
              </a:ext>
            </a:extLst>
          </p:cNvPr>
          <p:cNvSpPr txBox="1"/>
          <p:nvPr/>
        </p:nvSpPr>
        <p:spPr>
          <a:xfrm>
            <a:off x="330910" y="2507811"/>
            <a:ext cx="2704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la lettre aux porteurs  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408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ATTESTATIONS FISCALES  FIP/FCPI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1" y="3260994"/>
            <a:ext cx="1082796" cy="32636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9BFBA407-B8C4-41A0-96DA-12582EA14CCB}"/>
              </a:ext>
            </a:extLst>
          </p:cNvPr>
          <p:cNvSpPr txBox="1">
            <a:spLocks/>
          </p:cNvSpPr>
          <p:nvPr/>
        </p:nvSpPr>
        <p:spPr>
          <a:xfrm>
            <a:off x="10979084" y="250781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FIP/FCPI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1B6854-6ADE-4784-B869-D95760FFA3F1}"/>
              </a:ext>
            </a:extLst>
          </p:cNvPr>
          <p:cNvSpPr/>
          <p:nvPr/>
        </p:nvSpPr>
        <p:spPr>
          <a:xfrm>
            <a:off x="11048658" y="71561"/>
            <a:ext cx="1143342" cy="17021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B0A939-A70D-48E8-8DD9-2EE6CFC619F7}"/>
              </a:ext>
            </a:extLst>
          </p:cNvPr>
          <p:cNvSpPr/>
          <p:nvPr/>
        </p:nvSpPr>
        <p:spPr>
          <a:xfrm>
            <a:off x="130120" y="2091614"/>
            <a:ext cx="11016438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>
                <a:solidFill>
                  <a:srgbClr val="2323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L’envoi des attestations fiscales de </a:t>
            </a:r>
            <a:r>
              <a:rPr lang="fr-FR" dirty="0" err="1">
                <a:solidFill>
                  <a:srgbClr val="2323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Seventure</a:t>
            </a:r>
            <a:r>
              <a:rPr lang="fr-FR" dirty="0">
                <a:solidFill>
                  <a:srgbClr val="2323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Generis Capital et Odyssée Venture  a débuté  depuis le début du mois, certaines sont encore en cours d’acheminement.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rappel, les déclarations peuvent dès à présent être remplies sans  les justificatifs, qui  ne sont pas requis.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rgbClr val="2323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toutefois , d’ici fin de la semaine prochaine vos clients n’auraient pas reçus leurs justificatifs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merci de vous rapprocher de vos ingénieurs patrimoniaux ou du marché Premium (N.CASSAN) qui centraliseront les demandes et se rapprocheront des sociétés de gestion pour demander la réédition d’un duplicata.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DF30533-6907-4525-94CB-B7AAE1CF675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780" y="319012"/>
            <a:ext cx="1694439" cy="8315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" name="Picture 7">
            <a:extLst>
              <a:ext uri="{FF2B5EF4-FFF2-40B4-BE49-F238E27FC236}">
                <a16:creationId xmlns:a16="http://schemas.microsoft.com/office/drawing/2014/main" id="{F4FFA9BA-7640-4C1E-BFD6-B5733BEEE09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381" y="4866687"/>
            <a:ext cx="1597025" cy="922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4AFFD2A8-D0B8-4C02-831B-3B2B8927BAC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03" y="5041772"/>
            <a:ext cx="17621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5988DA31-B4E7-408C-B7DA-572484C07F6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42" y="1310268"/>
            <a:ext cx="1836420" cy="48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Image 23">
            <a:extLst>
              <a:ext uri="{FF2B5EF4-FFF2-40B4-BE49-F238E27FC236}">
                <a16:creationId xmlns:a16="http://schemas.microsoft.com/office/drawing/2014/main" id="{01A37220-81D4-417F-8209-A15599C90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493" y="5085128"/>
            <a:ext cx="21526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302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N°81 AVRIL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7725" y="1235858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Mars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:déclaration des revenus 2021, comment bien gérer son épargne salariale et le webinaire : Est-ce le bon moment pour investir dans l’immobilier locatif ?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917626" y="310687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8D59F6-C4E8-43C9-AE9F-56174334C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573" y="2603562"/>
            <a:ext cx="2868866" cy="364480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Ellipse 7"/>
          <p:cNvSpPr/>
          <p:nvPr/>
        </p:nvSpPr>
        <p:spPr>
          <a:xfrm>
            <a:off x="5147094" y="3212520"/>
            <a:ext cx="948906" cy="432960"/>
          </a:xfrm>
          <a:prstGeom prst="ellipse">
            <a:avLst/>
          </a:prstGeom>
          <a:solidFill>
            <a:srgbClr val="C3163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6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584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 GESTION PILOTEE  N°17  T1- 2022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384" y="468313"/>
            <a:ext cx="1590675" cy="62865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 rot="16200000">
            <a:off x="-373895" y="373896"/>
            <a:ext cx="1271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</a:p>
        </p:txBody>
      </p:sp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18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396BEE08-B216-4EEA-8BAB-BEE8411D37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2342" y="1831759"/>
            <a:ext cx="3259358" cy="4356488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18926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25 AVRIL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18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564C4123-F76A-4711-A067-872FA9A130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2461" y="2090727"/>
            <a:ext cx="3109110" cy="4122786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27225</TotalTime>
  <Words>508</Words>
  <Application>Microsoft Office PowerPoint</Application>
  <PresentationFormat>Grand écran</PresentationFormat>
  <Paragraphs>77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1435</cp:revision>
  <dcterms:created xsi:type="dcterms:W3CDTF">2020-06-24T09:20:11Z</dcterms:created>
  <dcterms:modified xsi:type="dcterms:W3CDTF">2022-04-28T13:41:22Z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