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292" r:id="rId9"/>
    <p:sldId id="291" r:id="rId10"/>
    <p:sldId id="28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B82A56"/>
    <a:srgbClr val="C31632"/>
    <a:srgbClr val="E7302A"/>
    <a:srgbClr val="FF9999"/>
    <a:srgbClr val="D11921"/>
    <a:srgbClr val="EC1B24"/>
    <a:srgbClr val="0000FF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109" d="100"/>
          <a:sy n="109" d="100"/>
        </p:scale>
        <p:origin x="6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06/07/2022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06/07/2022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5147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6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06/07/2022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hyperlink" Target="http://commerciaux.celca.caisse-epargne.fr/download/1176/documents-hors-arbo-2/27225/transparence-des-frais.pptx" TargetMode="Externa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7" Type="http://schemas.openxmlformats.org/officeDocument/2006/relationships/hyperlink" Target="https://gestionprivee.caisse-epargne.fr/temps_fort/est-ce-le-bon-moment-pour-investir-dans-limmobilier-locatif-le-replay/?utm_campaign=newsletter&amp;utm_source=EDEP&amp;utm_medium=email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s://oxi90.com/ENTOXWI56/21E32B1E48A74B55B9DBE6C6DD003C1E.php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hyperlink" Target="http://commerciaux.celca.caisse-epargne.fr/download/1648/lettre-hebdomadaire-vega-investment-managers/27224/la-lettre-hebdomadaire-de-vega-im_4-juillet-2022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28 du Lundi 11 au  Samedi 16 juillet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</a:t>
            </a:r>
            <a:r>
              <a:rPr lang="fr-FR" dirty="0"/>
              <a:t>Vision Patrimoine N°83 Juin 2022:  replay du </a:t>
            </a:r>
            <a:r>
              <a:rPr lang="fr-FR" dirty="0">
                <a:latin typeface="Calibri" panose="020F0502020204030204" pitchFamily="34" charset="0"/>
              </a:rPr>
              <a:t>Webinaire: Est-ce le bon moment pour investir dans l’immobilier locatif ? Les SCPI en assurance vie...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Vie/Retraite: </a:t>
            </a:r>
            <a:r>
              <a:rPr lang="fr-FR" dirty="0"/>
              <a:t>transparence des frais à compter du 1</a:t>
            </a:r>
            <a:r>
              <a:rPr lang="fr-FR" baseline="30000" dirty="0"/>
              <a:t>er</a:t>
            </a:r>
            <a:r>
              <a:rPr lang="fr-FR" dirty="0"/>
              <a:t> juin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 04 juillet  2022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3F2870-4814-4C24-9589-C592C3827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3454" y="211016"/>
            <a:ext cx="1947862" cy="212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74" y="1860921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689" y="2214978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667235-A6AB-4069-9BCA-7A40966EBC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140" y="2909165"/>
            <a:ext cx="4237232" cy="154351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TRANSPARENCE DES FRAIS ASSURANCE VIE ET RETRAITE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4091548" y="3352050"/>
            <a:ext cx="2704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tous les détails sur la transparence des frais en 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Cliquant 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0" y="3020291"/>
            <a:ext cx="1105987" cy="35043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BB51B0BD-7971-49EA-A695-D01D167CEEBF}"/>
              </a:ext>
            </a:extLst>
          </p:cNvPr>
          <p:cNvSpPr txBox="1">
            <a:spLocks/>
          </p:cNvSpPr>
          <p:nvPr/>
        </p:nvSpPr>
        <p:spPr>
          <a:xfrm>
            <a:off x="11062820" y="2438276"/>
            <a:ext cx="1082796" cy="640401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ASSURANCE VIE ET RETRAITE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3A0A21-4F90-418B-A450-FD555C4BC84E}"/>
              </a:ext>
            </a:extLst>
          </p:cNvPr>
          <p:cNvSpPr/>
          <p:nvPr/>
        </p:nvSpPr>
        <p:spPr>
          <a:xfrm>
            <a:off x="11039629" y="69285"/>
            <a:ext cx="1105987" cy="1676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C54BC7-B61E-486E-BEDF-48236B23F202}"/>
              </a:ext>
            </a:extLst>
          </p:cNvPr>
          <p:cNvSpPr txBox="1"/>
          <p:nvPr/>
        </p:nvSpPr>
        <p:spPr>
          <a:xfrm>
            <a:off x="175490" y="1276407"/>
            <a:ext cx="1031701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fr-FR" sz="1400" dirty="0"/>
              <a:t>A compter du 1er juin, les producteurs et distributeurs d’assurance vie et de Plans d’Epargne Retraite doivent donner accès à un tableau standardisé récapitulatif des frais : droits d’entrée, frais annuels et ponctuels. </a:t>
            </a:r>
          </a:p>
          <a:p>
            <a:pPr fontAlgn="base"/>
            <a:r>
              <a:rPr lang="fr-FR" sz="1400" dirty="0"/>
              <a:t> 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fr-FR" sz="1400" dirty="0"/>
              <a:t>Cette obligation répond à un double objectif : faciliter l’accès aux informations sur les frais et la comparaison entre les assureurs pour les épargnants.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fr-FR" sz="1400" dirty="0"/>
          </a:p>
          <a:p>
            <a:pPr fontAlgn="base"/>
            <a:r>
              <a:rPr lang="fr-FR" sz="1400" dirty="0"/>
              <a:t> La Caisse d’Epargne et les assureurs CNP assurances, BPCE vie et TEORA répondent à ces obligations.  Ces informations sont accessibles depuis les sites des assureurs, ou via un point d’entrée unique sur le portail Caisse d’Epargne.fr.</a:t>
            </a:r>
          </a:p>
          <a:p>
            <a:endParaRPr lang="fr-FR" dirty="0"/>
          </a:p>
        </p:txBody>
      </p:sp>
      <p:pic>
        <p:nvPicPr>
          <p:cNvPr id="1026" name="Image 7">
            <a:extLst>
              <a:ext uri="{FF2B5EF4-FFF2-40B4-BE49-F238E27FC236}">
                <a16:creationId xmlns:a16="http://schemas.microsoft.com/office/drawing/2014/main" id="{CA11D534-2616-4E7E-9A78-FF9B50D24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0" y="3369288"/>
            <a:ext cx="3829613" cy="18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04FF89E3-A734-4382-92A0-95ACF3C659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8051" y="3607891"/>
            <a:ext cx="3829613" cy="213519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76722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N°83 JUIN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7725" y="1235858"/>
            <a:ext cx="10883495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Mai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Replay du Webinaire: Est-ce le bon moment pour investir dans l’immobilier locatif ? Les SCPI dans l’assurance vie, les OPCI…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6" name="Image 15">
            <a:hlinkClick r:id="rId4"/>
            <a:extLst>
              <a:ext uri="{FF2B5EF4-FFF2-40B4-BE49-F238E27FC236}">
                <a16:creationId xmlns:a16="http://schemas.microsoft.com/office/drawing/2014/main" id="{9892EA9E-095C-4B96-9AC4-7903943A8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3134458"/>
            <a:ext cx="4607369" cy="30051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F76F7D-CCBB-4F7A-A2F4-D3A00270C4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8540" y="2489063"/>
            <a:ext cx="4267344" cy="3937624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3522212" y="3700128"/>
            <a:ext cx="948906" cy="432960"/>
          </a:xfrm>
          <a:prstGeom prst="ellipse">
            <a:avLst/>
          </a:prstGeom>
          <a:solidFill>
            <a:srgbClr val="C3163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7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774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  JUILLET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ED7437D0-0C34-4AD9-9C60-CE5F1FD001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5065" y="2045472"/>
            <a:ext cx="2941468" cy="39290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28802</TotalTime>
  <Words>370</Words>
  <Application>Microsoft Office PowerPoint</Application>
  <PresentationFormat>Grand écran</PresentationFormat>
  <Paragraphs>47</Paragraphs>
  <Slides>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1524</cp:revision>
  <dcterms:created xsi:type="dcterms:W3CDTF">2020-06-24T09:20:11Z</dcterms:created>
  <dcterms:modified xsi:type="dcterms:W3CDTF">2022-07-06T13:54:16Z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