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4"/>
  </p:notesMasterIdLst>
  <p:handoutMasterIdLst>
    <p:handoutMasterId r:id="rId15"/>
  </p:handoutMasterIdLst>
  <p:sldIdLst>
    <p:sldId id="256" r:id="rId6"/>
    <p:sldId id="257" r:id="rId7"/>
    <p:sldId id="283" r:id="rId8"/>
    <p:sldId id="284" r:id="rId9"/>
    <p:sldId id="287" r:id="rId10"/>
    <p:sldId id="291" r:id="rId11"/>
    <p:sldId id="285" r:id="rId12"/>
    <p:sldId id="281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2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E3322C"/>
    <a:srgbClr val="B82A56"/>
    <a:srgbClr val="C31632"/>
    <a:srgbClr val="E7302A"/>
    <a:srgbClr val="FF9999"/>
    <a:srgbClr val="D11921"/>
    <a:srgbClr val="EC1B24"/>
    <a:srgbClr val="0000FF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699" autoAdjust="0"/>
  </p:normalViewPr>
  <p:slideViewPr>
    <p:cSldViewPr snapToGrid="0">
      <p:cViewPr varScale="1">
        <p:scale>
          <a:sx n="104" d="100"/>
          <a:sy n="104" d="100"/>
        </p:scale>
        <p:origin x="87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28/07/2022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28/07/2022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8166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367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247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8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slide" Target="../slides/slide8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slide" Target="../slides/slide8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rId5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8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rId7" action="ppaction://hlinksldjump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28/07/2022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https://view.news.im.natixis.com/?qs=84a60c94da9da32d3d1f0751b35688dcd9326f5c21254cfa38bc2610e25f767bc76f09d2e9bbac27da0d3b2b664ea7b508b4f2859d40e92aeafbddb9f4ed326dbadc4a8949d37882d471df70d30989a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hyperlink" Target="https://groupebpce-my.sharepoint.com/:v:/r/personal/romain_dehlinger_natixis_com/Documents/Recordings/APE%20%26%20APO%20_%20Gamme%20Natixis%20ESG%20(PERI)%20-%20bilan%20semestriel-20220728_090158-Enregistrement%20de%20la%20r%C3%A9union.mp4?csf=1&amp;web=1&amp;e=bEgDdH" TargetMode="External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ionprivee.caisse-epargne.fr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oxi90.com/ENTOXWI56/1A843E9BD8CA4F3E98AE9D267960B64E.php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hyperlink" Target="http://commerciaux.celca.caisse-epargne.fr/download/1176/documents-hors-arbo-2/27442/fiche_delegation_de_gestion.pdf" TargetMode="Externa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0.png"/><Relationship Id="rId7" Type="http://schemas.openxmlformats.org/officeDocument/2006/relationships/hyperlink" Target="http://commerciaux.celca.caisse-epargne.fr/download/1648/lettre-hebdomadaire-vega-investment-managers/27424/la-lettre-hebdomadaire-de-vega-im_25-juillet-2022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560154" y="5196851"/>
            <a:ext cx="12573000" cy="556592"/>
          </a:xfrm>
        </p:spPr>
        <p:txBody>
          <a:bodyPr/>
          <a:lstStyle/>
          <a:p>
            <a:r>
              <a:rPr lang="fr-FR" dirty="0"/>
              <a:t>2022 – Semaine 31 du Lundi 1er au  Samedi 6 août 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89634" y="2932102"/>
            <a:ext cx="8578776" cy="2862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NIMI: </a:t>
            </a:r>
            <a:r>
              <a:rPr lang="fr-FR" dirty="0"/>
              <a:t>bilan des performances T2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NIMI: </a:t>
            </a:r>
            <a:r>
              <a:rPr lang="fr-FR" dirty="0"/>
              <a:t>Ré- écoute de la </a:t>
            </a:r>
            <a:r>
              <a:rPr lang="fr-FR" dirty="0" err="1"/>
              <a:t>webex</a:t>
            </a:r>
            <a:r>
              <a:rPr lang="fr-FR" dirty="0"/>
              <a:t> du jeudi 28/07/2022 APE&amp; APO / Gamme ESG Natixis bilan S1 -2022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Immobilier: Vision Patrimoine N°84 juillet 2022: </a:t>
            </a:r>
            <a:r>
              <a:rPr lang="fr-FR" dirty="0">
                <a:latin typeface="Calibri" panose="020F0502020204030204" pitchFamily="34" charset="0"/>
              </a:rPr>
              <a:t>Webinaire jeudi 29 septembre :  quel choix pour votre épargne dans un environnement qui évolue? </a:t>
            </a:r>
            <a:r>
              <a:rPr lang="fr-FR">
                <a:latin typeface="Calibri" panose="020F0502020204030204" pitchFamily="34" charset="0"/>
              </a:rPr>
              <a:t>; adapter </a:t>
            </a:r>
            <a:r>
              <a:rPr lang="fr-FR" dirty="0">
                <a:latin typeface="Calibri" panose="020F0502020204030204" pitchFamily="34" charset="0"/>
              </a:rPr>
              <a:t>son assurance vie à ses objectifs…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La fiche descriptive de la gestion déléguée destinée aux clients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</a:t>
            </a:r>
            <a:r>
              <a:rPr lang="fr-FR" dirty="0"/>
              <a:t>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 IM </a:t>
            </a:r>
            <a:r>
              <a:rPr lang="fr-FR" dirty="0"/>
              <a:t>:  La lettre HEBDO du  25 juillet  2022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874" y="1860921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689" y="2214978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67" y="4879281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064" y="1860921"/>
            <a:ext cx="1512824" cy="4447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5671" y="1884923"/>
            <a:ext cx="1827581" cy="4155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62821" y="2602153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688614D-494C-4176-801D-D4DB90D03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7167" y="2430956"/>
            <a:ext cx="4795597" cy="23382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FF2CBE-87F0-4219-B548-2592BBED4E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238" y="2676011"/>
            <a:ext cx="4594659" cy="198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BILAN DES PERFORMENCES T2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673879" y="289039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8" name="Image 17">
            <a:hlinkClick r:id="rId4"/>
            <a:extLst>
              <a:ext uri="{FF2B5EF4-FFF2-40B4-BE49-F238E27FC236}">
                <a16:creationId xmlns:a16="http://schemas.microsoft.com/office/drawing/2014/main" id="{CDC051E1-8734-4692-B254-065B1669D8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5333" y="1378975"/>
            <a:ext cx="3690151" cy="4899991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929768-43D5-4C04-815A-D312468641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9827" y="475095"/>
            <a:ext cx="2044114" cy="61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532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Ré-écoute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APE &amp; APO/Gamme Natixis ESG (PERI) bilan semestriel </a:t>
            </a: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02" y="2987948"/>
            <a:ext cx="1219200" cy="1000125"/>
          </a:xfrm>
          <a:prstGeom prst="rect">
            <a:avLst/>
          </a:prstGeom>
        </p:spPr>
      </p:pic>
      <p:sp>
        <p:nvSpPr>
          <p:cNvPr id="13" name="ZoneTexte 12">
            <a:hlinkClick r:id="rId4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7DE84C-14E7-41DD-9898-A45DA383C744}"/>
              </a:ext>
            </a:extLst>
          </p:cNvPr>
          <p:cNvSpPr txBox="1"/>
          <p:nvPr/>
        </p:nvSpPr>
        <p:spPr>
          <a:xfrm>
            <a:off x="46383" y="1417563"/>
            <a:ext cx="10313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de NIMI sur le bilan semestriel APE/APO et Gamme Natixis ESG  du jeudi 28 juillet   2022 </a:t>
            </a:r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l’enregistrement . </a:t>
            </a:r>
          </a:p>
          <a:p>
            <a:pPr algn="just"/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rappel cet enregistrement étant réalisé dans l’environnement office 365, il faut lancer TEAMS car la lecture s’effectue via ONEDRIVE. </a:t>
            </a:r>
          </a:p>
        </p:txBody>
      </p:sp>
      <p:pic>
        <p:nvPicPr>
          <p:cNvPr id="4" name="Image 3">
            <a:hlinkClick r:id="rId5"/>
            <a:extLst>
              <a:ext uri="{FF2B5EF4-FFF2-40B4-BE49-F238E27FC236}">
                <a16:creationId xmlns:a16="http://schemas.microsoft.com/office/drawing/2014/main" id="{9B7D0B2F-89B6-4EAB-BD37-80CB1DF361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9557" y="2536565"/>
            <a:ext cx="6292353" cy="3570014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202134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FISCALITE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N°84 JUILLET 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01" y="595297"/>
            <a:ext cx="3581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67725" y="1235858"/>
            <a:ext cx="10883495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Retrouvez les publications du mois de Juillet de Vision Patrimoine à</a:t>
            </a:r>
            <a:r>
              <a:rPr lang="fr-FR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la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Une : Webinaire:  quel choix pour votre épargne dans un environnement qui évolue le jeudi 29 septembre ,adapter son assurance vie à ses objectifs…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Accès direct :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hlinkClick r:id="rId3"/>
              </a:rPr>
              <a:t>https://gestionprivee.caisse-epargne.fr/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ou par simple clic sur l’image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998312" y="1264836"/>
            <a:ext cx="1125963" cy="5259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13"/>
          <p:cNvSpPr txBox="1">
            <a:spLocks/>
          </p:cNvSpPr>
          <p:nvPr/>
        </p:nvSpPr>
        <p:spPr>
          <a:xfrm>
            <a:off x="2195999" y="653994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524926-872B-473C-8D46-B0343F720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581" y="2705543"/>
            <a:ext cx="4347429" cy="348730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962C852-146B-41C9-96AD-1834F8C415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6094" y="2860425"/>
            <a:ext cx="4662272" cy="3161684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3486451" y="3644320"/>
            <a:ext cx="948906" cy="432960"/>
          </a:xfrm>
          <a:prstGeom prst="ellipse">
            <a:avLst/>
          </a:prstGeom>
          <a:solidFill>
            <a:srgbClr val="C3163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hlinkClick r:id="rId6"/>
              </a:rPr>
              <a:t>CLIC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8774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2489063"/>
            <a:ext cx="1082796" cy="4387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GSM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FICHE DELEGATION DE GESTION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hlinkClick r:id="rId3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5559" y="2998178"/>
            <a:ext cx="1120057" cy="34263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5"/>
            <a:extLst>
              <a:ext uri="{FF2B5EF4-FFF2-40B4-BE49-F238E27FC236}">
                <a16:creationId xmlns:a16="http://schemas.microsoft.com/office/drawing/2014/main" id="{352C49AD-5609-4EBD-A819-702A9852F6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6880" y="2225416"/>
            <a:ext cx="2848708" cy="406770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4F6B7CA-0D5B-4D22-8B13-F54C0C0181DB}"/>
              </a:ext>
            </a:extLst>
          </p:cNvPr>
          <p:cNvSpPr/>
          <p:nvPr/>
        </p:nvSpPr>
        <p:spPr>
          <a:xfrm>
            <a:off x="11025559" y="203064"/>
            <a:ext cx="1157319" cy="15005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A791F44-05D0-4C10-ABC9-3DFE5562C3D8}"/>
              </a:ext>
            </a:extLst>
          </p:cNvPr>
          <p:cNvSpPr txBox="1"/>
          <p:nvPr/>
        </p:nvSpPr>
        <p:spPr>
          <a:xfrm>
            <a:off x="888023" y="1441938"/>
            <a:ext cx="9117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Retrouvez la fiche descriptive de la délégation de gestion qui peut être remise aux clients </a:t>
            </a:r>
          </a:p>
        </p:txBody>
      </p:sp>
    </p:spTree>
    <p:extLst>
      <p:ext uri="{BB962C8B-B14F-4D97-AF65-F5344CB8AC3E}">
        <p14:creationId xmlns:p14="http://schemas.microsoft.com/office/powerpoint/2010/main" val="2187186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25 JUILLET 2022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624634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D0307B80-4105-4AC0-A2D1-D09451790D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7509" y="2095002"/>
            <a:ext cx="2911176" cy="3830001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29703</TotalTime>
  <Words>432</Words>
  <Application>Microsoft Office PowerPoint</Application>
  <PresentationFormat>Grand écran</PresentationFormat>
  <Paragraphs>66</Paragraphs>
  <Slides>8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1549</cp:revision>
  <dcterms:created xsi:type="dcterms:W3CDTF">2020-06-24T09:20:11Z</dcterms:created>
  <dcterms:modified xsi:type="dcterms:W3CDTF">2022-07-28T09:36:08Z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