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3"/>
  </p:notesMasterIdLst>
  <p:handoutMasterIdLst>
    <p:handoutMasterId r:id="rId14"/>
  </p:handoutMasterIdLst>
  <p:sldIdLst>
    <p:sldId id="256" r:id="rId6"/>
    <p:sldId id="257" r:id="rId7"/>
    <p:sldId id="283" r:id="rId8"/>
    <p:sldId id="284" r:id="rId9"/>
    <p:sldId id="288" r:id="rId10"/>
    <p:sldId id="287" r:id="rId11"/>
    <p:sldId id="281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E3322C"/>
    <a:srgbClr val="B82A56"/>
    <a:srgbClr val="C31632"/>
    <a:srgbClr val="E7302A"/>
    <a:srgbClr val="FF9999"/>
    <a:srgbClr val="D11921"/>
    <a:srgbClr val="EC1B24"/>
    <a:srgbClr val="0000FF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4699" autoAdjust="0"/>
  </p:normalViewPr>
  <p:slideViewPr>
    <p:cSldViewPr snapToGrid="0">
      <p:cViewPr varScale="1">
        <p:scale>
          <a:sx n="109" d="100"/>
          <a:sy n="109" d="100"/>
        </p:scale>
        <p:origin x="67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04/08/2022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04/08/2022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6915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367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7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7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7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commerciaux.celca.caisse-epargne.fr/download/1176/documents-hors-arbo-2/27466/option-diversification-progressive_072022.pptx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hyperlink" Target="https://groupebpce-my.sharepoint.com/:v:/r/personal/nathalie_cassan_cegee_caisse-epargne_fr/Documents/Recordings/RAPPEL%20_%20WEBEX%20_%20PRESENTATION%20SCPI%20EN%20DIRECT%20AEW%20PATRIMOINE%20SANTE%20PAR%20C.GRESSIER-20220804_085851-Enregistrement%20de%20la%20r%C3%A9union.mp4?csf=1&amp;web=1&amp;e=5yhH7D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groupebpce-my.sharepoint.com/:v:/g/personal/nathalie_cassan_cegee_caisse-epargne_fr/ESVOsV75kpRBmXvAQSTNLwkBhMZexuGPykYS_1Fwan2QFw" TargetMode="External"/><Relationship Id="rId5" Type="http://schemas.openxmlformats.org/officeDocument/2006/relationships/image" Target="../media/image22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hyperlink" Target="http://commerciaux.celca.caisse-epargne.fr/download/1648/lettre-hebdomadaire-vega-investment-managers/27472/la-lettre-hebdomadaire-de-vega-im_01-aout-2022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560154" y="5196851"/>
            <a:ext cx="12573000" cy="556592"/>
          </a:xfrm>
        </p:spPr>
        <p:txBody>
          <a:bodyPr/>
          <a:lstStyle/>
          <a:p>
            <a:r>
              <a:rPr lang="fr-FR" dirty="0"/>
              <a:t>2022 – Semaine 32 du Lundi 8 au  Samedi 13 août 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89634" y="2932102"/>
            <a:ext cx="8578776" cy="2031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</a:t>
            </a:r>
            <a:r>
              <a:rPr lang="fr-FR" dirty="0"/>
              <a:t>Option diversification progressive du capital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VEGA IM 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Orientation de Gestion par Eric Decourval du mercredi 3 août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Immobilier : AEW PATRIMOINE 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 SCPI AEW PATRIMOINE SANTE  par </a:t>
            </a:r>
            <a:r>
              <a:rPr lang="fr-FR"/>
              <a:t>Christophe Gressier du jeudi 4 août </a:t>
            </a:r>
            <a:r>
              <a:rPr lang="fr-FR" dirty="0"/>
              <a:t>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 La lettre HEBDO du  1</a:t>
            </a:r>
            <a:r>
              <a:rPr lang="fr-FR" baseline="30000" dirty="0"/>
              <a:t>ER</a:t>
            </a:r>
            <a:r>
              <a:rPr lang="fr-FR" dirty="0"/>
              <a:t> août 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67" y="4879281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5671" y="1884923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688614D-494C-4176-801D-D4DB90D038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7167" y="2430956"/>
            <a:ext cx="4795597" cy="23382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85FF662-5DF6-439E-BD72-32BDF5E276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456" y="2632831"/>
            <a:ext cx="5174944" cy="181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91704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 </a:t>
            </a:r>
            <a:endParaRPr lang="fr-FR" sz="1600" kern="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defTabSz="1258794">
              <a:lnSpc>
                <a:spcPct val="150000"/>
              </a:lnSpc>
              <a:defRPr/>
            </a:pPr>
            <a:r>
              <a:rPr lang="fr-FR" sz="2200" b="1" cap="all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</a:t>
            </a:r>
            <a:r>
              <a:rPr lang="fr-FR" sz="2200" b="1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OPTION DIVERSIFICATION PROGRESSIVE DU CAPITAL</a:t>
            </a:r>
            <a:r>
              <a:rPr lang="fr-FR" sz="2200" b="1" cap="all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ASSURANCE VIE</a:t>
            </a: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0F7E9315-65AA-4A32-AED2-F91A25F62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8" y="1357547"/>
            <a:ext cx="11015901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L’option 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Diversification Progressive du Capital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disponible sur les contrats </a:t>
            </a:r>
            <a:r>
              <a:rPr kumimoji="0" lang="fr-FR" altLang="fr-FR" sz="12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Millevie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Capi, </a:t>
            </a:r>
            <a:r>
              <a:rPr kumimoji="0" lang="fr-FR" altLang="fr-FR" sz="12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Millevie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Premium 1&amp;2 et </a:t>
            </a:r>
            <a:r>
              <a:rPr kumimoji="0" lang="fr-FR" altLang="fr-FR" sz="12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Millevie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Infinie 1&amp;2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permet aux clients d’investir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Régulièrement  et progressivement sur les supports en unités de compte afin de lisser les impacts des fluctuations des marchés financiers. Chaque mois ou chaque trimestre,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montant fixe est transféré  du fonds en euros vers des supports en unités de compte, pendant une durée pouvant aller jusqu’à 3 ans.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L’’option 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Diversification Progressive du Capital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évolue :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L’adaptation de la tarification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proposer une tarification adaptée et qui reflète le taux d’UC cible du client au terme de l’option, le conseiller peut désormais appliquer directement dans l’outil </a:t>
            </a:r>
            <a:r>
              <a:rPr kumimoji="0" lang="fr-FR" altLang="fr-F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MyAssur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dérogation sur les frais d’entrée,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dès la mise en place de l’option, avec 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minimum investi en UC de 10% 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 le versement.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 Un parcours de conseil et de souscription améliorés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Prise en compte du taux d’UC cible dans les parcours conseils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Regroupement des étapes d’investissement et de souscription à l’option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Création d’une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calculette d’aide à la saisie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(directement dans </a:t>
            </a:r>
            <a:r>
              <a:rPr kumimoji="0" lang="fr-FR" altLang="fr-F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MyAssur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7">
            <a:hlinkClick r:id="rId2"/>
            <a:extLst>
              <a:ext uri="{FF2B5EF4-FFF2-40B4-BE49-F238E27FC236}">
                <a16:creationId xmlns:a16="http://schemas.microsoft.com/office/drawing/2014/main" id="{8FBCD803-6FD5-4B65-825F-F381318E5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903" y="4484528"/>
            <a:ext cx="3637355" cy="2042637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7165A81-9A1F-493A-BA29-2D6043F71AF7}"/>
              </a:ext>
            </a:extLst>
          </p:cNvPr>
          <p:cNvSpPr txBox="1"/>
          <p:nvPr/>
        </p:nvSpPr>
        <p:spPr>
          <a:xfrm>
            <a:off x="992266" y="4074255"/>
            <a:ext cx="530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Retrouvez le kit conseiller en cliquant sur l’image</a:t>
            </a:r>
          </a:p>
        </p:txBody>
      </p:sp>
      <p:pic>
        <p:nvPicPr>
          <p:cNvPr id="20" name="Image 4" descr="image001.png">
            <a:extLst>
              <a:ext uri="{FF2B5EF4-FFF2-40B4-BE49-F238E27FC236}">
                <a16:creationId xmlns:a16="http://schemas.microsoft.com/office/drawing/2014/main" id="{9A017DC8-586F-4933-ABA1-A2515024A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461" y="3261528"/>
            <a:ext cx="4192681" cy="3056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3142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Ré-écoute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AEW PATRIMOINE SANTE 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02" y="2987948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88298" y="3253154"/>
            <a:ext cx="1180509" cy="32714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E7DE84C-14E7-41DD-9898-A45DA383C744}"/>
              </a:ext>
            </a:extLst>
          </p:cNvPr>
          <p:cNvSpPr txBox="1"/>
          <p:nvPr/>
        </p:nvSpPr>
        <p:spPr>
          <a:xfrm>
            <a:off x="46383" y="1417563"/>
            <a:ext cx="10313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de AEW PATRIMOINE sur la SCPI AEW PATRIMOINE SANTE  par  Christophe Gressier du jeudi 4 août  2022 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l’enregistrement. </a:t>
            </a:r>
          </a:p>
          <a:p>
            <a:pPr algn="just"/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rappel cet enregistrement étant réalisé dans l’environnement office 365, il faut lancer TEAMS car la lecture s’effectue via ONEDRIVE. 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A1EC53F6-C1B0-4078-8D9A-DDCD00F67364}"/>
              </a:ext>
            </a:extLst>
          </p:cNvPr>
          <p:cNvSpPr txBox="1">
            <a:spLocks/>
          </p:cNvSpPr>
          <p:nvPr/>
        </p:nvSpPr>
        <p:spPr>
          <a:xfrm>
            <a:off x="11037154" y="2530958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 EN DIRECT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B21D7A-3807-4AF6-B515-D7B3859CEB7E}"/>
              </a:ext>
            </a:extLst>
          </p:cNvPr>
          <p:cNvSpPr/>
          <p:nvPr/>
        </p:nvSpPr>
        <p:spPr>
          <a:xfrm>
            <a:off x="11017228" y="34993"/>
            <a:ext cx="1180509" cy="17410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hlinkClick r:id="rId5"/>
            <a:extLst>
              <a:ext uri="{FF2B5EF4-FFF2-40B4-BE49-F238E27FC236}">
                <a16:creationId xmlns:a16="http://schemas.microsoft.com/office/drawing/2014/main" id="{055050E5-5225-4DF1-8B14-DA475016D1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9557" y="2801355"/>
            <a:ext cx="5343525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152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Ré-écoute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Orientation de Gestion 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02" y="2987948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E7DE84C-14E7-41DD-9898-A45DA383C744}"/>
              </a:ext>
            </a:extLst>
          </p:cNvPr>
          <p:cNvSpPr txBox="1"/>
          <p:nvPr/>
        </p:nvSpPr>
        <p:spPr>
          <a:xfrm>
            <a:off x="46383" y="1417563"/>
            <a:ext cx="10313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de Véga sur les OG par  Eric Decourval  du mercredi 3 août   2022 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l’enregistrement . </a:t>
            </a:r>
          </a:p>
          <a:p>
            <a:pPr algn="just"/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rappel cet enregistrement étant réalisé dans l’environnement office 365, il faut lancer TEAMS car la lecture s’effectue via ONEDRIVE.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036C395-9244-4649-A6F3-20696E5E70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6"/>
            <a:extLst>
              <a:ext uri="{FF2B5EF4-FFF2-40B4-BE49-F238E27FC236}">
                <a16:creationId xmlns:a16="http://schemas.microsoft.com/office/drawing/2014/main" id="{A8B7BBE6-0AFD-4DB8-85C9-DC4DB0A392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2986" y="2700579"/>
            <a:ext cx="4361584" cy="3215744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02134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</a:t>
            </a:r>
            <a:r>
              <a:rPr lang="fr-FR" sz="2400" b="1" kern="0" baseline="300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AOÛT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342F4096-055A-4A1B-BA61-2CE574F933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4325" y="2181308"/>
            <a:ext cx="2926470" cy="3824204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29914</TotalTime>
  <Words>538</Words>
  <Application>Microsoft Office PowerPoint</Application>
  <PresentationFormat>Grand écran</PresentationFormat>
  <Paragraphs>69</Paragraphs>
  <Slides>7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1562</cp:revision>
  <dcterms:created xsi:type="dcterms:W3CDTF">2020-06-24T09:20:11Z</dcterms:created>
  <dcterms:modified xsi:type="dcterms:W3CDTF">2022-08-04T08:23:18Z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