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9"/>
  </p:notesMasterIdLst>
  <p:handoutMasterIdLst>
    <p:handoutMasterId r:id="rId20"/>
  </p:handoutMasterIdLst>
  <p:sldIdLst>
    <p:sldId id="256" r:id="rId6"/>
    <p:sldId id="257" r:id="rId7"/>
    <p:sldId id="283" r:id="rId8"/>
    <p:sldId id="292" r:id="rId9"/>
    <p:sldId id="293" r:id="rId10"/>
    <p:sldId id="295" r:id="rId11"/>
    <p:sldId id="294" r:id="rId12"/>
    <p:sldId id="289" r:id="rId13"/>
    <p:sldId id="291" r:id="rId14"/>
    <p:sldId id="284" r:id="rId15"/>
    <p:sldId id="285" r:id="rId16"/>
    <p:sldId id="286" r:id="rId17"/>
    <p:sldId id="281" r:id="rId1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2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D11921"/>
    <a:srgbClr val="EC1B24"/>
    <a:srgbClr val="E3322C"/>
    <a:srgbClr val="B82A56"/>
    <a:srgbClr val="C31632"/>
    <a:srgbClr val="E7302A"/>
    <a:srgbClr val="FF9999"/>
    <a:srgbClr val="0000FF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108" d="100"/>
          <a:sy n="108" d="100"/>
        </p:scale>
        <p:origin x="71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08/09/2022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08/09/2022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45411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97610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17207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87751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24892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40007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656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13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13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2.wdp"/><Relationship Id="rId7" Type="http://schemas.openxmlformats.org/officeDocument/2006/relationships/slide" Target="../slides/slide13.xm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Relationship Id="rId9" Type="http://schemas.microsoft.com/office/2007/relationships/hdphoto" Target="../media/hdphoto3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8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rId7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08/09/2022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176/documents-hors-arbo-2/27764/im-340.pdf" TargetMode="External"/><Relationship Id="rId5" Type="http://schemas.openxmlformats.org/officeDocument/2006/relationships/image" Target="../media/image19.jpeg"/><Relationship Id="rId4" Type="http://schemas.openxmlformats.org/officeDocument/2006/relationships/image" Target="../media/image1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jpeg"/><Relationship Id="rId4" Type="http://schemas.openxmlformats.org/officeDocument/2006/relationships/image" Target="../media/image1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hyperlink" Target="http://commerciaux.celca.caisse-epargne.fr/download/1176/documents-hors-arbo-2/27790/tatou-sur-nuances-plus_v1-5_202209.pdf" TargetMode="External"/><Relationship Id="rId3" Type="http://schemas.openxmlformats.org/officeDocument/2006/relationships/image" Target="../media/image11.png"/><Relationship Id="rId7" Type="http://schemas.openxmlformats.org/officeDocument/2006/relationships/hyperlink" Target="http://commerciaux.celca.caisse-epargne.fr/download/1176/documents-hors-arbo-2/27788/fi-2022-18-garantie-brute-cnp.pdf" TargetMode="External"/><Relationship Id="rId12" Type="http://schemas.openxmlformats.org/officeDocument/2006/relationships/hyperlink" Target="http://commerciaux.celca.caisse-epargne.fr/download/1176/documents-hors-arbo-2/27764/im-340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11" Type="http://schemas.openxmlformats.org/officeDocument/2006/relationships/hyperlink" Target="http://commerciaux.celca.caisse-epargne.fr/download/1176/documents-hors-arbo-2/27791/tatou-sur-nuances-3d_gedel_v0-1_202209.pdf" TargetMode="External"/><Relationship Id="rId5" Type="http://schemas.openxmlformats.org/officeDocument/2006/relationships/image" Target="../media/image21.png"/><Relationship Id="rId10" Type="http://schemas.openxmlformats.org/officeDocument/2006/relationships/image" Target="../media/image25.png"/><Relationship Id="rId4" Type="http://schemas.openxmlformats.org/officeDocument/2006/relationships/image" Target="../media/image18.jpg"/><Relationship Id="rId9" Type="http://schemas.openxmlformats.org/officeDocument/2006/relationships/image" Target="../media/image24.png"/><Relationship Id="rId14" Type="http://schemas.openxmlformats.org/officeDocument/2006/relationships/hyperlink" Target="http://commerciaux.celca.caisse-epargne.fr/download/1176/documents-hors-arbo-2/27789/kitreseaugarantiebrutefg_cnp.pptx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lick.news.im.natixis.com/?qs=3b8f95535d657aa7a89de73a1b1e6abaf52339f2e75fb5240321b1f8046103dcf3af9987045b6c734745d8e72e20478d0c1617972b0a775c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gestionprivee.caisse-epargne.fr/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oxi90.com/ENTOXWI56/251D9F289DE148FC8B0DB5D5BEE4CD24.php" TargetMode="Externa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PvRLoFZScww" TargetMode="External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png"/><Relationship Id="rId5" Type="http://schemas.openxmlformats.org/officeDocument/2006/relationships/hyperlink" Target="http://commerciaux.celca.caisse-epargne.fr/download/1176/documents-hors-arbo-2/27751/messages-clefs-septembre-2022.pptx" TargetMode="External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hyperlink" Target="http://commerciaux.celca.caisse-epargne.fr/download/1648/lettre-hebdomadaire-vega-investment-managers/27750/la-lettre-hebdomadaire-de-vega-im_5-septembre-2022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560154" y="5196851"/>
            <a:ext cx="12573000" cy="556592"/>
          </a:xfrm>
        </p:spPr>
        <p:txBody>
          <a:bodyPr/>
          <a:lstStyle/>
          <a:p>
            <a:r>
              <a:rPr lang="fr-FR" dirty="0"/>
              <a:t>2022 – Semaine 37 du Lundi 12 au  Samedi 17 septembre 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00140" y="1520552"/>
            <a:ext cx="8578776" cy="397031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Vie: CNP: </a:t>
            </a:r>
            <a:r>
              <a:rPr lang="fr-FR" dirty="0"/>
              <a:t>nouvelle version de ISI à compter du 26/09/2022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Vie: CNP: </a:t>
            </a:r>
            <a:r>
              <a:rPr lang="fr-FR" dirty="0"/>
              <a:t>Evolution de la garantie de fonds en euros à compter du 26/09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Valeurs  mobilières: DNCA FINANCE : </a:t>
            </a:r>
            <a:r>
              <a:rPr lang="fr-FR" dirty="0"/>
              <a:t>fusion absorption de DNCA Actions Small &amp;</a:t>
            </a:r>
            <a:r>
              <a:rPr lang="fr-FR" dirty="0" err="1"/>
              <a:t>Mid</a:t>
            </a:r>
            <a:r>
              <a:rPr lang="fr-FR" dirty="0"/>
              <a:t> Cap France dans DNCA Actions </a:t>
            </a:r>
            <a:r>
              <a:rPr lang="fr-FR" dirty="0" err="1"/>
              <a:t>Small&amp;Mid</a:t>
            </a:r>
            <a:r>
              <a:rPr lang="fr-FR" dirty="0"/>
              <a:t> Cap Euro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FISCALITE:</a:t>
            </a:r>
            <a:r>
              <a:rPr lang="fr-FR" dirty="0"/>
              <a:t> Vision Patrimoine N°85 : </a:t>
            </a:r>
            <a:r>
              <a:rPr lang="fr-FR" dirty="0">
                <a:latin typeface="Calibri" panose="020F0502020204030204" pitchFamily="34" charset="0"/>
              </a:rPr>
              <a:t>Webinaire:  quel choix pour votre épargne dans un environnement qui évolue le jeudi 29 septembre , comment protéger son portefeuille de l’inflation…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</a:t>
            </a:r>
            <a:r>
              <a:rPr lang="fr-FR" dirty="0"/>
              <a:t>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VEGA IM </a:t>
            </a:r>
            <a:r>
              <a:rPr lang="fr-FR" dirty="0"/>
              <a:t>:  Les performances GSM et OG au 31 août 2022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</a:t>
            </a:r>
            <a:r>
              <a:rPr lang="fr-FR" dirty="0"/>
              <a:t>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VEGA IM : </a:t>
            </a:r>
            <a:r>
              <a:rPr lang="fr-FR" dirty="0"/>
              <a:t>Scénario macro-économique septembre 2022 et vidéo de Marc Riez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</a:t>
            </a:r>
            <a:r>
              <a:rPr lang="fr-FR" dirty="0"/>
              <a:t>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VEGA IM </a:t>
            </a:r>
            <a:r>
              <a:rPr lang="fr-FR" dirty="0"/>
              <a:t>:  La lettre HEBDO du 05 septembre  2022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561" y="186316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398" y="2126086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167" y="4879281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4064" y="1860921"/>
            <a:ext cx="1512824" cy="44477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35671" y="1884923"/>
            <a:ext cx="1827581" cy="415587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62821" y="2602153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688614D-494C-4176-801D-D4DB90D038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7167" y="2430956"/>
            <a:ext cx="4795597" cy="233822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CB74972-9263-45A9-B85F-6C6DF5A960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357" y="2643111"/>
            <a:ext cx="4727840" cy="2059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32547" y="2518309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ASSURANCE VIE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NOUVELLE VERSION ISI le 26/09/2022  (1/2)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979084" y="3177684"/>
            <a:ext cx="1189723" cy="33469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37</a:t>
            </a: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89EAA78-B9D4-482F-A993-89823C480800}"/>
              </a:ext>
            </a:extLst>
          </p:cNvPr>
          <p:cNvSpPr/>
          <p:nvPr/>
        </p:nvSpPr>
        <p:spPr>
          <a:xfrm>
            <a:off x="11032547" y="3687"/>
            <a:ext cx="1189723" cy="16823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2895" y="119183"/>
            <a:ext cx="1089025" cy="989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Espace réservé du contenu 18">
            <a:extLst>
              <a:ext uri="{FF2B5EF4-FFF2-40B4-BE49-F238E27FC236}">
                <a16:creationId xmlns:a16="http://schemas.microsoft.com/office/drawing/2014/main" id="{9A508D01-2F2D-48F6-9E7D-B67CE7BFF06E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 rot="648487">
            <a:off x="9191504" y="601688"/>
            <a:ext cx="1412153" cy="640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</p:pic>
      <p:pic>
        <p:nvPicPr>
          <p:cNvPr id="1025" name="Image 4">
            <a:extLst>
              <a:ext uri="{FF2B5EF4-FFF2-40B4-BE49-F238E27FC236}">
                <a16:creationId xmlns:a16="http://schemas.microsoft.com/office/drawing/2014/main" id="{EEB8A6BA-F506-4636-BD7A-4F6E840E4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342900" cy="34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9ABEEC9-DB48-4CDA-86BC-7076235BE578}"/>
              </a:ext>
            </a:extLst>
          </p:cNvPr>
          <p:cNvSpPr txBox="1"/>
          <p:nvPr/>
        </p:nvSpPr>
        <p:spPr>
          <a:xfrm>
            <a:off x="115265" y="1509477"/>
            <a:ext cx="10820334" cy="48628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>
                <a:solidFill>
                  <a:srgbClr val="FF0000"/>
                </a:solidFill>
              </a:rPr>
              <a:t>Retrouvez les nouveautés :</a:t>
            </a:r>
          </a:p>
          <a:p>
            <a:endParaRPr lang="fr-FR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 du transfert FOURGOUS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sz="12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/>
              <a:t>Arrêt des adhésions par transfert </a:t>
            </a:r>
            <a:r>
              <a:rPr lang="fr-FR" sz="1400" dirty="0" err="1"/>
              <a:t>Fourgous</a:t>
            </a:r>
            <a:r>
              <a:rPr lang="fr-FR" sz="1400" dirty="0"/>
              <a:t> (Nuances 3D, Nuances Plus, Nuances Privilège)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/>
              <a:t>Fermeture à la commercialisation du produit Nuances Privilège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4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Garantie Brute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sz="1400" dirty="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400" dirty="0"/>
              <a:t>Mise en place de la garantie brute pour les adhésions à compter du 26/09/2022</a:t>
            </a: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fr-FR" sz="1400" dirty="0"/>
              <a:t>Mise en place d’un support en euros à Garantie Brute avec nouveaux libellés </a:t>
            </a:r>
            <a:r>
              <a:rPr lang="fr-FR" sz="1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NUANCES 3D EURO</a:t>
            </a:r>
            <a:r>
              <a:rPr lang="fr-FR" sz="1400" dirty="0">
                <a:solidFill>
                  <a:srgbClr val="FF0000"/>
                </a:solidFill>
              </a:rPr>
              <a:t> » </a:t>
            </a:r>
            <a:r>
              <a:rPr lang="fr-FR" sz="1400" dirty="0"/>
              <a:t>(en remplacement de « Nuances Sécurité »</a:t>
            </a:r>
          </a:p>
          <a:p>
            <a:pPr lvl="0"/>
            <a:r>
              <a:rPr lang="fr-FR" sz="1400" dirty="0"/>
              <a:t>et  « NUANCES PLUS EURO » (en remplacement de « Assur Euro »).</a:t>
            </a: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fr-FR" sz="1400" dirty="0"/>
              <a:t>Actes de gestion concernés : tous les actes (adhésion par transfert &amp; mise en place de VR, VL, Avenant de VR, Rachat partiel et total, Avenant </a:t>
            </a:r>
          </a:p>
          <a:p>
            <a:pPr lvl="0"/>
            <a:r>
              <a:rPr lang="fr-FR" sz="1400" dirty="0"/>
              <a:t>RPP, Avenant de changement de mode de gestion, Avenant d’options, Arbitrage).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400" dirty="0"/>
              <a:t>Dimensions/profils de gestion concernés : Garantie, Liberté, GSM/Service de Gestion Déléguée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fr-FR" sz="1200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Décès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fr-FR" sz="1200" dirty="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400" dirty="0"/>
              <a:t>Modification de l’emplacement et de la cinématique pour le réinvestissement après le paiement du capital décès (qui devient « versement </a:t>
            </a:r>
          </a:p>
          <a:p>
            <a:r>
              <a:rPr lang="fr-FR" sz="1400" dirty="0"/>
              <a:t>après paiement du capital décès »)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fr-FR" sz="12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200" dirty="0"/>
          </a:p>
        </p:txBody>
      </p:sp>
      <p:pic>
        <p:nvPicPr>
          <p:cNvPr id="2" name="Image 1">
            <a:hlinkClick r:id="rId6"/>
            <a:extLst>
              <a:ext uri="{FF2B5EF4-FFF2-40B4-BE49-F238E27FC236}">
                <a16:creationId xmlns:a16="http://schemas.microsoft.com/office/drawing/2014/main" id="{F6980B8E-8C49-48AE-8B98-D224D4D59A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19397" y="1447864"/>
            <a:ext cx="1529206" cy="2140889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1090390B-5804-4F3C-BBF8-D95D84001CDA}"/>
              </a:ext>
            </a:extLst>
          </p:cNvPr>
          <p:cNvSpPr/>
          <p:nvPr/>
        </p:nvSpPr>
        <p:spPr>
          <a:xfrm>
            <a:off x="8398798" y="2418788"/>
            <a:ext cx="745200" cy="42920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hlinkClick r:id="rId6"/>
              </a:rPr>
              <a:t>CLIC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1247583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32547" y="2518309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ASSURANCE VIE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NOUVELLE VERSION ISI le 26/09/2022  (2/2)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979084" y="3177684"/>
            <a:ext cx="1189723" cy="33469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37</a:t>
            </a: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89EAA78-B9D4-482F-A993-89823C480800}"/>
              </a:ext>
            </a:extLst>
          </p:cNvPr>
          <p:cNvSpPr/>
          <p:nvPr/>
        </p:nvSpPr>
        <p:spPr>
          <a:xfrm>
            <a:off x="11032547" y="3687"/>
            <a:ext cx="1189723" cy="16823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2895" y="119183"/>
            <a:ext cx="1089025" cy="989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Espace réservé du contenu 18">
            <a:extLst>
              <a:ext uri="{FF2B5EF4-FFF2-40B4-BE49-F238E27FC236}">
                <a16:creationId xmlns:a16="http://schemas.microsoft.com/office/drawing/2014/main" id="{9A508D01-2F2D-48F6-9E7D-B67CE7BFF06E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 rot="648487">
            <a:off x="8879279" y="685780"/>
            <a:ext cx="1626056" cy="7139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</p:pic>
      <p:pic>
        <p:nvPicPr>
          <p:cNvPr id="1025" name="Image 4">
            <a:extLst>
              <a:ext uri="{FF2B5EF4-FFF2-40B4-BE49-F238E27FC236}">
                <a16:creationId xmlns:a16="http://schemas.microsoft.com/office/drawing/2014/main" id="{EEB8A6BA-F506-4636-BD7A-4F6E840E4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342900" cy="34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9ABEEC9-DB48-4CDA-86BC-7076235BE578}"/>
              </a:ext>
            </a:extLst>
          </p:cNvPr>
          <p:cNvSpPr txBox="1"/>
          <p:nvPr/>
        </p:nvSpPr>
        <p:spPr>
          <a:xfrm>
            <a:off x="158819" y="1486255"/>
            <a:ext cx="10661445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endParaRPr lang="fr-FR" sz="1200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Divers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fr-FR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/>
              <a:t>Modification de la dénomination de l’option Sécurisation </a:t>
            </a:r>
            <a:r>
              <a:rPr lang="fr-FR" sz="1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renommée Option d’arbitrage des plus-values </a:t>
            </a:r>
            <a:r>
              <a:rPr lang="fr-FR" sz="1400" dirty="0"/>
              <a:t>(produits concernés : Nuances Plus, </a:t>
            </a:r>
          </a:p>
          <a:p>
            <a:r>
              <a:rPr lang="fr-FR" sz="1400" dirty="0"/>
              <a:t>Nuances Privilège, Nuances CAPI, le PERP , ASSYLYO, </a:t>
            </a:r>
            <a:r>
              <a:rPr lang="fr-FR" sz="1400" dirty="0" err="1"/>
              <a:t>Océor</a:t>
            </a:r>
            <a:r>
              <a:rPr lang="fr-FR" sz="1400" dirty="0"/>
              <a:t> Harmonie et Evolution)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/>
              <a:t> Arrêt de l’acte de gestion Recyclage (arrivée à échéance)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dirty="0"/>
              <a:t> </a:t>
            </a:r>
            <a:r>
              <a:rPr lang="fr-FR" sz="1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Prolongation de la grille tarifaire actuelle jusqu’au 31/12/2022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dirty="0"/>
              <a:t> </a:t>
            </a:r>
            <a:r>
              <a:rPr lang="fr-FR" sz="1400" dirty="0"/>
              <a:t>Message d’alerte sur le rachat partiel (transformation en rachat total si les conditions de solde minimum ne sont pas respectées</a:t>
            </a:r>
          </a:p>
          <a:p>
            <a:r>
              <a:rPr lang="fr-FR" sz="1400" dirty="0"/>
              <a:t> selon cotation des supports)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dirty="0"/>
              <a:t> </a:t>
            </a:r>
            <a:r>
              <a:rPr lang="fr-FR" sz="1400" dirty="0"/>
              <a:t>Arrêt des actes de gestion versement libre arrivée à échéance et réinvestissement suite à  décès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4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Corrections et améliorations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/>
              <a:t>Correction avec rajout d’un pavé signature pour le transfert PERP vers un établissement externe 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/>
              <a:t>Correction de l’édition du mandat de gestion du Nuances Privilège et du Nuances Plus suite Tests de non régression</a:t>
            </a:r>
          </a:p>
          <a:p>
            <a:r>
              <a:rPr lang="fr-FR" dirty="0"/>
              <a:t> 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fr-FR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fr-FR" sz="12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2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185637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32547" y="2518309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ASSURANCE VIE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EVOLUTION DE LA GARANTIE DES FONDS EUROS A COMPTER DU 26/09 (1/2)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979084" y="3177684"/>
            <a:ext cx="1189723" cy="33469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37</a:t>
            </a: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89EAA78-B9D4-482F-A993-89823C480800}"/>
              </a:ext>
            </a:extLst>
          </p:cNvPr>
          <p:cNvSpPr/>
          <p:nvPr/>
        </p:nvSpPr>
        <p:spPr>
          <a:xfrm>
            <a:off x="11032547" y="3687"/>
            <a:ext cx="1189723" cy="16823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2895" y="119183"/>
            <a:ext cx="1089025" cy="989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Espace réservé du contenu 18">
            <a:extLst>
              <a:ext uri="{FF2B5EF4-FFF2-40B4-BE49-F238E27FC236}">
                <a16:creationId xmlns:a16="http://schemas.microsoft.com/office/drawing/2014/main" id="{9A508D01-2F2D-48F6-9E7D-B67CE7BFF06E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 rot="648487">
            <a:off x="9641735" y="330981"/>
            <a:ext cx="1236834" cy="4498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838163A0-1B13-4B51-A072-3151F02D17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747" y="1426624"/>
            <a:ext cx="10939148" cy="477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r-FR" sz="1400" dirty="0"/>
              <a:t>Dans un environnement économique de taux durablement bas, voire négatifs, les compagnies d’assurances doivent revoir leur modèle</a:t>
            </a:r>
          </a:p>
          <a:p>
            <a:r>
              <a:rPr lang="fr-FR" sz="1400" dirty="0"/>
              <a:t> économique et donc leurs offres pour préserver leur solvabilité et l’épargne de leurs clients. </a:t>
            </a:r>
          </a:p>
          <a:p>
            <a:r>
              <a:rPr lang="fr-FR" sz="1400" dirty="0"/>
              <a:t>Face à cette situation</a:t>
            </a:r>
            <a:r>
              <a:rPr lang="fr-FR" sz="1400" b="1" dirty="0"/>
              <a:t>, les assureurs ont adapté leur offre pour trouver un équilibre </a:t>
            </a:r>
            <a:r>
              <a:rPr lang="fr-FR" sz="1400" dirty="0"/>
              <a:t>à long terme entre l’intérêt des assurés, le respect </a:t>
            </a:r>
          </a:p>
          <a:p>
            <a:r>
              <a:rPr lang="fr-FR" sz="1400" dirty="0"/>
              <a:t>des engagements contractuels donnés et une solvabilité durable qui doit être préservée.</a:t>
            </a:r>
          </a:p>
          <a:p>
            <a:endParaRPr lang="fr-FR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400" dirty="0"/>
              <a:t>Dans ce contexte, CNP Assurances choisit de faire évoluer la garantie associée au fond en euros des contrats en passant à une garantie minorée </a:t>
            </a:r>
          </a:p>
          <a:p>
            <a:r>
              <a:rPr lang="fr-FR" sz="1400" dirty="0"/>
              <a:t>des frais de gestion annuels  pour les nouvelles adhésions par </a:t>
            </a:r>
            <a:r>
              <a:rPr lang="fr-FR" sz="1400" dirty="0">
                <a:solidFill>
                  <a:srgbClr val="FF0000"/>
                </a:solidFill>
              </a:rPr>
              <a:t>transfert à compter à compter du 26 septembre 2022.</a:t>
            </a:r>
          </a:p>
          <a:p>
            <a:endParaRPr lang="fr-FR" sz="1400" dirty="0">
              <a:solidFill>
                <a:srgbClr val="FF0000"/>
              </a:solidFill>
            </a:endParaRPr>
          </a:p>
          <a:p>
            <a:pPr marL="536575" indent="-447675" algn="just">
              <a:spcBef>
                <a:spcPts val="600"/>
              </a:spcBef>
              <a:buFont typeface="Wingdings" panose="05000000000000000000" pitchFamily="2" charset="2"/>
              <a:buChar char=""/>
            </a:pPr>
            <a:r>
              <a:rPr lang="fr-FR" sz="1400" dirty="0"/>
              <a:t>Le passage à une garantie en capital minorée des frais de gestion sur encours s’appliquera :</a:t>
            </a:r>
          </a:p>
          <a:p>
            <a:pPr marL="804863" lvl="1" indent="0" algn="just">
              <a:spcBef>
                <a:spcPts val="600"/>
              </a:spcBef>
              <a:buNone/>
            </a:pPr>
            <a:r>
              <a:rPr lang="fr-FR" sz="1400" dirty="0"/>
              <a:t>&gt; aux nouvelles souscriptions effectuées par transfert Pacte</a:t>
            </a:r>
          </a:p>
          <a:p>
            <a:pPr marL="804863" lvl="1" indent="0" algn="just">
              <a:spcBef>
                <a:spcPts val="600"/>
              </a:spcBef>
              <a:buNone/>
            </a:pPr>
            <a:r>
              <a:rPr lang="fr-FR" sz="1400" dirty="0"/>
              <a:t>&gt; aux versements ultérieurs réalisés sur les contrats transférés à compter du 26 septembre 2022</a:t>
            </a:r>
          </a:p>
          <a:p>
            <a:pPr marL="536575" indent="-447675" algn="just">
              <a:spcBef>
                <a:spcPts val="600"/>
              </a:spcBef>
              <a:buFont typeface="Wingdings" panose="05000000000000000000" pitchFamily="2" charset="2"/>
              <a:buChar char=""/>
            </a:pPr>
            <a:r>
              <a:rPr lang="fr-FR" sz="1400" dirty="0">
                <a:solidFill>
                  <a:srgbClr val="FF0000"/>
                </a:solidFill>
              </a:rPr>
              <a:t>Le stock ne sera pas impacté par ce changement de garantie.</a:t>
            </a:r>
          </a:p>
          <a:p>
            <a:endParaRPr lang="fr-FR" sz="1400" dirty="0">
              <a:solidFill>
                <a:srgbClr val="FF0000"/>
              </a:solidFill>
            </a:endParaRPr>
          </a:p>
          <a:p>
            <a:r>
              <a:rPr lang="fr-FR" sz="1400" dirty="0"/>
              <a:t> 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Suite à cette évolution, la dénomination des supports en Euros et de l’option sécurisation évolue :</a:t>
            </a:r>
            <a:endParaRPr kumimoji="0" lang="fr-FR" altLang="fr-F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 </a:t>
            </a:r>
            <a:endParaRPr kumimoji="0" lang="fr-FR" altLang="fr-F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Nuances Plus Euro (pour le contrat Nuances Plus) – Code ISIN : NPLUSEURO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Nuances 3D Euro (pour le contrat Nuances 3D) – Code ISIN : N3DEURO</a:t>
            </a:r>
            <a:endParaRPr kumimoji="0" lang="fr-FR" altLang="fr-F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 L’option Sécurisation devient « Arbitrage des Plus-Values »</a:t>
            </a:r>
            <a:endParaRPr kumimoji="0" lang="fr-FR" altLang="fr-F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353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32547" y="2518309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ASSURANCE VIE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EVOLUTION DE LA GARANTIE DES FONDS EUROS A COMPTER DU 26/09 (2/2)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979084" y="3177684"/>
            <a:ext cx="1189723" cy="33469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37</a:t>
            </a: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89EAA78-B9D4-482F-A993-89823C480800}"/>
              </a:ext>
            </a:extLst>
          </p:cNvPr>
          <p:cNvSpPr/>
          <p:nvPr/>
        </p:nvSpPr>
        <p:spPr>
          <a:xfrm>
            <a:off x="11032547" y="3687"/>
            <a:ext cx="1189723" cy="16823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2895" y="664258"/>
            <a:ext cx="1089025" cy="989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Espace réservé du contenu 18">
            <a:extLst>
              <a:ext uri="{FF2B5EF4-FFF2-40B4-BE49-F238E27FC236}">
                <a16:creationId xmlns:a16="http://schemas.microsoft.com/office/drawing/2014/main" id="{9A508D01-2F2D-48F6-9E7D-B67CE7BFF06E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 rot="648487">
            <a:off x="9829956" y="213786"/>
            <a:ext cx="1191583" cy="4986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DAA059D-8C38-4AEC-B7D1-54D686175A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93" y="1390261"/>
            <a:ext cx="4920656" cy="439534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15E832F-FB31-4BDF-B805-7E07FAF905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6115" y="2095671"/>
            <a:ext cx="1479910" cy="2057780"/>
          </a:xfrm>
          <a:prstGeom prst="rect">
            <a:avLst/>
          </a:prstGeom>
          <a:ln>
            <a:solidFill>
              <a:srgbClr val="EC1B24"/>
            </a:solidFill>
          </a:ln>
        </p:spPr>
      </p:pic>
      <p:sp>
        <p:nvSpPr>
          <p:cNvPr id="18" name="Ellipse 17">
            <a:extLst>
              <a:ext uri="{FF2B5EF4-FFF2-40B4-BE49-F238E27FC236}">
                <a16:creationId xmlns:a16="http://schemas.microsoft.com/office/drawing/2014/main" id="{2E7D4C57-AEED-4F19-B8BA-B17704171737}"/>
              </a:ext>
            </a:extLst>
          </p:cNvPr>
          <p:cNvSpPr/>
          <p:nvPr/>
        </p:nvSpPr>
        <p:spPr>
          <a:xfrm>
            <a:off x="5610325" y="3490314"/>
            <a:ext cx="933061" cy="48278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hlinkClick r:id="rId7"/>
              </a:rPr>
              <a:t>CLIC</a:t>
            </a:r>
            <a:endParaRPr lang="fr-FR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B6CC57E-BF2D-48C2-9CA2-6E7B70B257B2}"/>
              </a:ext>
            </a:extLst>
          </p:cNvPr>
          <p:cNvSpPr txBox="1"/>
          <p:nvPr/>
        </p:nvSpPr>
        <p:spPr>
          <a:xfrm>
            <a:off x="5365974" y="1362824"/>
            <a:ext cx="5001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Retrouvez le flash d’information, les tatous sur… Nuances Plus, Nuances 3 D et le kit réseau  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33EF6D6-9A97-4B80-8625-1B46C5DBB1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73712" y="2095671"/>
            <a:ext cx="1436109" cy="2057780"/>
          </a:xfrm>
          <a:prstGeom prst="rect">
            <a:avLst/>
          </a:prstGeom>
          <a:ln>
            <a:solidFill>
              <a:srgbClr val="D11921"/>
            </a:solidFill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108F0F1-7D47-4183-8C23-B23A647F66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71315" y="2081127"/>
            <a:ext cx="1448518" cy="205778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FDC0574-093D-418A-8BE5-C7670DF4CA9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23436" y="4528225"/>
            <a:ext cx="2953829" cy="1807261"/>
          </a:xfrm>
          <a:prstGeom prst="rect">
            <a:avLst/>
          </a:prstGeom>
          <a:ln>
            <a:solidFill>
              <a:srgbClr val="D11921"/>
            </a:solidFill>
          </a:ln>
        </p:spPr>
      </p:pic>
      <p:sp>
        <p:nvSpPr>
          <p:cNvPr id="23" name="Ellipse 22">
            <a:hlinkClick r:id="rId11"/>
            <a:extLst>
              <a:ext uri="{FF2B5EF4-FFF2-40B4-BE49-F238E27FC236}">
                <a16:creationId xmlns:a16="http://schemas.microsoft.com/office/drawing/2014/main" id="{D4AE8128-B72A-4D75-ACD6-7200777425E4}"/>
              </a:ext>
            </a:extLst>
          </p:cNvPr>
          <p:cNvSpPr/>
          <p:nvPr/>
        </p:nvSpPr>
        <p:spPr>
          <a:xfrm>
            <a:off x="7190977" y="3471106"/>
            <a:ext cx="933061" cy="48278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hlinkClick r:id="rId12"/>
              </a:rPr>
              <a:t>CLIC</a:t>
            </a:r>
            <a:endParaRPr lang="fr-FR" dirty="0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B03A8EC0-A205-4FD3-97B6-83B955465FBC}"/>
              </a:ext>
            </a:extLst>
          </p:cNvPr>
          <p:cNvSpPr/>
          <p:nvPr/>
        </p:nvSpPr>
        <p:spPr>
          <a:xfrm>
            <a:off x="8999888" y="3429000"/>
            <a:ext cx="933061" cy="48278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hlinkClick r:id="rId13"/>
              </a:rPr>
              <a:t>CLIC</a:t>
            </a:r>
            <a:endParaRPr lang="fr-FR" dirty="0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356885AE-A62D-4751-A960-75CEC43B19DD}"/>
              </a:ext>
            </a:extLst>
          </p:cNvPr>
          <p:cNvSpPr/>
          <p:nvPr/>
        </p:nvSpPr>
        <p:spPr>
          <a:xfrm>
            <a:off x="7084409" y="5495176"/>
            <a:ext cx="933061" cy="48278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hlinkClick r:id="rId14"/>
              </a:rPr>
              <a:t>CLIC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571035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26"/>
          </p:nvPr>
        </p:nvSpPr>
        <p:spPr>
          <a:xfrm>
            <a:off x="10988298" y="2486652"/>
            <a:ext cx="1163470" cy="7473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VALEURS MOBILIERES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-18480" y="377051"/>
            <a:ext cx="10979084" cy="8342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defTabSz="1258794">
              <a:lnSpc>
                <a:spcPct val="150000"/>
              </a:lnSpc>
              <a:defRPr/>
            </a:pPr>
            <a:r>
              <a:rPr lang="fr-FR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FUSION ABSORPTION DNCA ACTIONS SMALL&amp;MID CAP France dans DNCA ACTIONS SMALL&amp;MIDCAP EURO</a:t>
            </a:r>
            <a:endParaRPr lang="fr-FR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988298" y="326847"/>
            <a:ext cx="1145317" cy="14781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8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0988298" y="2927838"/>
            <a:ext cx="1145317" cy="34966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E2F0D3B-7BE0-4A51-8BB6-B1574FAE4A72}"/>
              </a:ext>
            </a:extLst>
          </p:cNvPr>
          <p:cNvSpPr txBox="1"/>
          <p:nvPr/>
        </p:nvSpPr>
        <p:spPr>
          <a:xfrm>
            <a:off x="1873695" y="4929392"/>
            <a:ext cx="3093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/>
              <a:t>Retrouvez la lettre aux porteurs en cliquant sur l’image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1BBF3EA-16E6-4EDA-A1E7-D794C40E36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5830" y="408275"/>
            <a:ext cx="1314450" cy="33337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5D0A925-24A0-4AF4-9315-4DE9BD19435D}"/>
              </a:ext>
            </a:extLst>
          </p:cNvPr>
          <p:cNvSpPr txBox="1"/>
          <p:nvPr/>
        </p:nvSpPr>
        <p:spPr>
          <a:xfrm>
            <a:off x="-46175" y="1290894"/>
            <a:ext cx="11071433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>
                <a:solidFill>
                  <a:srgbClr val="7030A0"/>
                </a:solidFill>
              </a:rPr>
              <a:t>Contexte  et mise en œuvre </a:t>
            </a:r>
            <a:r>
              <a:rPr lang="fr-FR" sz="1600" dirty="0"/>
              <a:t>: </a:t>
            </a:r>
            <a:r>
              <a:rPr lang="fr-FR" dirty="0"/>
              <a:t>DNCA FINANCE a décidé de procéder à l'absorption du fonds DNCA Actions Small &amp; </a:t>
            </a:r>
            <a:r>
              <a:rPr lang="fr-FR" dirty="0" err="1"/>
              <a:t>Mid</a:t>
            </a:r>
            <a:r>
              <a:rPr lang="fr-FR" dirty="0"/>
              <a:t> Cap France par le fonds DNCA Actions Small &amp; </a:t>
            </a:r>
            <a:r>
              <a:rPr lang="fr-FR" dirty="0" err="1"/>
              <a:t>Mid</a:t>
            </a:r>
            <a:r>
              <a:rPr lang="fr-FR" dirty="0"/>
              <a:t> Cap Euro.</a:t>
            </a:r>
            <a:br>
              <a:rPr lang="fr-FR" dirty="0"/>
            </a:br>
            <a:br>
              <a:rPr lang="fr-FR" dirty="0"/>
            </a:br>
            <a:r>
              <a:rPr lang="fr-FR" dirty="0"/>
              <a:t>Cette opération permettra aux investisseurs de bénéficier d'un univers d'investissement en actions plus large et plus diversifié d'un point de vue géographique.</a:t>
            </a:r>
            <a:br>
              <a:rPr lang="fr-FR" dirty="0"/>
            </a:br>
            <a:br>
              <a:rPr lang="fr-FR" dirty="0"/>
            </a:br>
            <a:r>
              <a:rPr lang="fr-FR" dirty="0"/>
              <a:t>Elle vise également à rationnaliser et simplifier la gamme des OPC gérés par DNCA.</a:t>
            </a:r>
            <a:endParaRPr lang="fr-FR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600" dirty="0"/>
          </a:p>
          <a:p>
            <a:r>
              <a:rPr lang="fr-FR" sz="1600" dirty="0"/>
              <a:t> </a:t>
            </a:r>
            <a:r>
              <a:rPr lang="fr-FR" sz="1600" dirty="0">
                <a:solidFill>
                  <a:srgbClr val="7030A0"/>
                </a:solidFill>
              </a:rPr>
              <a:t>Date de réalisation </a:t>
            </a:r>
            <a:r>
              <a:rPr lang="fr-FR" sz="1600" dirty="0"/>
              <a:t>:  le 10/11/2022 </a:t>
            </a:r>
            <a:br>
              <a:rPr lang="fr-FR" sz="1600" dirty="0"/>
            </a:br>
            <a:endParaRPr lang="fr-FR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600" dirty="0"/>
          </a:p>
          <a:p>
            <a:br>
              <a:rPr lang="fr-FR" sz="1600" dirty="0"/>
            </a:br>
            <a:r>
              <a:rPr lang="fr-FR" sz="1600" dirty="0"/>
              <a:t> </a:t>
            </a:r>
          </a:p>
        </p:txBody>
      </p:sp>
      <p:pic>
        <p:nvPicPr>
          <p:cNvPr id="8" name="Image 7">
            <a:hlinkClick r:id="rId3"/>
            <a:extLst>
              <a:ext uri="{FF2B5EF4-FFF2-40B4-BE49-F238E27FC236}">
                <a16:creationId xmlns:a16="http://schemas.microsoft.com/office/drawing/2014/main" id="{9A922EA8-137D-4DBF-9DAF-15344499CE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9443" y="3775129"/>
            <a:ext cx="1599831" cy="2404345"/>
          </a:xfrm>
          <a:prstGeom prst="rect">
            <a:avLst/>
          </a:prstGeom>
          <a:ln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1197137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1600" dirty="0"/>
              <a:t>FISCALITE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N°85 SEPTEMBRE 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201" y="595297"/>
            <a:ext cx="3581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67725" y="1235858"/>
            <a:ext cx="10883495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Retrouvez les publications du mois de Juillet de Vision Patrimoine à</a:t>
            </a:r>
            <a:r>
              <a:rPr lang="fr-FR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la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Une : Webinaire:  quel choix pour votre épargne dans un environnement qui évolue le jeudi 29 septembre , comment protéger son portefeuille de l’inflation…</a:t>
            </a:r>
          </a:p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Accès direct 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hlinkClick r:id="rId3"/>
              </a:rPr>
              <a:t>https://gestionprivee.caisse-epargne.fr/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ou par simple clic sur l’image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998312" y="1264836"/>
            <a:ext cx="1125963" cy="52597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space réservé du texte 13"/>
          <p:cNvSpPr txBox="1">
            <a:spLocks/>
          </p:cNvSpPr>
          <p:nvPr/>
        </p:nvSpPr>
        <p:spPr>
          <a:xfrm>
            <a:off x="2195999" y="653994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9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85730E1-07C1-4F6D-84E4-B5F7D2EC4C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927" y="2580995"/>
            <a:ext cx="4248675" cy="368163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82CB3E7-69B0-4BF2-A76C-7A45F79FC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9952" y="2768583"/>
            <a:ext cx="5200649" cy="3560902"/>
          </a:xfrm>
          <a:prstGeom prst="rect">
            <a:avLst/>
          </a:prstGeom>
        </p:spPr>
      </p:pic>
      <p:sp>
        <p:nvSpPr>
          <p:cNvPr id="8" name="Ellipse 7"/>
          <p:cNvSpPr/>
          <p:nvPr/>
        </p:nvSpPr>
        <p:spPr>
          <a:xfrm>
            <a:off x="3052816" y="3838628"/>
            <a:ext cx="948906" cy="432960"/>
          </a:xfrm>
          <a:prstGeom prst="ellipse">
            <a:avLst/>
          </a:prstGeom>
          <a:solidFill>
            <a:srgbClr val="C3163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hlinkClick r:id="rId6"/>
              </a:rPr>
              <a:t>CLIC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87744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32547" y="2518309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GSM/OG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PERFORMANCES GSM/OG AU 31 AOUT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2022 (1/2)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979084" y="3177684"/>
            <a:ext cx="1189723" cy="33469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37</a:t>
            </a: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10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89EAA78-B9D4-482F-A993-89823C480800}"/>
              </a:ext>
            </a:extLst>
          </p:cNvPr>
          <p:cNvSpPr/>
          <p:nvPr/>
        </p:nvSpPr>
        <p:spPr>
          <a:xfrm>
            <a:off x="11032547" y="3687"/>
            <a:ext cx="1189723" cy="16823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3BC5952-31E4-4169-9D97-830E741A04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9817" y="1260274"/>
            <a:ext cx="7008620" cy="5183391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9586654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32547" y="2518309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GSM/OG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PERFORMANCES GSM/OG AU 31 AOUT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2022 (2/2)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979084" y="3177684"/>
            <a:ext cx="1189723" cy="33469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11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89EAA78-B9D4-482F-A993-89823C480800}"/>
              </a:ext>
            </a:extLst>
          </p:cNvPr>
          <p:cNvSpPr/>
          <p:nvPr/>
        </p:nvSpPr>
        <p:spPr>
          <a:xfrm>
            <a:off x="11032547" y="3687"/>
            <a:ext cx="1189723" cy="16823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4E66B04-E6F6-4594-92D3-F30EA55744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8138" y="1226746"/>
            <a:ext cx="7030299" cy="5170294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0528075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9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SCENARIO MACRO-ECONOMIQUE &amp; PERSPECTIVES SEPTEMBRE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86" y="4101690"/>
            <a:ext cx="1219200" cy="100012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7106" y="468313"/>
            <a:ext cx="1590675" cy="628650"/>
          </a:xfrm>
          <a:prstGeom prst="rect">
            <a:avLst/>
          </a:prstGeom>
        </p:spPr>
      </p:pic>
      <p:sp>
        <p:nvSpPr>
          <p:cNvPr id="13" name="ZoneTexte 12">
            <a:hlinkClick r:id="rId4"/>
          </p:cNvPr>
          <p:cNvSpPr txBox="1"/>
          <p:nvPr/>
        </p:nvSpPr>
        <p:spPr>
          <a:xfrm>
            <a:off x="2608243" y="4774498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37</a:t>
            </a: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12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3" name="Image 2">
            <a:hlinkClick r:id="rId5"/>
            <a:extLst>
              <a:ext uri="{FF2B5EF4-FFF2-40B4-BE49-F238E27FC236}">
                <a16:creationId xmlns:a16="http://schemas.microsoft.com/office/drawing/2014/main" id="{15814F32-0018-49E2-9E23-D66766BA08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1242" y="3033771"/>
            <a:ext cx="4491094" cy="332238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63BC01-B4DE-48F1-AC8F-73A66BC3D7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176" y="1363250"/>
            <a:ext cx="3792772" cy="247165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497D452-3D9A-47E8-808B-D0341F9302B8}"/>
              </a:ext>
            </a:extLst>
          </p:cNvPr>
          <p:cNvSpPr/>
          <p:nvPr/>
        </p:nvSpPr>
        <p:spPr>
          <a:xfrm>
            <a:off x="613661" y="3000511"/>
            <a:ext cx="3403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hlinkClick r:id="rId8"/>
              </a:rPr>
              <a:t>https://youtu.be/PvRLoFZScww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hlinkClick r:id="rId4"/>
            <a:extLst>
              <a:ext uri="{FF2B5EF4-FFF2-40B4-BE49-F238E27FC236}">
                <a16:creationId xmlns:a16="http://schemas.microsoft.com/office/drawing/2014/main" id="{0D2B89C9-807C-4AD2-B6E8-89A5A7F6B4DE}"/>
              </a:ext>
            </a:extLst>
          </p:cNvPr>
          <p:cNvSpPr txBox="1"/>
          <p:nvPr/>
        </p:nvSpPr>
        <p:spPr>
          <a:xfrm>
            <a:off x="4456808" y="1102004"/>
            <a:ext cx="55459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Retrouvez la vidéo de Marc Riez en cliquant sur le lien </a:t>
            </a:r>
            <a:r>
              <a:rPr lang="fr-FR" sz="16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youtube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0800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LA LETTRE HEBDO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05 SEPTEMBRE 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309217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13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2" name="Image 1">
            <a:hlinkClick r:id="rId7"/>
            <a:extLst>
              <a:ext uri="{FF2B5EF4-FFF2-40B4-BE49-F238E27FC236}">
                <a16:creationId xmlns:a16="http://schemas.microsoft.com/office/drawing/2014/main" id="{A3F0DB96-C252-40C7-B1B5-F60D4C11CC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97338" y="2187784"/>
            <a:ext cx="2988899" cy="3970760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2503917462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30849</TotalTime>
  <Words>1182</Words>
  <Application>Microsoft Office PowerPoint</Application>
  <PresentationFormat>Grand écran</PresentationFormat>
  <Paragraphs>161</Paragraphs>
  <Slides>13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2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1606</cp:revision>
  <dcterms:created xsi:type="dcterms:W3CDTF">2020-06-24T09:20:11Z</dcterms:created>
  <dcterms:modified xsi:type="dcterms:W3CDTF">2022-09-08T13:21:01Z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