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4"/>
  </p:notesMasterIdLst>
  <p:handoutMasterIdLst>
    <p:handoutMasterId r:id="rId15"/>
  </p:handoutMasterIdLst>
  <p:sldIdLst>
    <p:sldId id="256" r:id="rId6"/>
    <p:sldId id="257" r:id="rId7"/>
    <p:sldId id="283" r:id="rId8"/>
    <p:sldId id="284" r:id="rId9"/>
    <p:sldId id="287" r:id="rId10"/>
    <p:sldId id="289" r:id="rId11"/>
    <p:sldId id="288" r:id="rId12"/>
    <p:sldId id="281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2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D11921"/>
    <a:srgbClr val="EC1B24"/>
    <a:srgbClr val="E3322C"/>
    <a:srgbClr val="B82A56"/>
    <a:srgbClr val="C31632"/>
    <a:srgbClr val="E7302A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103" d="100"/>
          <a:sy n="103" d="100"/>
        </p:scale>
        <p:origin x="73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06/10/2022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06/10/2022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37060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93675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06544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56689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656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8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8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2.wdp"/><Relationship Id="rId7" Type="http://schemas.openxmlformats.org/officeDocument/2006/relationships/slide" Target="../slides/slide8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8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rId7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06/10/2022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76/documents-hors-arbo-2/28012/plan-action-epargne_kit-offre-ecuvie300922.pptx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7" Type="http://schemas.openxmlformats.org/officeDocument/2006/relationships/hyperlink" Target="http://commerciaux.celca.caisse-epargne.fr/download/1176/documents-hors-arbo-2/28051/pres-fr-dnca-invest-euro-smart-cities-a2-pdf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hyperlink" Target="https://groupebpce-my.sharepoint.com/:v:/g/personal/romain_dehlinger_natixis_com/EXufXqgLENFMh2_CIi7bPJIBOsVHhFtKSaa_a6GefapRYg" TargetMode="External"/><Relationship Id="rId4" Type="http://schemas.openxmlformats.org/officeDocument/2006/relationships/image" Target="../media/image20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youtu.be/PYcR8XseLwg" TargetMode="Externa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hyperlink" Target="http://commerciaux.celca.caisse-epargne.fr/download/1648/lettre-hebdomadaire-vega-investment-managers/28052/la-lettre-hebdomadaire-de-vega-im_3-octobre-2022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561861" y="5240919"/>
            <a:ext cx="13133154" cy="556592"/>
          </a:xfrm>
        </p:spPr>
        <p:txBody>
          <a:bodyPr/>
          <a:lstStyle/>
          <a:p>
            <a:r>
              <a:rPr lang="fr-FR" dirty="0"/>
              <a:t>2022 – Semaine 41 du Lundi </a:t>
            </a:r>
            <a:r>
              <a:rPr lang="fr-FR"/>
              <a:t>10 au Samedi </a:t>
            </a:r>
            <a:r>
              <a:rPr lang="fr-FR" dirty="0"/>
              <a:t>15 octobre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92D846B-9FAB-49E7-8EAE-71F323FEC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4474" y="6061759"/>
            <a:ext cx="1332598" cy="79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41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71161" y="2574911"/>
            <a:ext cx="8578776" cy="23083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: CNP /Natixis Assurance : </a:t>
            </a:r>
            <a:r>
              <a:rPr lang="fr-FR" dirty="0"/>
              <a:t>boosters assureurs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DNCA INVESTMENT : </a:t>
            </a:r>
            <a:r>
              <a:rPr lang="fr-FR" dirty="0"/>
              <a:t>réécoute de la </a:t>
            </a:r>
            <a:r>
              <a:rPr lang="fr-FR" dirty="0" err="1"/>
              <a:t>webex</a:t>
            </a:r>
            <a:r>
              <a:rPr lang="fr-FR" dirty="0"/>
              <a:t> du mercredi 5 octobre sur DNCA INVEST EURO SMART CITIES et support de présentation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: </a:t>
            </a:r>
            <a:r>
              <a:rPr lang="fr-FR" dirty="0"/>
              <a:t>bilan &amp; perspectives économiques Q3 2022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Performances des OG au 30/09/2022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3 octobre 2022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167" y="4879281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4064" y="1860921"/>
            <a:ext cx="1512824" cy="44477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5671" y="1884923"/>
            <a:ext cx="1827581" cy="415587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62821" y="2602153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688614D-494C-4176-801D-D4DB90D038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7167" y="2430956"/>
            <a:ext cx="4795597" cy="233822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B74972-9263-45A9-B85F-6C6DF5A960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357" y="2643111"/>
            <a:ext cx="4727840" cy="205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44644" y="2448902"/>
            <a:ext cx="1147356" cy="442674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ASSURANCE VIE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BOOSTERS ASSURANCE VIE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62821" y="2941644"/>
            <a:ext cx="1082796" cy="34828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2453CC-3FAB-4263-B901-627B83DAA82F}"/>
              </a:ext>
            </a:extLst>
          </p:cNvPr>
          <p:cNvSpPr/>
          <p:nvPr/>
        </p:nvSpPr>
        <p:spPr>
          <a:xfrm>
            <a:off x="11044644" y="71561"/>
            <a:ext cx="1082796" cy="16732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7794588-3301-4342-8D26-CDA823A49CE7}"/>
              </a:ext>
            </a:extLst>
          </p:cNvPr>
          <p:cNvSpPr txBox="1"/>
          <p:nvPr/>
        </p:nvSpPr>
        <p:spPr>
          <a:xfrm>
            <a:off x="199280" y="1316957"/>
            <a:ext cx="1099820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fr-FR" sz="1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CONTRATS MILLEVIE : bonus sur encours 2022 sous conditions </a:t>
            </a:r>
            <a:r>
              <a:rPr lang="fr-FR" sz="1400" b="1" u="sng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Taux UC + Versement </a:t>
            </a:r>
          </a:p>
          <a:p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Conditions Taux d’UC au 31 décembre 2022  </a:t>
            </a: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UC ≥ 30% ® +30%</a:t>
            </a:r>
          </a:p>
          <a:p>
            <a:pPr lvl="0"/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UC ≥ 40% ® +40%</a:t>
            </a:r>
          </a:p>
          <a:p>
            <a:pPr lvl="0"/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UC ≥ 50% ® +50%</a:t>
            </a:r>
          </a:p>
          <a:p>
            <a:pPr lvl="0"/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+ Conditions de versement</a:t>
            </a: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Versement libre initial ou complémentaire d’un montant minimum de 5.000 € </a:t>
            </a:r>
          </a:p>
          <a:p>
            <a:pPr lvl="0"/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ou Mise en place de versements programmés pour un montant minimum de 50 € par mois </a:t>
            </a:r>
          </a:p>
          <a:p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fr-FR" sz="1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CONTRATS CNP Assurances: bonus sur encours 2022 + bonus additionnel 2022 &amp; 2023 sur versement 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fr-FR" sz="1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 Conditions bonus sur encours 2022</a:t>
            </a: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UC ≥ 30% ® +50%</a:t>
            </a:r>
          </a:p>
          <a:p>
            <a:pPr lvl="0"/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UC ≥ 40% ® +100%</a:t>
            </a:r>
          </a:p>
          <a:p>
            <a:pPr lvl="0"/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UC ≥ 50% ® +125%</a:t>
            </a:r>
          </a:p>
          <a:p>
            <a:pPr lvl="0"/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Conditions bonus additionnel +1% en 2022 &amp; 2023 sur versement entre le 1er octobre et le 10 décembre 2022</a:t>
            </a: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Versement ≥ 2.500 € </a:t>
            </a:r>
          </a:p>
          <a:p>
            <a:pPr lvl="0"/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et 30% d’UC minimum </a:t>
            </a:r>
          </a:p>
          <a:p>
            <a:endParaRPr lang="fr-FR" dirty="0"/>
          </a:p>
        </p:txBody>
      </p:sp>
      <p:pic>
        <p:nvPicPr>
          <p:cNvPr id="19" name="Image 18">
            <a:hlinkClick r:id="rId3"/>
            <a:extLst>
              <a:ext uri="{FF2B5EF4-FFF2-40B4-BE49-F238E27FC236}">
                <a16:creationId xmlns:a16="http://schemas.microsoft.com/office/drawing/2014/main" id="{4A32DF86-53A5-4B5A-A013-5757BAD74F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4789" y="1759728"/>
            <a:ext cx="2843122" cy="1656784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2F790230-3E65-41FD-857D-3A033AE4D207}"/>
              </a:ext>
            </a:extLst>
          </p:cNvPr>
          <p:cNvSpPr txBox="1"/>
          <p:nvPr/>
        </p:nvSpPr>
        <p:spPr>
          <a:xfrm>
            <a:off x="7480469" y="1316957"/>
            <a:ext cx="44713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Détails des conditions et modalités d’application</a:t>
            </a:r>
          </a:p>
        </p:txBody>
      </p:sp>
    </p:spTree>
    <p:extLst>
      <p:ext uri="{BB962C8B-B14F-4D97-AF65-F5344CB8AC3E}">
        <p14:creationId xmlns:p14="http://schemas.microsoft.com/office/powerpoint/2010/main" val="951626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Ré-écoute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de la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DNCA  INVEST EURO SMART CITIES </a:t>
            </a:r>
            <a:r>
              <a:rPr lang="fr-FR" sz="20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</a:t>
            </a:r>
            <a:endParaRPr lang="fr-FR" sz="20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hlinkClick r:id="rId3"/>
          </p:cNvPr>
          <p:cNvSpPr txBox="1"/>
          <p:nvPr/>
        </p:nvSpPr>
        <p:spPr>
          <a:xfrm>
            <a:off x="52793" y="2753904"/>
            <a:ext cx="3861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Réécoute de l’enregistrement 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E7DE84C-14E7-41DD-9898-A45DA383C744}"/>
              </a:ext>
            </a:extLst>
          </p:cNvPr>
          <p:cNvSpPr txBox="1"/>
          <p:nvPr/>
        </p:nvSpPr>
        <p:spPr>
          <a:xfrm>
            <a:off x="46383" y="1417563"/>
            <a:ext cx="103137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de DNCA du mercredi 5 octobre 2022 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 l’enregistrement et le support de présentation . </a:t>
            </a:r>
          </a:p>
          <a:p>
            <a:pPr algn="just"/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rappel cet enregistrement étant réalisé dans l’environnement office 365, il faut lancer TEAMS car la lecture s’effectue via ONEDRIVE.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ED88C1C-8500-4516-8936-E6CE8B4279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7001" y="498048"/>
            <a:ext cx="1076325" cy="571500"/>
          </a:xfrm>
          <a:prstGeom prst="rect">
            <a:avLst/>
          </a:prstGeom>
        </p:spPr>
      </p:pic>
      <p:pic>
        <p:nvPicPr>
          <p:cNvPr id="3" name="Image 2">
            <a:hlinkClick r:id="rId5"/>
            <a:extLst>
              <a:ext uri="{FF2B5EF4-FFF2-40B4-BE49-F238E27FC236}">
                <a16:creationId xmlns:a16="http://schemas.microsoft.com/office/drawing/2014/main" id="{F7FB2FA8-68A7-44D4-9D80-5F208C6F6C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697" y="4222462"/>
            <a:ext cx="2462977" cy="1538144"/>
          </a:xfrm>
          <a:prstGeom prst="rect">
            <a:avLst/>
          </a:prstGeom>
        </p:spPr>
      </p:pic>
      <p:pic>
        <p:nvPicPr>
          <p:cNvPr id="4" name="Image 3">
            <a:hlinkClick r:id="rId7"/>
            <a:extLst>
              <a:ext uri="{FF2B5EF4-FFF2-40B4-BE49-F238E27FC236}">
                <a16:creationId xmlns:a16="http://schemas.microsoft.com/office/drawing/2014/main" id="{FC225977-D9A5-416D-842A-8F748820C5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3827" y="2796178"/>
            <a:ext cx="3907366" cy="2644259"/>
          </a:xfrm>
          <a:prstGeom prst="rect">
            <a:avLst/>
          </a:prstGeom>
        </p:spPr>
      </p:pic>
      <p:sp>
        <p:nvSpPr>
          <p:cNvPr id="18" name="ZoneTexte 17">
            <a:hlinkClick r:id="rId3"/>
            <a:extLst>
              <a:ext uri="{FF2B5EF4-FFF2-40B4-BE49-F238E27FC236}">
                <a16:creationId xmlns:a16="http://schemas.microsoft.com/office/drawing/2014/main" id="{D28006A2-4F91-41C2-8D98-54626255285B}"/>
              </a:ext>
            </a:extLst>
          </p:cNvPr>
          <p:cNvSpPr txBox="1"/>
          <p:nvPr/>
        </p:nvSpPr>
        <p:spPr>
          <a:xfrm>
            <a:off x="3071674" y="3802479"/>
            <a:ext cx="38618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 consulter le support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lèche : bas 4">
            <a:extLst>
              <a:ext uri="{FF2B5EF4-FFF2-40B4-BE49-F238E27FC236}">
                <a16:creationId xmlns:a16="http://schemas.microsoft.com/office/drawing/2014/main" id="{09D8EE73-E0CB-49E1-82F5-6D0B1CDB867B}"/>
              </a:ext>
            </a:extLst>
          </p:cNvPr>
          <p:cNvSpPr/>
          <p:nvPr/>
        </p:nvSpPr>
        <p:spPr>
          <a:xfrm>
            <a:off x="1499074" y="3635552"/>
            <a:ext cx="484632" cy="369332"/>
          </a:xfrm>
          <a:prstGeom prst="downArrow">
            <a:avLst/>
          </a:prstGeom>
          <a:solidFill>
            <a:schemeClr val="accent5">
              <a:lumMod val="50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79084" y="2412946"/>
            <a:ext cx="1219200" cy="100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134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BILAN &amp; PERSPECTIVES ECONOMIQUES Q3 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696D74C-F122-4521-B826-649E770013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4055" y="1782147"/>
            <a:ext cx="5662902" cy="3844212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6EF518E2-6A3B-4194-A6F2-34FBD2F312C5}"/>
              </a:ext>
            </a:extLst>
          </p:cNvPr>
          <p:cNvSpPr/>
          <p:nvPr/>
        </p:nvSpPr>
        <p:spPr>
          <a:xfrm>
            <a:off x="5106955" y="4739951"/>
            <a:ext cx="989045" cy="466530"/>
          </a:xfrm>
          <a:prstGeom prst="ellipse">
            <a:avLst/>
          </a:prstGeom>
          <a:solidFill>
            <a:srgbClr val="7030A0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bg1"/>
                </a:solidFill>
                <a:hlinkClick r:id="rId5"/>
              </a:rPr>
              <a:t>CLIC</a:t>
            </a:r>
            <a:endParaRPr lang="fr-FR" dirty="0">
              <a:ln>
                <a:solidFill>
                  <a:schemeClr val="accent5">
                    <a:lumMod val="75000"/>
                  </a:schemeClr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489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PERFORMANCES DES ORIENTATIONS DE GESTION AU 30/09/2022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80" y="2600986"/>
            <a:ext cx="1219200" cy="10001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062821" y="3312367"/>
            <a:ext cx="1105986" cy="32122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9C50F61-C405-43BD-8EC2-8731866EED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1941" y="1386990"/>
            <a:ext cx="6491249" cy="4886336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0B3165CE-66C6-4DCD-B65A-C76BABDB2A6D}"/>
              </a:ext>
            </a:extLst>
          </p:cNvPr>
          <p:cNvSpPr txBox="1">
            <a:spLocks/>
          </p:cNvSpPr>
          <p:nvPr/>
        </p:nvSpPr>
        <p:spPr>
          <a:xfrm>
            <a:off x="11062821" y="2600986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OG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829AE7-CE16-4556-AB8F-7A37C582F059}"/>
              </a:ext>
            </a:extLst>
          </p:cNvPr>
          <p:cNvSpPr/>
          <p:nvPr/>
        </p:nvSpPr>
        <p:spPr>
          <a:xfrm>
            <a:off x="11051226" y="100109"/>
            <a:ext cx="1105986" cy="1650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5783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03 OCTOBRE 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7"/>
            <a:extLst>
              <a:ext uri="{FF2B5EF4-FFF2-40B4-BE49-F238E27FC236}">
                <a16:creationId xmlns:a16="http://schemas.microsoft.com/office/drawing/2014/main" id="{5AE3A40F-4193-44D2-8660-7E0CCD109B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21766" y="2237545"/>
            <a:ext cx="2623168" cy="3753915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31843</TotalTime>
  <Words>467</Words>
  <Application>Microsoft Office PowerPoint</Application>
  <PresentationFormat>Grand écran</PresentationFormat>
  <Paragraphs>82</Paragraphs>
  <Slides>8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1659</cp:revision>
  <dcterms:created xsi:type="dcterms:W3CDTF">2020-06-24T09:20:11Z</dcterms:created>
  <dcterms:modified xsi:type="dcterms:W3CDTF">2022-10-06T11:37:22Z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