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9"/>
  </p:notesMasterIdLst>
  <p:handoutMasterIdLst>
    <p:handoutMasterId r:id="rId20"/>
  </p:handoutMasterIdLst>
  <p:sldIdLst>
    <p:sldId id="256" r:id="rId6"/>
    <p:sldId id="257" r:id="rId7"/>
    <p:sldId id="283" r:id="rId8"/>
    <p:sldId id="282" r:id="rId9"/>
    <p:sldId id="286" r:id="rId10"/>
    <p:sldId id="287" r:id="rId11"/>
    <p:sldId id="285" r:id="rId12"/>
    <p:sldId id="284" r:id="rId13"/>
    <p:sldId id="288" r:id="rId14"/>
    <p:sldId id="291" r:id="rId15"/>
    <p:sldId id="289" r:id="rId16"/>
    <p:sldId id="292" r:id="rId17"/>
    <p:sldId id="281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02A"/>
    <a:srgbClr val="FF0000"/>
    <a:srgbClr val="0000FF"/>
    <a:srgbClr val="D11921"/>
    <a:srgbClr val="EC1B24"/>
    <a:srgbClr val="E3322C"/>
    <a:srgbClr val="B82A56"/>
    <a:srgbClr val="C31632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28/10/2022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28/10/2022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9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260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8527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121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913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134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041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533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9339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13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13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13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28/10/2022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google.fr/url?sa=i&amp;rct=j&amp;q=&amp;esrc=s&amp;source=images&amp;cd=&amp;cad=rja&amp;uact=8&amp;ved=2ahUKEwi526-PltvcAhUDxxoKHRirAAwQjRx6BAgBEAU&amp;url=https://meurtheetmoselle.fff.fr/simple/calendrier-foot-animation-2017-2018/&amp;psig=AOvVaw2YT8WooeJ87qvqZGPaYKhI&amp;ust=1533739258086198" TargetMode="External"/><Relationship Id="rId5" Type="http://schemas.openxmlformats.org/officeDocument/2006/relationships/image" Target="../media/image20.jpeg"/><Relationship Id="rId4" Type="http://schemas.openxmlformats.org/officeDocument/2006/relationships/hyperlink" Target="http://www.google.fr/url?sa=i&amp;rct=j&amp;q=&amp;esrc=s&amp;source=imgres&amp;cd=&amp;cad=rja&amp;uact=8&amp;ved=2ahUKEwjdmez_rLDeAhUQExoKHUqXDbQQjRx6BAgBEAU&amp;url=http://www.jesuiscourtier.com/ptz-pret-a-taux-zero-conditions-montant-zone-plafond/&amp;psig=AOvVaw0Stb-JEbOY8RAjNIaVWrh4&amp;ust=154106402495663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8276/im-341.docx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view.news.im.natixis.com/?qs=3e776e96c7ed1a42fbd50f1df144b4c9ad4897a913e7d0c2418101885f504670bee9a3246b402642b459451c3be0199c5f987f9ad80a3d80184a5029850068e7aff89de079b48eb2014c1a00c1cf0aa6" TargetMode="External"/><Relationship Id="rId5" Type="http://schemas.openxmlformats.org/officeDocument/2006/relationships/image" Target="../media/image28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5" Type="http://schemas.openxmlformats.org/officeDocument/2006/relationships/image" Target="../media/image31.png"/><Relationship Id="rId4" Type="http://schemas.openxmlformats.org/officeDocument/2006/relationships/hyperlink" Target="http://commerciaux.celca.caisse-epargne.fr/download/1176/documents-hors-arbo-2/28275/courrier-collecte-rib-s2-2022_validation-rcci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hyperlink" Target="https://groupebpce-my.sharepoint.com/:v:/g/personal/romain_dehlinger_natixis_com/EfNSzvKpKodAgkS9BaJtCWABDJyYFPfpeh2FCPqBA-BIT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hyperlink" Target="http://commerciaux.celca.caisse-epargne.fr/download/1176/documents-hors-arbo-2/28293/benchmark-de-performance-gsm-102022.pptx" TargetMode="Externa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7.png"/><Relationship Id="rId7" Type="http://schemas.openxmlformats.org/officeDocument/2006/relationships/hyperlink" Target="http://commerciaux.celca.caisse-epargne.fr/download/1648/lettre-hebdomadaire-vega-investment-managers/28279/la-lettre-hebdomadaire-de-vega-im_24-octobre-2022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0" y="5223163"/>
            <a:ext cx="13133154" cy="556592"/>
          </a:xfrm>
        </p:spPr>
        <p:txBody>
          <a:bodyPr/>
          <a:lstStyle/>
          <a:p>
            <a:r>
              <a:rPr lang="fr-FR" dirty="0"/>
              <a:t>2022 – Semaine 44 du Lundi 31 octobre au Samedi 5 novembre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2D846B-9FAB-49E7-8EAE-71F323FEC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474" y="6061759"/>
            <a:ext cx="1332598" cy="7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44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11594" y="1290547"/>
            <a:ext cx="8578776" cy="424731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Immobilier: </a:t>
            </a:r>
            <a:r>
              <a:rPr lang="fr-FR" dirty="0"/>
              <a:t>Dates butoirs PTZ &amp; défiscalisation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Ecureuil Vie : </a:t>
            </a:r>
            <a:r>
              <a:rPr lang="fr-FR" dirty="0"/>
              <a:t>livraison du nouveau lot PUMA le 21/11 retrouvez les nouveautés dans les contrats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Natixis Life: </a:t>
            </a:r>
            <a:r>
              <a:rPr lang="fr-FR" dirty="0"/>
              <a:t>contrat </a:t>
            </a:r>
            <a:r>
              <a:rPr lang="fr-FR" dirty="0" err="1"/>
              <a:t>Millevie</a:t>
            </a:r>
            <a:r>
              <a:rPr lang="fr-FR" dirty="0"/>
              <a:t> Lux Capi: politique de souscription des personnes morales à l’IS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</a:t>
            </a:r>
            <a:r>
              <a:rPr lang="fr-FR" dirty="0"/>
              <a:t>bilan des performances T3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SMALT CAPITAL: </a:t>
            </a:r>
            <a:r>
              <a:rPr lang="fr-FR" dirty="0"/>
              <a:t>campagne de distribution pour les FIP NEOVERIS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Webinaire </a:t>
            </a:r>
            <a:r>
              <a:rPr lang="fr-FR" dirty="0"/>
              <a:t>comment alléger votre fiscalité d’ici la fin de l’année rdv le mercredi 9 novembre à 12h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FCP:</a:t>
            </a:r>
            <a:r>
              <a:rPr lang="fr-FR" dirty="0"/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THEMATICS:</a:t>
            </a:r>
            <a:r>
              <a:rPr lang="fr-FR" dirty="0"/>
              <a:t> Réécoute de la </a:t>
            </a:r>
            <a:r>
              <a:rPr lang="fr-FR" dirty="0" err="1"/>
              <a:t>webex</a:t>
            </a:r>
            <a:r>
              <a:rPr lang="fr-FR" dirty="0"/>
              <a:t> du jeudi 27 octobre sur le FCP THEMATICS WATER/META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GSM: </a:t>
            </a:r>
            <a:r>
              <a:rPr lang="fr-FR" dirty="0"/>
              <a:t>Benchmark de performance Gestion sous mandat : Véga IM par rapport à ses principaux concurrents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24 octobre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D9C131-1EB2-4EBB-8276-8FE6DA16A1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918" y="2764982"/>
            <a:ext cx="4478717" cy="164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62823" y="2489062"/>
            <a:ext cx="1051438" cy="440749"/>
          </a:xfrm>
        </p:spPr>
        <p:txBody>
          <a:bodyPr/>
          <a:lstStyle/>
          <a:p>
            <a:pPr marL="0" indent="0">
              <a:buNone/>
            </a:pPr>
            <a:r>
              <a:rPr lang="fr-FR" sz="1000" dirty="0"/>
              <a:t>IMMOBILER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DATES BUTOIRS PTZ &amp; DEFISCALISATION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16440" y="228600"/>
            <a:ext cx="1175560" cy="20558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1429919"/>
            <a:ext cx="10440955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Calendrier à respecter pour la transmission des dossiers </a:t>
            </a:r>
            <a:r>
              <a:rPr lang="fr-FR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portant sur de la défiscalisation ou faisant appel  à un Prêt à Taux Zéro pour une édition avant le 31 décembre 2022 :</a:t>
            </a:r>
          </a:p>
          <a:p>
            <a:pPr>
              <a:defRPr/>
            </a:pPr>
            <a:endParaRPr lang="fr-FR" b="1" dirty="0">
              <a:solidFill>
                <a:srgbClr val="C00000"/>
              </a:solidFill>
            </a:endParaRPr>
          </a:p>
          <a:p>
            <a:pPr>
              <a:defRPr/>
            </a:pP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pPr marL="1200150" lvl="2" indent="-285750">
              <a:buFont typeface="Wingdings" panose="05000000000000000000" pitchFamily="2" charset="2"/>
              <a:buChar char="v"/>
              <a:defRPr/>
            </a:pPr>
            <a:r>
              <a:rPr lang="fr-FR" sz="1600" dirty="0"/>
              <a:t>Dossiers de défiscalisation : dossiers complets et </a:t>
            </a:r>
            <a:r>
              <a:rPr lang="fr-FR" sz="1600" dirty="0">
                <a:solidFill>
                  <a:srgbClr val="C00000"/>
                </a:solidFill>
              </a:rPr>
              <a:t>rendez-vous  de contrôle pris avant le 26 novembre 2022</a:t>
            </a:r>
          </a:p>
          <a:p>
            <a:pPr marL="1200150" lvl="2" indent="-285750">
              <a:buFont typeface="Wingdings" panose="05000000000000000000" pitchFamily="2" charset="2"/>
              <a:buChar char="v"/>
              <a:defRPr/>
            </a:pPr>
            <a:endParaRPr lang="fr-FR" sz="1600" dirty="0">
              <a:solidFill>
                <a:schemeClr val="accent4">
                  <a:lumMod val="75000"/>
                </a:schemeClr>
              </a:solidFill>
            </a:endParaRPr>
          </a:p>
          <a:p>
            <a:pPr marL="1200150" lvl="2" indent="-285750">
              <a:buFont typeface="Wingdings" panose="05000000000000000000" pitchFamily="2" charset="2"/>
              <a:buChar char="v"/>
              <a:defRPr/>
            </a:pPr>
            <a:r>
              <a:rPr lang="fr-FR" sz="1600" dirty="0"/>
              <a:t>Dossiers avec PTZ : </a:t>
            </a:r>
            <a:r>
              <a:rPr lang="fr-FR" sz="1600" dirty="0">
                <a:solidFill>
                  <a:srgbClr val="C00000"/>
                </a:solidFill>
              </a:rPr>
              <a:t>Rendez-vous  pris avant le 6 décembre 2022</a:t>
            </a:r>
          </a:p>
          <a:p>
            <a:pPr lvl="1">
              <a:defRPr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dirty="0"/>
              <a:t>Au delà de cette date, les dossiers seront traités au fil de l’eau, sans garantie d’édition en 2022.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</a:t>
            </a:r>
            <a:r>
              <a:rPr lang="fr-FR" dirty="0"/>
              <a:t> : Les dossiers de défiscalisation doivent être débloqués en 2022, la date doit donc anticiper le délai</a:t>
            </a:r>
          </a:p>
          <a:p>
            <a:pPr>
              <a:defRPr/>
            </a:pPr>
            <a:r>
              <a:rPr lang="fr-FR" dirty="0"/>
              <a:t> de réflexion et le délai de RDV notaire/déblocage.</a:t>
            </a:r>
          </a:p>
          <a:p>
            <a:pPr>
              <a:defRPr/>
            </a:pPr>
            <a:endParaRPr lang="fr-FR" dirty="0"/>
          </a:p>
          <a:p>
            <a:pPr lvl="1">
              <a:defRPr/>
            </a:pPr>
            <a:endParaRPr lang="fr-FR" dirty="0"/>
          </a:p>
          <a:p>
            <a:endParaRPr lang="fr-FR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728" y="562383"/>
            <a:ext cx="1529139" cy="509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4" descr="Résultat de recherche d'images pour &quot;Prêt à taux zéro en France&quot;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243" y="228600"/>
            <a:ext cx="1039995" cy="9069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ésultat de recherche d'images pour &quot;image calendrier&quot;">
            <a:hlinkClick r:id="rId6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297" y="5384052"/>
            <a:ext cx="826828" cy="62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11016440" y="2851793"/>
            <a:ext cx="1175560" cy="35726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26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5513" y="2559089"/>
            <a:ext cx="1077413" cy="407536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214" y="398598"/>
            <a:ext cx="10979084" cy="7694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LIVRAISON DU NOUVEAU LOT  PUMA LE 21/11/22  retrouvez les nouveautés sur les contrats (1/2)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A2D819-349E-4D3E-A91E-26BB2ADB4DAD}"/>
              </a:ext>
            </a:extLst>
          </p:cNvPr>
          <p:cNvSpPr/>
          <p:nvPr/>
        </p:nvSpPr>
        <p:spPr>
          <a:xfrm>
            <a:off x="11016440" y="3085422"/>
            <a:ext cx="1175560" cy="33390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C58C15-96D1-494F-8E0B-BF310F0919EC}"/>
              </a:ext>
            </a:extLst>
          </p:cNvPr>
          <p:cNvSpPr/>
          <p:nvPr/>
        </p:nvSpPr>
        <p:spPr>
          <a:xfrm>
            <a:off x="10988298" y="116414"/>
            <a:ext cx="1175560" cy="16097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E47688-709B-4378-953E-7C7392630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9137" y="146717"/>
            <a:ext cx="1906574" cy="5735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902D5C-84E1-4025-A0F4-CBBE04B3F076}"/>
              </a:ext>
            </a:extLst>
          </p:cNvPr>
          <p:cNvSpPr/>
          <p:nvPr/>
        </p:nvSpPr>
        <p:spPr>
          <a:xfrm>
            <a:off x="978305" y="1767660"/>
            <a:ext cx="9498563" cy="461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Versement libre N3D en GEDEL </a:t>
            </a:r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VL sur contrats en GEDEL (parcours FAF, SAG, SED)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Annulation à J / Suivi des opérations / Consultation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Rachats partiel et total N3D en GEDEL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Rachats (partiel et total) sur contrats en GEDEL (parcours FAF, SAG, SED)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Annulation à J / Suivi des opérations / Consultation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Avenant de versements réguliers sur N+ en GSM et N3D en GEDEL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	Versements réguliers sur contrats en GEDEL (parcours FAF)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Annulation à J / Suivi des opérations / Consultation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endParaRPr lang="fr-F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Réinvestissement de dividendes des contrats Nuances 3D, Nuances Plus, Nuances Privilège, 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fr-FR" sz="1400" u="sng" dirty="0">
                <a:ea typeface="Calibri" panose="020F0502020204030204" pitchFamily="34" charset="0"/>
                <a:cs typeface="Times New Roman" panose="02020603050405020304" pitchFamily="18" charset="0"/>
              </a:rPr>
              <a:t>Nuances Grenadine, PERP CE, Nuances Capi, Patrimonio </a:t>
            </a:r>
            <a:r>
              <a:rPr lang="fr-FR" sz="1400" u="sng" dirty="0" err="1">
                <a:ea typeface="Calibri" panose="020F0502020204030204" pitchFamily="34" charset="0"/>
                <a:cs typeface="Times New Roman" panose="02020603050405020304" pitchFamily="18" charset="0"/>
              </a:rPr>
              <a:t>Crescente</a:t>
            </a:r>
            <a:r>
              <a:rPr lang="fr-FR" sz="1400" u="sng" dirty="0">
                <a:ea typeface="Calibri" panose="020F0502020204030204" pitchFamily="34" charset="0"/>
                <a:cs typeface="Times New Roman" panose="02020603050405020304" pitchFamily="18" charset="0"/>
              </a:rPr>
              <a:t> et gamme OCEOR)</a:t>
            </a:r>
            <a:endParaRPr lang="fr-F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 Consultation</a:t>
            </a:r>
          </a:p>
          <a:p>
            <a:pPr marL="36195">
              <a:lnSpc>
                <a:spcPct val="107000"/>
              </a:lnSpc>
              <a:spcAft>
                <a:spcPts val="800"/>
              </a:spcAft>
            </a:pPr>
            <a:r>
              <a:rPr lang="fr-FR" sz="12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rot="844526">
            <a:off x="8270505" y="1978669"/>
            <a:ext cx="2162810" cy="856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4ED36F1-AB70-4B45-92E8-E739C01B3052}"/>
              </a:ext>
            </a:extLst>
          </p:cNvPr>
          <p:cNvSpPr txBox="1"/>
          <p:nvPr/>
        </p:nvSpPr>
        <p:spPr>
          <a:xfrm>
            <a:off x="662472" y="1287431"/>
            <a:ext cx="9328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A compter du 21/11/2022 , les opérations suivantes seront réalisables sur PUMA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CCACD8E-8077-428D-9825-C7F7A9ED6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745" y="3634669"/>
            <a:ext cx="1669878" cy="2306022"/>
          </a:xfrm>
          <a:prstGeom prst="rect">
            <a:avLst/>
          </a:prstGeom>
          <a:ln>
            <a:solidFill>
              <a:srgbClr val="E7302A"/>
            </a:solidFill>
          </a:ln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2B9F3FE8-B530-4A03-BED6-472E8A826BED}"/>
              </a:ext>
            </a:extLst>
          </p:cNvPr>
          <p:cNvSpPr/>
          <p:nvPr/>
        </p:nvSpPr>
        <p:spPr>
          <a:xfrm>
            <a:off x="9908666" y="4879910"/>
            <a:ext cx="622580" cy="44786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hlinkClick r:id="rId6"/>
              </a:rPr>
              <a:t>CLIC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523361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0988298" y="2511834"/>
            <a:ext cx="1219200" cy="57358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71322"/>
            <a:ext cx="10979084" cy="7694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lvl="0">
              <a:defRPr/>
            </a:pP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LIVRAISON DU NOUVEAU LOT  PUMA LE 21/11/22  retrouvez les nouveautés sur les contrats (2/2)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A2D819-349E-4D3E-A91E-26BB2ADB4DAD}"/>
              </a:ext>
            </a:extLst>
          </p:cNvPr>
          <p:cNvSpPr/>
          <p:nvPr/>
        </p:nvSpPr>
        <p:spPr>
          <a:xfrm>
            <a:off x="10927473" y="3085422"/>
            <a:ext cx="1175560" cy="33390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C58C15-96D1-494F-8E0B-BF310F0919EC}"/>
              </a:ext>
            </a:extLst>
          </p:cNvPr>
          <p:cNvSpPr/>
          <p:nvPr/>
        </p:nvSpPr>
        <p:spPr>
          <a:xfrm>
            <a:off x="10988298" y="116414"/>
            <a:ext cx="1175560" cy="16097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E47688-709B-4378-953E-7C7392630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720" y="116414"/>
            <a:ext cx="1968313" cy="5921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902D5C-84E1-4025-A0F4-CBBE04B3F076}"/>
              </a:ext>
            </a:extLst>
          </p:cNvPr>
          <p:cNvSpPr/>
          <p:nvPr/>
        </p:nvSpPr>
        <p:spPr>
          <a:xfrm>
            <a:off x="544202" y="1223659"/>
            <a:ext cx="9393094" cy="4861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indent="-1714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fr-FR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 </a:t>
            </a:r>
            <a:r>
              <a:rPr lang="fr-FR" sz="14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Editique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">
              <a:lnSpc>
                <a:spcPct val="107000"/>
              </a:lnSpc>
              <a:spcAft>
                <a:spcPts val="800"/>
              </a:spcAft>
            </a:pPr>
            <a:r>
              <a:rPr lang="fr-FR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Le mandat SEPA est édité en cas de changement de RIB via la fonctionnalité « avenant de versements programmés » et en cas de changement de coordonnées bancaires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Mandat de gestion modifié (Nuances Plus et Nuances Privilège)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fr-FR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Décès 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Si aucun contrat lié au bénéficiaire sélectionné n’est soumis au 757B, la saisie des droits de mutation ne sera pas affichée dans l’onglet « demander le règlement »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Lors de la création d’un bénéficiaire, si la caisse choisit un interlocuteur créé par CNP Assurances, les codes communes et codes INSEE de naissance seront repris à partir des données CNP Assurances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Si le règlement du dossier bénéficiaire est un réinvestissement total, le RIB ne sera plus demandé lors du top envoi.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Ecureuil Assistance Vie (EAV)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 Lors de la saisie d’une souscription d’un contrat Ecureuil Assistance Vie (produit 127), le questionnaire de santé est désormais accessible dans PUMA au format PDF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FRPS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400" dirty="0">
                <a:ea typeface="Calibri" panose="020F0502020204030204" pitchFamily="34" charset="0"/>
              </a:rPr>
              <a:t>Mise à jour de la convention de preuve pour les opérations SED et SAG</a:t>
            </a:r>
            <a:endParaRPr lang="fr-FR" sz="1400" dirty="0"/>
          </a:p>
        </p:txBody>
      </p:sp>
      <p:pic>
        <p:nvPicPr>
          <p:cNvPr id="12" name="Espace réservé du contenu 18">
            <a:extLst>
              <a:ext uri="{FF2B5EF4-FFF2-40B4-BE49-F238E27FC236}">
                <a16:creationId xmlns:a16="http://schemas.microsoft.com/office/drawing/2014/main" id="{309A993C-E5B2-4203-A824-D23674E1B37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rot="844526">
            <a:off x="8949983" y="2395585"/>
            <a:ext cx="1591876" cy="596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993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0988298" y="2511834"/>
            <a:ext cx="1219200" cy="57358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ASV VIE LUXEMBOURG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7694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CONTRAT MILLEVIE LUX CAPI: POLITIQUE DE SOUSCRIPTION DES PERSONNES  MORALES A L’IS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A2D819-349E-4D3E-A91E-26BB2ADB4DAD}"/>
              </a:ext>
            </a:extLst>
          </p:cNvPr>
          <p:cNvSpPr/>
          <p:nvPr/>
        </p:nvSpPr>
        <p:spPr>
          <a:xfrm>
            <a:off x="11016440" y="3085422"/>
            <a:ext cx="1175560" cy="33390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C58C15-96D1-494F-8E0B-BF310F0919EC}"/>
              </a:ext>
            </a:extLst>
          </p:cNvPr>
          <p:cNvSpPr/>
          <p:nvPr/>
        </p:nvSpPr>
        <p:spPr>
          <a:xfrm>
            <a:off x="10988298" y="116414"/>
            <a:ext cx="1175560" cy="16097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47973A6-9F89-4DB0-B866-4B712CDA4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27" y="1457099"/>
            <a:ext cx="1085842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Dans un contexte de fortes variations des marchés financiers, Natixis Life met à jour sa politique de souscription. 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Ainsi, vous trouverez ci-après la nouvelle grille des pénalités pour tout nouvel investissement réalisé sur le Fonds en euros et ce,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exclusivement, pour les personnes morales soumises à l’Impôt sur les Sociétés. 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B90DB27-7708-411E-A92C-E745BA7D5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772" y="2646874"/>
            <a:ext cx="5295900" cy="1819275"/>
          </a:xfrm>
          <a:prstGeom prst="rect">
            <a:avLst/>
          </a:prstGeom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0A6FC2D8-2BE6-423F-BB52-1353AA460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775" y="4737433"/>
            <a:ext cx="9887835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 noter que : 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pour les entités soumises à l’impôt sur le revenu, il n’y a aucune pénalité.</a:t>
            </a:r>
            <a:endParaRPr kumimoji="0" lang="fr-FR" altLang="fr-FR" sz="12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en cas de rachat ou arbitrage anticipé, il n’y a pas de franchise.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2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Nous attirons également votre attention sur les deux points suivants concernant l’accès au Fonds en euros :</a:t>
            </a:r>
            <a:endParaRPr kumimoji="0" lang="fr-FR" altLang="fr-FR" sz="12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pour les </a:t>
            </a:r>
            <a:r>
              <a:rPr kumimoji="0" lang="fr-FR" altLang="fr-FR" sz="1200" b="1" u="none" strike="noStrike" cap="none" normalizeH="0" baseline="0" dirty="0">
                <a:ln>
                  <a:noFill/>
                </a:ln>
                <a:solidFill>
                  <a:srgbClr val="2499B6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personnes morales entreprises,</a:t>
            </a: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rgbClr val="2499B6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celui-ci</a:t>
            </a: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rgbClr val="2499B6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est plafonné à un montant </a:t>
            </a:r>
            <a:r>
              <a:rPr kumimoji="0" lang="fr-FR" altLang="fr-FR" sz="1200" b="1" u="none" strike="noStrike" cap="none" normalizeH="0" baseline="0" dirty="0">
                <a:ln>
                  <a:noFill/>
                </a:ln>
                <a:solidFill>
                  <a:srgbClr val="2499B6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maximum de 5 millions d’euros par contrat</a:t>
            </a: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rgbClr val="2499B6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kumimoji="0" lang="fr-FR" altLang="fr-FR" sz="12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pour les </a:t>
            </a:r>
            <a:r>
              <a:rPr kumimoji="0" lang="fr-FR" altLang="fr-FR" sz="1200" b="1" u="none" strike="noStrike" cap="none" normalizeH="0" baseline="0" dirty="0">
                <a:ln>
                  <a:noFill/>
                </a:ln>
                <a:solidFill>
                  <a:srgbClr val="F07E53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autres personnes morales, </a:t>
            </a: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celui-ci</a:t>
            </a: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rgbClr val="F07E53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est plafonné à un montant </a:t>
            </a:r>
            <a:r>
              <a:rPr kumimoji="0" lang="fr-FR" altLang="fr-FR" sz="1200" b="1" u="none" strike="noStrike" cap="none" normalizeH="0" baseline="0" dirty="0">
                <a:ln>
                  <a:noFill/>
                </a:ln>
                <a:solidFill>
                  <a:srgbClr val="F07E53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maximum de 10 millions d’euros par contrat </a:t>
            </a: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sauf accord préalable de la compagnie</a:t>
            </a:r>
            <a:r>
              <a:rPr kumimoji="0" lang="fr-FR" altLang="fr-FR" sz="1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AE45D51-1AE3-4AFE-8086-46C5F9C3B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1072" y="475502"/>
            <a:ext cx="1461916" cy="44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54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BILAN DES PERFORMANCES T3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A2416B-11AD-48EA-98D5-459F2F8960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8449" y="483760"/>
            <a:ext cx="1781175" cy="600075"/>
          </a:xfrm>
          <a:prstGeom prst="rect">
            <a:avLst/>
          </a:prstGeom>
        </p:spPr>
      </p:pic>
      <p:pic>
        <p:nvPicPr>
          <p:cNvPr id="4" name="Image 3">
            <a:hlinkClick r:id="rId6"/>
            <a:extLst>
              <a:ext uri="{FF2B5EF4-FFF2-40B4-BE49-F238E27FC236}">
                <a16:creationId xmlns:a16="http://schemas.microsoft.com/office/drawing/2014/main" id="{93569921-D093-41DD-9D9C-E0699376E9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0077" y="1310268"/>
            <a:ext cx="4257139" cy="499722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CD08EC1-B1CF-481F-939A-AE69EB68334E}"/>
              </a:ext>
            </a:extLst>
          </p:cNvPr>
          <p:cNvSpPr/>
          <p:nvPr/>
        </p:nvSpPr>
        <p:spPr>
          <a:xfrm>
            <a:off x="11016440" y="1639956"/>
            <a:ext cx="1175560" cy="47845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535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CAMPAGNE DE DISTRIBUTION POUR LES FIP NEOVERIS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148438"/>
            <a:ext cx="1129177" cy="33761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6A08B779-8333-46D9-B5F4-EFBC221BFC60}"/>
              </a:ext>
            </a:extLst>
          </p:cNvPr>
          <p:cNvSpPr txBox="1">
            <a:spLocks/>
          </p:cNvSpPr>
          <p:nvPr/>
        </p:nvSpPr>
        <p:spPr>
          <a:xfrm>
            <a:off x="11039630" y="248906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FIP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302472-2FC9-4A7E-A1A1-9BD3E49DD509}"/>
              </a:ext>
            </a:extLst>
          </p:cNvPr>
          <p:cNvSpPr/>
          <p:nvPr/>
        </p:nvSpPr>
        <p:spPr>
          <a:xfrm>
            <a:off x="11000862" y="116423"/>
            <a:ext cx="1191138" cy="15910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7A55786-5C17-4F50-BDB7-B1223C462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7712" y="454110"/>
            <a:ext cx="1891004" cy="6593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106519D-5601-46EF-A7B5-EB441F47D088}"/>
              </a:ext>
            </a:extLst>
          </p:cNvPr>
          <p:cNvSpPr/>
          <p:nvPr/>
        </p:nvSpPr>
        <p:spPr>
          <a:xfrm>
            <a:off x="503852" y="1368495"/>
            <a:ext cx="9675846" cy="517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400" dirty="0">
                <a:ea typeface="Calibri" panose="020F0502020204030204" pitchFamily="34" charset="0"/>
              </a:rPr>
              <a:t>Plusieurs des Fonds de SMALT CAPITAL  vont procéder à des remboursements partiels ou totaux d'ici la fin de l'année 2022 / début 2023, c'est notamment le cas des Fonds suivants : </a:t>
            </a:r>
          </a:p>
          <a:p>
            <a:pPr marL="342900" lvl="0" indent="-342900" algn="just">
              <a:lnSpc>
                <a:spcPct val="17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b="1" dirty="0">
                <a:ea typeface="Times New Roman" panose="02020603050405020304" pitchFamily="18" charset="0"/>
              </a:rPr>
              <a:t>FIP </a:t>
            </a:r>
            <a:r>
              <a:rPr lang="fr-FR" sz="1400" b="1" dirty="0" err="1">
                <a:ea typeface="Times New Roman" panose="02020603050405020304" pitchFamily="18" charset="0"/>
              </a:rPr>
              <a:t>Néoveris</a:t>
            </a:r>
            <a:r>
              <a:rPr lang="fr-FR" sz="1400" b="1" dirty="0">
                <a:ea typeface="Times New Roman" panose="02020603050405020304" pitchFamily="18" charset="0"/>
              </a:rPr>
              <a:t> Avenir Economie </a:t>
            </a:r>
            <a:endParaRPr lang="fr-FR" sz="14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7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b="1" dirty="0">
                <a:ea typeface="Times New Roman" panose="02020603050405020304" pitchFamily="18" charset="0"/>
              </a:rPr>
              <a:t>FIP </a:t>
            </a:r>
            <a:r>
              <a:rPr lang="fr-FR" sz="1400" b="1" dirty="0" err="1">
                <a:ea typeface="Times New Roman" panose="02020603050405020304" pitchFamily="18" charset="0"/>
              </a:rPr>
              <a:t>Néoveris</a:t>
            </a:r>
            <a:r>
              <a:rPr lang="fr-FR" sz="1400" b="1" dirty="0">
                <a:ea typeface="Times New Roman" panose="02020603050405020304" pitchFamily="18" charset="0"/>
              </a:rPr>
              <a:t> Corse 2016</a:t>
            </a:r>
            <a:endParaRPr lang="fr-FR" sz="14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7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b="1" dirty="0">
                <a:ea typeface="Times New Roman" panose="02020603050405020304" pitchFamily="18" charset="0"/>
              </a:rPr>
              <a:t>FIP </a:t>
            </a:r>
            <a:r>
              <a:rPr lang="fr-FR" sz="1400" b="1" dirty="0" err="1">
                <a:ea typeface="Times New Roman" panose="02020603050405020304" pitchFamily="18" charset="0"/>
              </a:rPr>
              <a:t>Néoveris</a:t>
            </a:r>
            <a:r>
              <a:rPr lang="fr-FR" sz="1400" b="1" dirty="0">
                <a:ea typeface="Times New Roman" panose="02020603050405020304" pitchFamily="18" charset="0"/>
              </a:rPr>
              <a:t> France Croissance </a:t>
            </a:r>
            <a:endParaRPr lang="fr-FR" sz="14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7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b="1" dirty="0">
                <a:ea typeface="Times New Roman" panose="02020603050405020304" pitchFamily="18" charset="0"/>
              </a:rPr>
              <a:t>FIP </a:t>
            </a:r>
            <a:r>
              <a:rPr lang="fr-FR" sz="1400" b="1" dirty="0" err="1">
                <a:ea typeface="Times New Roman" panose="02020603050405020304" pitchFamily="18" charset="0"/>
              </a:rPr>
              <a:t>Néoveris</a:t>
            </a:r>
            <a:r>
              <a:rPr lang="fr-FR" sz="1400" b="1" dirty="0">
                <a:ea typeface="Times New Roman" panose="02020603050405020304" pitchFamily="18" charset="0"/>
              </a:rPr>
              <a:t> Santé et Bien Être 2013 </a:t>
            </a:r>
            <a:endParaRPr lang="fr-FR" sz="14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7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b="1" dirty="0">
                <a:ea typeface="Times New Roman" panose="02020603050405020304" pitchFamily="18" charset="0"/>
              </a:rPr>
              <a:t>FIP Savoir-Faire France </a:t>
            </a:r>
            <a:endParaRPr lang="fr-FR" sz="1400" dirty="0"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1400" dirty="0">
                <a:ea typeface="Calibri" panose="020F0502020204030204" pitchFamily="34" charset="0"/>
              </a:rPr>
              <a:t>Dans le cadre de ces futures campagnes de remboursement, SMALT a adressé en début de semaine  dernière un courrier à l'ensemble des souscripteurs détenteurs de part(s) dans l'un de ces Fonds afin </a:t>
            </a:r>
            <a:r>
              <a:rPr lang="fr-FR" sz="1400" b="1" dirty="0">
                <a:ea typeface="Calibri" panose="020F0502020204030204" pitchFamily="34" charset="0"/>
              </a:rPr>
              <a:t>de mettre à jour leurs informations personnelles et financières. </a:t>
            </a:r>
          </a:p>
          <a:p>
            <a:pPr algn="just">
              <a:lnSpc>
                <a:spcPct val="150000"/>
              </a:lnSpc>
            </a:pPr>
            <a:r>
              <a:rPr lang="fr-FR" sz="1400" dirty="0"/>
              <a:t>Pour des questions environnementales et de sécurité, la société a  fait le choix de mettre en place un espace dématérialisé disponible sur leur  site internet et accessible uniquement via une URL communiquée par courrier.</a:t>
            </a:r>
          </a:p>
          <a:p>
            <a:pPr algn="just">
              <a:lnSpc>
                <a:spcPct val="150000"/>
              </a:lnSpc>
            </a:pPr>
            <a:r>
              <a:rPr lang="fr-FR" sz="1400" dirty="0"/>
              <a:t>Les souscripteurs ont ainsi reçu par courrier </a:t>
            </a:r>
            <a:r>
              <a:rPr lang="fr-FR" sz="1400" b="1" dirty="0"/>
              <a:t>un identifiant personnel</a:t>
            </a:r>
            <a:r>
              <a:rPr lang="fr-FR" sz="1400" dirty="0"/>
              <a:t> pour accéder à cet espace et leur communiquer plusieurs informations et joindre des documents. </a:t>
            </a:r>
          </a:p>
          <a:p>
            <a:pPr algn="just">
              <a:lnSpc>
                <a:spcPct val="150000"/>
              </a:lnSpc>
            </a:pPr>
            <a:r>
              <a:rPr lang="fr-FR" sz="1400" dirty="0"/>
              <a:t> </a:t>
            </a:r>
            <a:endParaRPr lang="fr-FR" sz="1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9" name="Image 8">
            <a:hlinkClick r:id="rId4"/>
            <a:extLst>
              <a:ext uri="{FF2B5EF4-FFF2-40B4-BE49-F238E27FC236}">
                <a16:creationId xmlns:a16="http://schemas.microsoft.com/office/drawing/2014/main" id="{DD9D62E8-5FEB-4052-9FF4-ADB4B3FC25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2681" y="1904182"/>
            <a:ext cx="1237480" cy="182913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8" name="ZoneTexte 17">
            <a:hlinkClick r:id="rId6"/>
            <a:extLst>
              <a:ext uri="{FF2B5EF4-FFF2-40B4-BE49-F238E27FC236}">
                <a16:creationId xmlns:a16="http://schemas.microsoft.com/office/drawing/2014/main" id="{91A20A48-36FA-414F-96F5-8C72B053F68B}"/>
              </a:ext>
            </a:extLst>
          </p:cNvPr>
          <p:cNvSpPr txBox="1"/>
          <p:nvPr/>
        </p:nvSpPr>
        <p:spPr>
          <a:xfrm>
            <a:off x="5988916" y="2096967"/>
            <a:ext cx="27049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le courrier adressé aux clients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41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Webinaire : comment alléger votre fiscalité d’ici la fin de l’année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46383" y="1417563"/>
            <a:ext cx="10313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Vos clients ont la possibilité de s’inscrire au </a:t>
            </a:r>
            <a:r>
              <a:rPr lang="fr-FR" kern="0" dirty="0"/>
              <a:t>Webinaire</a:t>
            </a:r>
            <a:r>
              <a:rPr lang="fr-FR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comment alléger votre fiscalité d’ici la fin de l’année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qui se tiendra le mercredi 9 novembre à 12h.</a:t>
            </a:r>
          </a:p>
          <a:p>
            <a:pPr algn="just"/>
            <a:endParaRPr lang="fr-F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4E9473C4-35E5-46F4-91B7-55503FFEA0E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1318">
            <a:off x="9980291" y="333671"/>
            <a:ext cx="183705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Image 7">
            <a:extLst>
              <a:ext uri="{FF2B5EF4-FFF2-40B4-BE49-F238E27FC236}">
                <a16:creationId xmlns:a16="http://schemas.microsoft.com/office/drawing/2014/main" id="{A81D6AEA-7811-481F-8A98-DE4E5B4C7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828" y="2156227"/>
            <a:ext cx="5932965" cy="4199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881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FCP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THEMATICS WATER/META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505269" y="325422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11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THEMATICS WATER/META du jeudi 27 octobre 2022 retrouvez  l’enregistrement . </a:t>
            </a:r>
          </a:p>
        </p:txBody>
      </p:sp>
      <p:pic>
        <p:nvPicPr>
          <p:cNvPr id="11" name="Image 10">
            <a:hlinkClick r:id="rId4"/>
            <a:extLst>
              <a:ext uri="{FF2B5EF4-FFF2-40B4-BE49-F238E27FC236}">
                <a16:creationId xmlns:a16="http://schemas.microsoft.com/office/drawing/2014/main" id="{40E61E93-CFA9-49AB-945F-0C45B81BD4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397" y="2299452"/>
            <a:ext cx="6390026" cy="3714979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691114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7382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BENCHMARK DE PERFORMANCE GESTION SOUS MANDAT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3054016" y="461333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19062"/>
            <a:ext cx="1129177" cy="33055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52A22875-80C1-43BB-82B1-21DB73D272AF}"/>
              </a:ext>
            </a:extLst>
          </p:cNvPr>
          <p:cNvSpPr txBox="1">
            <a:spLocks/>
          </p:cNvSpPr>
          <p:nvPr/>
        </p:nvSpPr>
        <p:spPr>
          <a:xfrm>
            <a:off x="11024085" y="248906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B6D10F-3C2F-486F-8B4D-F1FD6731BBF4}"/>
              </a:ext>
            </a:extLst>
          </p:cNvPr>
          <p:cNvSpPr/>
          <p:nvPr/>
        </p:nvSpPr>
        <p:spPr>
          <a:xfrm>
            <a:off x="11039630" y="317645"/>
            <a:ext cx="1129177" cy="1416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2833E98-80AA-4024-B275-34D10BF6AD3D}"/>
              </a:ext>
            </a:extLst>
          </p:cNvPr>
          <p:cNvSpPr txBox="1"/>
          <p:nvPr/>
        </p:nvSpPr>
        <p:spPr>
          <a:xfrm>
            <a:off x="151587" y="1304735"/>
            <a:ext cx="10876447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Retrouvez l’étude qui a été réalisée  à la demande d’une caisse d’épargne, afin de comparer les performances de la GSM de Véga IM avec ses principaux concurrents :  </a:t>
            </a:r>
            <a:r>
              <a:rPr lang="fr-FR" altLang="fr-FR" i="1" dirty="0">
                <a:solidFill>
                  <a:srgbClr val="404040"/>
                </a:solidFill>
                <a:ea typeface="Times New Roman" panose="02020603050405020304" pitchFamily="18" charset="0"/>
              </a:rPr>
              <a:t>LCL, BNP Banque Privée, Société Générale, Crédit Agricole Indosuez et </a:t>
            </a:r>
            <a:r>
              <a:rPr lang="fr-FR" altLang="fr-FR" i="1" dirty="0" err="1">
                <a:solidFill>
                  <a:srgbClr val="404040"/>
                </a:solidFill>
                <a:ea typeface="Times New Roman" panose="02020603050405020304" pitchFamily="18" charset="0"/>
              </a:rPr>
              <a:t>Carmignac</a:t>
            </a:r>
            <a:r>
              <a:rPr lang="fr-FR" altLang="fr-FR" i="1" dirty="0">
                <a:solidFill>
                  <a:srgbClr val="404040"/>
                </a:solidFill>
                <a:ea typeface="Times New Roman" panose="02020603050405020304" pitchFamily="18" charset="0"/>
              </a:rPr>
              <a:t> Lazard</a:t>
            </a:r>
          </a:p>
          <a:p>
            <a:endParaRPr lang="fr-FR" altLang="fr-FR" sz="1100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altLang="fr-FR" b="1" dirty="0">
                <a:solidFill>
                  <a:srgbClr val="404040"/>
                </a:solidFill>
                <a:ea typeface="Times New Roman" panose="02020603050405020304" pitchFamily="18" charset="0"/>
              </a:rPr>
              <a:t>La performance de la GSM VEGA sort du lot </a:t>
            </a:r>
            <a:r>
              <a:rPr lang="fr-FR" altLang="fr-FR" dirty="0">
                <a:solidFill>
                  <a:srgbClr val="404040"/>
                </a:solidFill>
                <a:ea typeface="Times New Roman" panose="02020603050405020304" pitchFamily="18" charset="0"/>
              </a:rPr>
              <a:t>sur la période observée avec des </a:t>
            </a:r>
            <a:r>
              <a:rPr lang="fr-FR" altLang="fr-FR" b="1" dirty="0">
                <a:solidFill>
                  <a:srgbClr val="404040"/>
                </a:solidFill>
                <a:ea typeface="Times New Roman" panose="02020603050405020304" pitchFamily="18" charset="0"/>
              </a:rPr>
              <a:t>performances parmi les meilleures du marché</a:t>
            </a:r>
            <a:r>
              <a:rPr lang="fr-FR" altLang="fr-FR" dirty="0">
                <a:solidFill>
                  <a:srgbClr val="404040"/>
                </a:solidFill>
                <a:ea typeface="Times New Roman" panose="02020603050405020304" pitchFamily="18" charset="0"/>
              </a:rPr>
              <a:t> </a:t>
            </a:r>
            <a:endParaRPr lang="fr-FR" altLang="fr-FR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altLang="fr-FR" dirty="0">
                <a:solidFill>
                  <a:srgbClr val="404040"/>
                </a:solidFill>
                <a:ea typeface="Calibri" panose="020F0502020204030204" pitchFamily="34" charset="0"/>
              </a:rPr>
              <a:t>En particulier sur </a:t>
            </a:r>
            <a:r>
              <a:rPr lang="fr-FR" altLang="fr-FR" dirty="0">
                <a:ea typeface="Calibri" panose="020F0502020204030204" pitchFamily="34" charset="0"/>
              </a:rPr>
              <a:t>l</a:t>
            </a:r>
            <a:r>
              <a:rPr lang="fr-FR" altLang="fr-FR" dirty="0">
                <a:solidFill>
                  <a:srgbClr val="404040"/>
                </a:solidFill>
                <a:ea typeface="Calibri" panose="020F0502020204030204" pitchFamily="34" charset="0"/>
              </a:rPr>
              <a:t>es profils les plus exposés aux actions</a:t>
            </a:r>
            <a:r>
              <a:rPr lang="fr-FR" altLang="fr-FR" dirty="0">
                <a:ea typeface="Calibri" panose="020F0502020204030204" pitchFamily="34" charset="0"/>
              </a:rPr>
              <a:t> :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endParaRPr lang="fr-FR" altLang="fr-FR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fr-FR" altLang="fr-FR" dirty="0">
                <a:solidFill>
                  <a:srgbClr val="E7302A"/>
                </a:solidFill>
                <a:ea typeface="Calibri" panose="020F0502020204030204" pitchFamily="34" charset="0"/>
              </a:rPr>
              <a:t>		1ère position sur Audace et PEA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fr-FR" altLang="fr-FR" dirty="0">
              <a:solidFill>
                <a:srgbClr val="E7302A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fr-FR" altLang="fr-FR" dirty="0">
                <a:solidFill>
                  <a:srgbClr val="E7302A"/>
                </a:solidFill>
                <a:ea typeface="Calibri" panose="020F0502020204030204" pitchFamily="34" charset="0"/>
              </a:rPr>
              <a:t>		2ème position sur Equilibre et Vitalité</a:t>
            </a:r>
            <a:endParaRPr lang="fr-FR" altLang="fr-FR" dirty="0">
              <a:solidFill>
                <a:srgbClr val="E7302A"/>
              </a:solidFill>
            </a:endParaRPr>
          </a:p>
          <a:p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Image 3">
            <a:hlinkClick r:id="rId5"/>
            <a:extLst>
              <a:ext uri="{FF2B5EF4-FFF2-40B4-BE49-F238E27FC236}">
                <a16:creationId xmlns:a16="http://schemas.microsoft.com/office/drawing/2014/main" id="{4FB9044D-421D-4E6A-95DE-4E97CBAF8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8431" y="3754796"/>
            <a:ext cx="3905894" cy="240671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53879397-E525-49B9-B635-920E11508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084" y="830407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AD23F85-E192-48CA-83A7-00B0D15DC2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643" y="3429000"/>
            <a:ext cx="510415" cy="65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34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24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OCTOBRE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4800022F-1595-433B-AADD-0A4DBA12D8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6427" y="2150876"/>
            <a:ext cx="2704977" cy="3867772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32888</TotalTime>
  <Words>1375</Words>
  <Application>Microsoft Office PowerPoint</Application>
  <PresentationFormat>Grand écran</PresentationFormat>
  <Paragraphs>175</Paragraphs>
  <Slides>13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Symbol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1731</cp:revision>
  <dcterms:created xsi:type="dcterms:W3CDTF">2020-06-24T09:20:11Z</dcterms:created>
  <dcterms:modified xsi:type="dcterms:W3CDTF">2022-10-28T13:01:11Z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