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8"/>
  </p:notesMasterIdLst>
  <p:handoutMasterIdLst>
    <p:handoutMasterId r:id="rId19"/>
  </p:handoutMasterIdLst>
  <p:sldIdLst>
    <p:sldId id="256" r:id="rId6"/>
    <p:sldId id="257" r:id="rId7"/>
    <p:sldId id="283" r:id="rId8"/>
    <p:sldId id="296" r:id="rId9"/>
    <p:sldId id="293" r:id="rId10"/>
    <p:sldId id="298" r:id="rId11"/>
    <p:sldId id="292" r:id="rId12"/>
    <p:sldId id="295" r:id="rId13"/>
    <p:sldId id="297" r:id="rId14"/>
    <p:sldId id="294" r:id="rId15"/>
    <p:sldId id="291" r:id="rId16"/>
    <p:sldId id="281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3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302A"/>
    <a:srgbClr val="FF0000"/>
    <a:srgbClr val="0000FF"/>
    <a:srgbClr val="D11921"/>
    <a:srgbClr val="EC1B24"/>
    <a:srgbClr val="E3322C"/>
    <a:srgbClr val="B82A56"/>
    <a:srgbClr val="C31632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58" d="100"/>
          <a:sy n="58" d="100"/>
        </p:scale>
        <p:origin x="98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615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704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4423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1692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68191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0241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4436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4589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12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12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12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28448/courrier-changement-de-denomination-sociale-client-france.pdf" TargetMode="External"/><Relationship Id="rId5" Type="http://schemas.openxmlformats.org/officeDocument/2006/relationships/image" Target="../media/image21.png"/><Relationship Id="rId10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hyperlink" Target="http://commerciaux.celca.caisse-epargne.fr/download/1176/documents-hors-arbo-2/28447/courrier-changement-de-denomination-sociale-client-luxembourg.pdf" TargetMode="External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28452/cegee-intervention-du-09-et-10-novembre-2022.pptx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5" Type="http://schemas.openxmlformats.org/officeDocument/2006/relationships/image" Target="../media/image27.png"/><Relationship Id="rId4" Type="http://schemas.openxmlformats.org/officeDocument/2006/relationships/hyperlink" Target="http://commerciaux.celca.caisse-epargne.fr/download/1176/documents-hors-arbo-2/28435/selection-scpi-rendement-bpce-immo-3-t-2022_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hyperlink" Target="http://commerciaux.celca.caisse-epargne.fr/download/1176/documents-hors-arbo-2/28446/pres-dnca-nov.pdf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7" Type="http://schemas.openxmlformats.org/officeDocument/2006/relationships/hyperlink" Target="http://commerciaux.celca.caisse-epargne.fr/download/1176/documents-hors-arbo-2/28431/communique-de-distribution-fip-ecureuil-n12-v-finale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hyperlink" Target="http://commerciaux.celca.caisse-epargne.fr/download/1176/documents-hors-arbo-2/28433/communique-de-distribution-fip-ecureuil-n11-2022-vfinale.pdf" TargetMode="External"/><Relationship Id="rId10" Type="http://schemas.openxmlformats.org/officeDocument/2006/relationships/image" Target="../media/image32.png"/><Relationship Id="rId4" Type="http://schemas.openxmlformats.org/officeDocument/2006/relationships/image" Target="../media/image29.png"/><Relationship Id="rId9" Type="http://schemas.openxmlformats.org/officeDocument/2006/relationships/hyperlink" Target="http://commerciaux.celca.caisse-epargne.fr/download/1176/documents-hors-arbo-2/28430/7987lettre-semestrielle-20223006-20-10-2022-v-finale-edep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hyperlink" Target="http://commerciaux.celca.caisse-epargne.fr/download/1176/documents-hors-arbo-2/28434/202211_formations-lea-v3-5_ce.pdf" TargetMode="Externa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hyperlink" Target="http://commerciaux.celca.caisse-epargne.fr/download/1648/lettre-hebdomadaire-vega-investment-managers/28443/la-lettre-hebdomadaire-de-vega-im_14-novembre-2022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0" y="5223163"/>
            <a:ext cx="13133154" cy="556592"/>
          </a:xfrm>
        </p:spPr>
        <p:txBody>
          <a:bodyPr/>
          <a:lstStyle/>
          <a:p>
            <a:r>
              <a:rPr lang="fr-FR" dirty="0"/>
              <a:t>2022 – Semaine 47 du Lundi 21 au Samedi 26 novembre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47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71161" y="1996301"/>
            <a:ext cx="8578776" cy="39703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CAT: </a:t>
            </a:r>
            <a:r>
              <a:rPr lang="fr-FR" dirty="0"/>
              <a:t>gamme PREMIUM de CAT, à taux fixe  3, 6 et 12 mois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SCPI: AEW Patrimoine: </a:t>
            </a:r>
            <a:r>
              <a:rPr lang="fr-FR" dirty="0"/>
              <a:t>nouvelle adresse et coordonnées interlocuteurs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Luxembourg: </a:t>
            </a:r>
            <a:r>
              <a:rPr lang="fr-FR" dirty="0"/>
              <a:t>NATIXIS LIFE devient BPCE LIFE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Luxembourg: </a:t>
            </a:r>
            <a:r>
              <a:rPr lang="fr-FR" dirty="0"/>
              <a:t>NATIXIS LIFE support de présentation de l’offre de la </a:t>
            </a:r>
            <a:r>
              <a:rPr lang="fr-FR" dirty="0" err="1"/>
              <a:t>webex</a:t>
            </a:r>
            <a:r>
              <a:rPr lang="fr-FR" dirty="0"/>
              <a:t> du 09 novembre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DNCA : </a:t>
            </a:r>
            <a:r>
              <a:rPr lang="fr-FR" dirty="0"/>
              <a:t>support de présentation de la </a:t>
            </a:r>
            <a:r>
              <a:rPr lang="fr-FR" dirty="0" err="1"/>
              <a:t>webex</a:t>
            </a:r>
            <a:r>
              <a:rPr lang="fr-FR" dirty="0"/>
              <a:t> DNCA ALPHA BONDS du jeudi 17 novembre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SCPI: BPCE SI : </a:t>
            </a:r>
            <a:r>
              <a:rPr lang="fr-FR" dirty="0"/>
              <a:t>la sélection de SCPI de rendement T3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 : SEVENTURE : </a:t>
            </a:r>
            <a:r>
              <a:rPr lang="fr-FR" dirty="0"/>
              <a:t>courriers de distribution des FIP Ecureuil 11 &amp; Ecureuil 12 et  lettre semestrielle des FIP ex- Alliance Entreprendre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LEA </a:t>
            </a:r>
            <a:r>
              <a:rPr lang="fr-FR" dirty="0"/>
              <a:t>montée de version du 05/12 nouvelles fonctionnalités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14 novembre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67" y="4879281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5671" y="1884923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688614D-494C-4176-801D-D4DB90D038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7167" y="2430956"/>
            <a:ext cx="4795597" cy="23382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ED9C131-1EB2-4EBB-8276-8FE6DA16A1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918" y="2764982"/>
            <a:ext cx="4478717" cy="164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489063"/>
            <a:ext cx="1082796" cy="46720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CAT PREMIUM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3 nouveaux CAT Premium proposés à la vente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53918"/>
            <a:ext cx="1129177" cy="3470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DC874E-2917-441B-8C57-B5FBA165FDE2}"/>
              </a:ext>
            </a:extLst>
          </p:cNvPr>
          <p:cNvSpPr txBox="1"/>
          <p:nvPr/>
        </p:nvSpPr>
        <p:spPr>
          <a:xfrm>
            <a:off x="63008" y="1354336"/>
            <a:ext cx="103137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Dans le cadre de notre stratégie de collecte, nous mettons à votre disposition une gamme de CAT Premium à taux fixe (6 mois, 12 mois et 24 mois) avec :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Un préavis de 32 jours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Des pénalités en cas de sortie anticipée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Montant mini : 200 K€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Montant maxi : 5 000 K€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397996" y="3234964"/>
          <a:ext cx="10183092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5773">
                  <a:extLst>
                    <a:ext uri="{9D8B030D-6E8A-4147-A177-3AD203B41FA5}">
                      <a16:colId xmlns:a16="http://schemas.microsoft.com/office/drawing/2014/main" val="992020091"/>
                    </a:ext>
                  </a:extLst>
                </a:gridCol>
                <a:gridCol w="2545773">
                  <a:extLst>
                    <a:ext uri="{9D8B030D-6E8A-4147-A177-3AD203B41FA5}">
                      <a16:colId xmlns:a16="http://schemas.microsoft.com/office/drawing/2014/main" val="1941858790"/>
                    </a:ext>
                  </a:extLst>
                </a:gridCol>
                <a:gridCol w="2545773">
                  <a:extLst>
                    <a:ext uri="{9D8B030D-6E8A-4147-A177-3AD203B41FA5}">
                      <a16:colId xmlns:a16="http://schemas.microsoft.com/office/drawing/2014/main" val="3622491888"/>
                    </a:ext>
                  </a:extLst>
                </a:gridCol>
                <a:gridCol w="2545773">
                  <a:extLst>
                    <a:ext uri="{9D8B030D-6E8A-4147-A177-3AD203B41FA5}">
                      <a16:colId xmlns:a16="http://schemas.microsoft.com/office/drawing/2014/main" val="3543021492"/>
                    </a:ext>
                  </a:extLst>
                </a:gridCol>
              </a:tblGrid>
              <a:tr h="346621"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CAT PREMIUM</a:t>
                      </a:r>
                      <a:r>
                        <a:rPr lang="fr-FR" sz="1100" baseline="0" dirty="0"/>
                        <a:t> 6 MOIS</a:t>
                      </a:r>
                      <a:endParaRPr lang="fr-FR" sz="11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CAT PREMIUM</a:t>
                      </a:r>
                      <a:r>
                        <a:rPr lang="fr-FR" sz="1100" baseline="0" dirty="0"/>
                        <a:t> 12 MOIS</a:t>
                      </a:r>
                      <a:endParaRPr lang="fr-FR" sz="1100" dirty="0"/>
                    </a:p>
                    <a:p>
                      <a:endParaRPr lang="fr-FR" sz="11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CAT PREMIUM</a:t>
                      </a:r>
                      <a:r>
                        <a:rPr lang="fr-FR" sz="1100" baseline="0" dirty="0"/>
                        <a:t> 24 MOIS</a:t>
                      </a:r>
                      <a:endParaRPr lang="fr-FR" sz="1100" dirty="0"/>
                    </a:p>
                    <a:p>
                      <a:endParaRPr lang="fr-FR" sz="11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508481"/>
                  </a:ext>
                </a:extLst>
              </a:tr>
              <a:tr h="210449">
                <a:tc>
                  <a:txBody>
                    <a:bodyPr/>
                    <a:lstStyle/>
                    <a:p>
                      <a:r>
                        <a:rPr lang="fr-FR" sz="1100" b="1" dirty="0"/>
                        <a:t>Taux fixe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1,25%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1,50%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1,75%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198717"/>
                  </a:ext>
                </a:extLst>
              </a:tr>
              <a:tr h="502558">
                <a:tc>
                  <a:txBody>
                    <a:bodyPr/>
                    <a:lstStyle/>
                    <a:p>
                      <a:endParaRPr lang="fr-FR" sz="1100" b="1" dirty="0"/>
                    </a:p>
                    <a:p>
                      <a:r>
                        <a:rPr lang="fr-FR" sz="1100" b="1" dirty="0"/>
                        <a:t>Pénalités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50% en cas de sortie anticipée avant l’échéance</a:t>
                      </a:r>
                    </a:p>
                    <a:p>
                      <a:endParaRPr lang="fr-FR" sz="11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50% en cas de sortie anticipée avant 6 mois, puis 25 % entre 6 et 12 mois</a:t>
                      </a:r>
                      <a:endParaRPr lang="fr-FR" sz="11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50% en cas de sortie anticipée avant 12 mois puis 25 % entre 12 et 24 mois.</a:t>
                      </a:r>
                    </a:p>
                    <a:p>
                      <a:endParaRPr lang="fr-FR" sz="11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608341"/>
                  </a:ext>
                </a:extLst>
              </a:tr>
            </a:tbl>
          </a:graphicData>
        </a:graphic>
      </p:graphicFrame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3260" y="4607035"/>
            <a:ext cx="2549456" cy="18086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Rectangle 4"/>
          <p:cNvSpPr/>
          <p:nvPr/>
        </p:nvSpPr>
        <p:spPr>
          <a:xfrm rot="528094">
            <a:off x="8268208" y="642096"/>
            <a:ext cx="2485505" cy="64008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Uniquement argent frais ou en défensif</a:t>
            </a:r>
          </a:p>
        </p:txBody>
      </p:sp>
      <p:sp>
        <p:nvSpPr>
          <p:cNvPr id="8" name="Flèche à angle droit 7"/>
          <p:cNvSpPr/>
          <p:nvPr/>
        </p:nvSpPr>
        <p:spPr>
          <a:xfrm rot="5400000">
            <a:off x="3018981" y="2644910"/>
            <a:ext cx="1243983" cy="5237020"/>
          </a:xfrm>
          <a:prstGeom prst="bentUpArrow">
            <a:avLst>
              <a:gd name="adj1" fmla="val 8685"/>
              <a:gd name="adj2" fmla="val 21995"/>
              <a:gd name="adj3" fmla="val 25000"/>
            </a:avLst>
          </a:prstGeom>
          <a:solidFill>
            <a:srgbClr val="FF0000"/>
          </a:solidFill>
          <a:ln>
            <a:solidFill>
              <a:srgbClr val="E730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1816563" y="5250574"/>
            <a:ext cx="2750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Déjà accessible dans </a:t>
            </a:r>
            <a:r>
              <a:rPr lang="fr-FR" dirty="0" err="1"/>
              <a:t>MySys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6742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489063"/>
            <a:ext cx="1082796" cy="46720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SCPI en direct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AEW déménage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53918"/>
            <a:ext cx="1129177" cy="3470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7D2143C-6EE8-4E1A-86BE-422FF9922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0316" y="211508"/>
            <a:ext cx="2433588" cy="71548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9947BD-688C-44DD-B3A7-4BB677DD3E2A}"/>
              </a:ext>
            </a:extLst>
          </p:cNvPr>
          <p:cNvSpPr/>
          <p:nvPr/>
        </p:nvSpPr>
        <p:spPr>
          <a:xfrm>
            <a:off x="196797" y="1259261"/>
            <a:ext cx="100048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1A2550"/>
                </a:solidFill>
                <a:ea typeface="Calibri" panose="020F0502020204030204" pitchFamily="34" charset="0"/>
              </a:rPr>
              <a:t>Le siège social se trouve désormais à l'adresse suivante : </a:t>
            </a:r>
            <a:r>
              <a:rPr lang="fr-FR" sz="2400" b="1" dirty="0">
                <a:solidFill>
                  <a:srgbClr val="C22338"/>
                </a:solidFill>
                <a:ea typeface="Calibri" panose="020F0502020204030204" pitchFamily="34" charset="0"/>
              </a:rPr>
              <a:t>43 avenue Pierre Mendès France, 75013 Paris</a:t>
            </a:r>
            <a:r>
              <a:rPr lang="fr-FR" sz="2400" dirty="0">
                <a:solidFill>
                  <a:srgbClr val="1A2550"/>
                </a:solidFill>
                <a:ea typeface="Calibri" panose="020F0502020204030204" pitchFamily="34" charset="0"/>
              </a:rPr>
              <a:t>.</a:t>
            </a:r>
            <a:br>
              <a:rPr lang="fr-FR" sz="2400" dirty="0">
                <a:solidFill>
                  <a:srgbClr val="1A2550"/>
                </a:solidFill>
                <a:ea typeface="Calibri" panose="020F0502020204030204" pitchFamily="34" charset="0"/>
              </a:rPr>
            </a:br>
            <a:br>
              <a:rPr lang="fr-FR" sz="2400" dirty="0">
                <a:solidFill>
                  <a:srgbClr val="1A2550"/>
                </a:solidFill>
                <a:ea typeface="Calibri" panose="020F0502020204030204" pitchFamily="34" charset="0"/>
              </a:rPr>
            </a:br>
            <a:r>
              <a:rPr lang="fr-FR" sz="2400" dirty="0">
                <a:solidFill>
                  <a:srgbClr val="1A2550"/>
                </a:solidFill>
                <a:ea typeface="Calibri" panose="020F0502020204030204" pitchFamily="34" charset="0"/>
              </a:rPr>
              <a:t>AEW continue de  privilégier le traitement des dossiers par e-mail. vos contacts restent inchangés, merci de bien vouloir adresser vos demandes au :</a:t>
            </a:r>
            <a:r>
              <a:rPr lang="fr-FR" sz="2400" dirty="0">
                <a:solidFill>
                  <a:srgbClr val="202020"/>
                </a:solidFill>
                <a:ea typeface="Calibri" panose="020F0502020204030204" pitchFamily="34" charset="0"/>
              </a:rPr>
              <a:t>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0F4437-BF63-40D6-9F14-2ED6F4BADD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7571" y="3258217"/>
            <a:ext cx="7003941" cy="312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776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489063"/>
            <a:ext cx="1082796" cy="46720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ASV </a:t>
            </a:r>
            <a:r>
              <a:rPr lang="fr-FR" sz="1100" dirty="0"/>
              <a:t>LUXEMBOURG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NATIXIS  LIFE  DEVIENT BPCE LIFE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53918"/>
            <a:ext cx="1129177" cy="3470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9947BD-688C-44DD-B3A7-4BB677DD3E2A}"/>
              </a:ext>
            </a:extLst>
          </p:cNvPr>
          <p:cNvSpPr/>
          <p:nvPr/>
        </p:nvSpPr>
        <p:spPr>
          <a:xfrm>
            <a:off x="196797" y="1259261"/>
            <a:ext cx="100048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1A2550"/>
                </a:solidFill>
                <a:ea typeface="Calibri" panose="020F0502020204030204" pitchFamily="34" charset="0"/>
              </a:rPr>
              <a:t>Retrouvez  les courriers qui vont être adressés aux clients.</a:t>
            </a:r>
            <a:r>
              <a:rPr lang="fr-FR" sz="2400" dirty="0">
                <a:solidFill>
                  <a:srgbClr val="202020"/>
                </a:solidFill>
                <a:ea typeface="Calibri" panose="020F0502020204030204" pitchFamily="34" charset="0"/>
              </a:rPr>
              <a:t>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01491CA-95E7-46D0-95B2-8651597D8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7842" y="166381"/>
            <a:ext cx="2086062" cy="830998"/>
          </a:xfrm>
          <a:prstGeom prst="rect">
            <a:avLst/>
          </a:prstGeom>
        </p:spPr>
      </p:pic>
      <p:pic>
        <p:nvPicPr>
          <p:cNvPr id="5" name="Image 4">
            <a:hlinkClick r:id="rId4"/>
            <a:extLst>
              <a:ext uri="{FF2B5EF4-FFF2-40B4-BE49-F238E27FC236}">
                <a16:creationId xmlns:a16="http://schemas.microsoft.com/office/drawing/2014/main" id="{3BEBD5E9-C282-454F-A099-B77299C451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599" y="2723818"/>
            <a:ext cx="2345612" cy="3364837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8" name="Image 7">
            <a:hlinkClick r:id="rId6"/>
            <a:extLst>
              <a:ext uri="{FF2B5EF4-FFF2-40B4-BE49-F238E27FC236}">
                <a16:creationId xmlns:a16="http://schemas.microsoft.com/office/drawing/2014/main" id="{C4BA5526-B1B5-4FB1-8E15-110AAF8249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60876" y="2722663"/>
            <a:ext cx="2293931" cy="3365992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4C4E19B-2E38-4FB7-857A-0107F4926B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21" y="1724964"/>
            <a:ext cx="5629275" cy="23145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A71B426-755B-4487-A84A-E5ED99C70C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2498" y="4318539"/>
            <a:ext cx="5513437" cy="158432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507AD29-3BB9-4251-900C-CD33FA503DC2}"/>
              </a:ext>
            </a:extLst>
          </p:cNvPr>
          <p:cNvSpPr txBox="1"/>
          <p:nvPr/>
        </p:nvSpPr>
        <p:spPr>
          <a:xfrm>
            <a:off x="6306319" y="2128771"/>
            <a:ext cx="1564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COURRIER LUX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AEF648E-3861-4D3A-B768-A5E1BEA3A478}"/>
              </a:ext>
            </a:extLst>
          </p:cNvPr>
          <p:cNvSpPr txBox="1"/>
          <p:nvPr/>
        </p:nvSpPr>
        <p:spPr>
          <a:xfrm>
            <a:off x="8560876" y="2111519"/>
            <a:ext cx="1952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COURRIER FRANCE</a:t>
            </a:r>
          </a:p>
        </p:txBody>
      </p:sp>
      <p:sp>
        <p:nvSpPr>
          <p:cNvPr id="20" name="ZoneTexte 19">
            <a:hlinkClick r:id="rId10"/>
            <a:extLst>
              <a:ext uri="{FF2B5EF4-FFF2-40B4-BE49-F238E27FC236}">
                <a16:creationId xmlns:a16="http://schemas.microsoft.com/office/drawing/2014/main" id="{C26A275E-8DF9-4A37-8FEE-F999F0EFC303}"/>
              </a:ext>
            </a:extLst>
          </p:cNvPr>
          <p:cNvSpPr txBox="1"/>
          <p:nvPr/>
        </p:nvSpPr>
        <p:spPr>
          <a:xfrm>
            <a:off x="7808228" y="792489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les  images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192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489063"/>
            <a:ext cx="1082796" cy="46720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ASV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Support de présentation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Offre Natixis Life du 09/11/22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05269" y="325422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53918"/>
            <a:ext cx="1129177" cy="3470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DC874E-2917-441B-8C57-B5FBA165FDE2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de Natixis Life sur l’offre  du mercredi 9 novembre 2022 retrouvez  le support de présentation . </a:t>
            </a:r>
          </a:p>
        </p:txBody>
      </p:sp>
      <p:pic>
        <p:nvPicPr>
          <p:cNvPr id="2" name="Image 1">
            <a:hlinkClick r:id="rId3"/>
            <a:extLst>
              <a:ext uri="{FF2B5EF4-FFF2-40B4-BE49-F238E27FC236}">
                <a16:creationId xmlns:a16="http://schemas.microsoft.com/office/drawing/2014/main" id="{708FEE96-C3C5-45A8-B4ED-DAE5DC6D1F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5467" y="2430030"/>
            <a:ext cx="6244039" cy="3507204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392932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489063"/>
            <a:ext cx="1082796" cy="46720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SCPI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BPCE SI : la sélection de SCPI de rendement  au T3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53918"/>
            <a:ext cx="1129177" cy="3470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8B0C0A6-29A4-4872-838B-FB013E885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4942" y="269051"/>
            <a:ext cx="2411918" cy="830997"/>
          </a:xfrm>
          <a:prstGeom prst="rect">
            <a:avLst/>
          </a:prstGeom>
        </p:spPr>
      </p:pic>
      <p:pic>
        <p:nvPicPr>
          <p:cNvPr id="5" name="Image 4">
            <a:hlinkClick r:id="rId4"/>
            <a:extLst>
              <a:ext uri="{FF2B5EF4-FFF2-40B4-BE49-F238E27FC236}">
                <a16:creationId xmlns:a16="http://schemas.microsoft.com/office/drawing/2014/main" id="{1ECF466A-427A-4110-A531-B02CDE405C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9557" y="2066505"/>
            <a:ext cx="6080423" cy="3452653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ZoneTexte 12">
            <a:hlinkClick r:id="rId6"/>
            <a:extLst>
              <a:ext uri="{FF2B5EF4-FFF2-40B4-BE49-F238E27FC236}">
                <a16:creationId xmlns:a16="http://schemas.microsoft.com/office/drawing/2014/main" id="{58873EAB-647A-437E-A80D-8F6DDEA02DE5}"/>
              </a:ext>
            </a:extLst>
          </p:cNvPr>
          <p:cNvSpPr txBox="1"/>
          <p:nvPr/>
        </p:nvSpPr>
        <p:spPr>
          <a:xfrm>
            <a:off x="505269" y="325422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778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489063"/>
            <a:ext cx="1082796" cy="46720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ASV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Support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DNCA ALPHA BONDS  du 17/11/22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505269" y="325422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53918"/>
            <a:ext cx="1129177" cy="3470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DC874E-2917-441B-8C57-B5FBA165FDE2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de DNCA ALPHA BONDS  du jeudi 17 novembre 2022 retrouvez  le support de présentation . </a:t>
            </a:r>
          </a:p>
        </p:txBody>
      </p:sp>
      <p:pic>
        <p:nvPicPr>
          <p:cNvPr id="2" name="Image 1">
            <a:hlinkClick r:id="rId4"/>
            <a:extLst>
              <a:ext uri="{FF2B5EF4-FFF2-40B4-BE49-F238E27FC236}">
                <a16:creationId xmlns:a16="http://schemas.microsoft.com/office/drawing/2014/main" id="{C6CDBEF0-D053-420D-8B11-3E8AED9C30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5381" y="2063894"/>
            <a:ext cx="6064195" cy="409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011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39630" y="2489063"/>
            <a:ext cx="1082796" cy="467201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FIP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FIP ECUREUIL 11 &amp; 12 (ex-ALLIANCE ENTREPRENDRE)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-133709" y="343088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les  images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53918"/>
            <a:ext cx="1129177" cy="34707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10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7902ECB-3578-4DB0-BA05-752179589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8393" y="149533"/>
            <a:ext cx="2466975" cy="914400"/>
          </a:xfrm>
          <a:prstGeom prst="rect">
            <a:avLst/>
          </a:prstGeom>
        </p:spPr>
      </p:pic>
      <p:pic>
        <p:nvPicPr>
          <p:cNvPr id="3" name="Image 2">
            <a:hlinkClick r:id="rId5"/>
            <a:extLst>
              <a:ext uri="{FF2B5EF4-FFF2-40B4-BE49-F238E27FC236}">
                <a16:creationId xmlns:a16="http://schemas.microsoft.com/office/drawing/2014/main" id="{EE00284F-D73A-420D-A6BD-416921E1CA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4670" y="3249892"/>
            <a:ext cx="2183048" cy="3078757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4" name="Image 3">
            <a:hlinkClick r:id="rId7"/>
            <a:extLst>
              <a:ext uri="{FF2B5EF4-FFF2-40B4-BE49-F238E27FC236}">
                <a16:creationId xmlns:a16="http://schemas.microsoft.com/office/drawing/2014/main" id="{7F0E4F8F-18DE-471C-8045-864A79AF1D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3849" y="3172696"/>
            <a:ext cx="2224619" cy="3078757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5" name="Image 4">
            <a:hlinkClick r:id="rId9"/>
            <a:extLst>
              <a:ext uri="{FF2B5EF4-FFF2-40B4-BE49-F238E27FC236}">
                <a16:creationId xmlns:a16="http://schemas.microsoft.com/office/drawing/2014/main" id="{5706AAE2-0EC0-4F70-9209-69FB6A4D31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73356" y="3172696"/>
            <a:ext cx="2234060" cy="3078757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D02F9-AED2-40E6-8091-08C14BA4E49A}"/>
              </a:ext>
            </a:extLst>
          </p:cNvPr>
          <p:cNvSpPr/>
          <p:nvPr/>
        </p:nvSpPr>
        <p:spPr>
          <a:xfrm>
            <a:off x="46384" y="1245335"/>
            <a:ext cx="105738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0000"/>
                </a:solidFill>
                <a:ea typeface="Calibri" panose="020F0502020204030204" pitchFamily="34" charset="0"/>
              </a:rPr>
              <a:t>Le FIP Ecureuil n°11 a effectué sa  première et dernière distribution date du 28 octobre 2022 de 70 € par part.</a:t>
            </a:r>
            <a:endParaRPr lang="fr-FR" sz="2400" dirty="0"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0000"/>
                </a:solidFill>
                <a:ea typeface="Calibri" panose="020F0502020204030204" pitchFamily="34" charset="0"/>
              </a:rPr>
              <a:t>Le FIP Ecureuil n°12 a effectué sa première et dernière distribution date du 28 octobre 2022 de 172 € par part.</a:t>
            </a:r>
            <a:endParaRPr lang="fr-FR" sz="2400" dirty="0">
              <a:ea typeface="Calibri" panose="020F0502020204030204" pitchFamily="34" charset="0"/>
            </a:endParaRPr>
          </a:p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r>
              <a:rPr lang="fr-FR" dirty="0">
                <a:solidFill>
                  <a:srgbClr val="000000"/>
                </a:solidFill>
              </a:rPr>
              <a:t>Retrouvez </a:t>
            </a:r>
            <a:r>
              <a:rPr lang="fr-FR" dirty="0"/>
              <a:t>la lettre semestrielle FIP au 30/06/2022  adressée aux souscripteurs concernés</a:t>
            </a:r>
            <a:endParaRPr lang="fr-FR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A718C8-8F9C-4EB5-8C5E-E93DD7A5FDD0}"/>
              </a:ext>
            </a:extLst>
          </p:cNvPr>
          <p:cNvSpPr txBox="1"/>
          <p:nvPr/>
        </p:nvSpPr>
        <p:spPr>
          <a:xfrm>
            <a:off x="2724670" y="2786786"/>
            <a:ext cx="2387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FIP ECUREUIL 11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1E9062E-F84F-4148-B92B-FB7020E1F45F}"/>
              </a:ext>
            </a:extLst>
          </p:cNvPr>
          <p:cNvSpPr txBox="1"/>
          <p:nvPr/>
        </p:nvSpPr>
        <p:spPr>
          <a:xfrm>
            <a:off x="5522579" y="2716846"/>
            <a:ext cx="2387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FIP ECUREUIL 12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1C8C1EB-900E-46E7-A707-D40D80B46719}"/>
              </a:ext>
            </a:extLst>
          </p:cNvPr>
          <p:cNvSpPr txBox="1"/>
          <p:nvPr/>
        </p:nvSpPr>
        <p:spPr>
          <a:xfrm>
            <a:off x="8486366" y="2730180"/>
            <a:ext cx="2387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LETTRE SEMESTRIELLE</a:t>
            </a:r>
          </a:p>
        </p:txBody>
      </p:sp>
    </p:spTree>
    <p:extLst>
      <p:ext uri="{BB962C8B-B14F-4D97-AF65-F5344CB8AC3E}">
        <p14:creationId xmlns:p14="http://schemas.microsoft.com/office/powerpoint/2010/main" val="3442369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0987638" y="2679103"/>
            <a:ext cx="1233160" cy="967479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ASV/ VALEURS MOBILIERES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Nouvelles fonctionnalités de LEA mise en production le 05/12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505269" y="325422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646582"/>
            <a:ext cx="1129177" cy="28780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11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DF637-D846-4428-80DE-1F3D9D6C523C}"/>
              </a:ext>
            </a:extLst>
          </p:cNvPr>
          <p:cNvSpPr/>
          <p:nvPr/>
        </p:nvSpPr>
        <p:spPr>
          <a:xfrm>
            <a:off x="11016439" y="254146"/>
            <a:ext cx="1129177" cy="1531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DC874E-2917-441B-8C57-B5FBA165FDE2}"/>
              </a:ext>
            </a:extLst>
          </p:cNvPr>
          <p:cNvSpPr txBox="1"/>
          <p:nvPr/>
        </p:nvSpPr>
        <p:spPr>
          <a:xfrm>
            <a:off x="46383" y="1417563"/>
            <a:ext cx="10313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les nouvelles  fonctionnalités de LEA qui seront en production à compter du 05/12/2022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6BBE334-B8E4-4D70-B35C-0C252EA7A50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0672537" y="192966"/>
            <a:ext cx="1304925" cy="1047115"/>
          </a:xfrm>
          <a:prstGeom prst="rect">
            <a:avLst/>
          </a:prstGeom>
        </p:spPr>
      </p:pic>
      <p:pic>
        <p:nvPicPr>
          <p:cNvPr id="3" name="Image 2">
            <a:hlinkClick r:id="rId5"/>
            <a:extLst>
              <a:ext uri="{FF2B5EF4-FFF2-40B4-BE49-F238E27FC236}">
                <a16:creationId xmlns:a16="http://schemas.microsoft.com/office/drawing/2014/main" id="{86DF05C6-0AD7-4BA9-B3C4-2CB305849A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4380" y="2518297"/>
            <a:ext cx="6527609" cy="3622348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2613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14 NOVEMBRE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47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AE32BD5B-43FB-456D-A15A-BB9233E2E2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6808" y="2174886"/>
            <a:ext cx="2704977" cy="4218711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33884</TotalTime>
  <Words>770</Words>
  <Application>Microsoft Office PowerPoint</Application>
  <PresentationFormat>Grand écran</PresentationFormat>
  <Paragraphs>133</Paragraphs>
  <Slides>12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1764</cp:revision>
  <dcterms:created xsi:type="dcterms:W3CDTF">2020-06-24T09:20:11Z</dcterms:created>
  <dcterms:modified xsi:type="dcterms:W3CDTF">2022-11-18T12:44:43Z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