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99" r:id="rId5"/>
  </p:sldMasterIdLst>
  <p:notesMasterIdLst>
    <p:notesMasterId r:id="rId20"/>
  </p:notesMasterIdLst>
  <p:handoutMasterIdLst>
    <p:handoutMasterId r:id="rId21"/>
  </p:handoutMasterIdLst>
  <p:sldIdLst>
    <p:sldId id="256" r:id="rId6"/>
    <p:sldId id="257" r:id="rId7"/>
    <p:sldId id="283" r:id="rId8"/>
    <p:sldId id="284" r:id="rId9"/>
    <p:sldId id="282" r:id="rId10"/>
    <p:sldId id="456" r:id="rId11"/>
    <p:sldId id="457" r:id="rId12"/>
    <p:sldId id="458" r:id="rId13"/>
    <p:sldId id="460" r:id="rId14"/>
    <p:sldId id="459" r:id="rId15"/>
    <p:sldId id="461" r:id="rId16"/>
    <p:sldId id="462" r:id="rId17"/>
    <p:sldId id="463" r:id="rId18"/>
    <p:sldId id="281"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SAN Nathalie [CEGEE]" initials="CN[" lastIdx="3" clrIdx="0">
    <p:extLst>
      <p:ext uri="{19B8F6BF-5375-455C-9EA6-DF929625EA0E}">
        <p15:presenceInfo xmlns:p15="http://schemas.microsoft.com/office/powerpoint/2012/main" userId="S::nathalie.cassan@cegee.caisse-epargne.fr::5ce85adf-a9f4-45e5-a64f-fe6829c64e2e" providerId="AD"/>
      </p:ext>
    </p:extLst>
  </p:cmAuthor>
  <p:cmAuthor id="2" name="MAUSY Claude [CEGEE]" initials="MC[" lastIdx="1" clrIdx="1">
    <p:extLst>
      <p:ext uri="{19B8F6BF-5375-455C-9EA6-DF929625EA0E}">
        <p15:presenceInfo xmlns:p15="http://schemas.microsoft.com/office/powerpoint/2012/main" userId="S-1-5-21-3736707515-2145877865-3703829272-2501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302A"/>
    <a:srgbClr val="C31632"/>
    <a:srgbClr val="FF0000"/>
    <a:srgbClr val="0000FF"/>
    <a:srgbClr val="D11921"/>
    <a:srgbClr val="EC1B24"/>
    <a:srgbClr val="E3322C"/>
    <a:srgbClr val="B82A56"/>
    <a:srgbClr val="FF9999"/>
    <a:srgbClr val="D6C3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93488" autoAdjust="0"/>
  </p:normalViewPr>
  <p:slideViewPr>
    <p:cSldViewPr snapToGrid="0">
      <p:cViewPr varScale="1">
        <p:scale>
          <a:sx n="108" d="100"/>
          <a:sy n="108" d="100"/>
        </p:scale>
        <p:origin x="714" y="96"/>
      </p:cViewPr>
      <p:guideLst/>
    </p:cSldViewPr>
  </p:slideViewPr>
  <p:notesTextViewPr>
    <p:cViewPr>
      <p:scale>
        <a:sx n="3" d="2"/>
        <a:sy n="3" d="2"/>
      </p:scale>
      <p:origin x="0" y="0"/>
    </p:cViewPr>
  </p:notesTextViewPr>
  <p:notesViewPr>
    <p:cSldViewPr snapToGrid="0">
      <p:cViewPr varScale="1">
        <p:scale>
          <a:sx n="84" d="100"/>
          <a:sy n="84" d="100"/>
        </p:scale>
        <p:origin x="391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C4465F-45E9-4EF7-B690-F2491EE3087C}" type="datetimeFigureOut">
              <a:rPr lang="fr-FR" smtClean="0"/>
              <a:t>30/11/2022</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B58741-799E-4631-8EE8-F96F4B3B7A22}" type="slidenum">
              <a:rPr lang="fr-FR" smtClean="0"/>
              <a:t>‹N°›</a:t>
            </a:fld>
            <a:endParaRPr lang="fr-FR" dirty="0"/>
          </a:p>
        </p:txBody>
      </p:sp>
    </p:spTree>
    <p:extLst>
      <p:ext uri="{BB962C8B-B14F-4D97-AF65-F5344CB8AC3E}">
        <p14:creationId xmlns:p14="http://schemas.microsoft.com/office/powerpoint/2010/main" val="8906040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4FB842-C8F5-4C46-93BF-46CEE6F3579C}" type="datetimeFigureOut">
              <a:rPr lang="fr-FR" smtClean="0"/>
              <a:t>30/11/2022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8D8E4B-F491-42B7-9A47-2840A9B4D785}" type="slidenum">
              <a:rPr lang="fr-FR" smtClean="0"/>
              <a:t>‹N°›</a:t>
            </a:fld>
            <a:endParaRPr lang="fr-FR"/>
          </a:p>
        </p:txBody>
      </p:sp>
    </p:spTree>
    <p:extLst>
      <p:ext uri="{BB962C8B-B14F-4D97-AF65-F5344CB8AC3E}">
        <p14:creationId xmlns:p14="http://schemas.microsoft.com/office/powerpoint/2010/main" val="3318973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1</a:t>
            </a:fld>
            <a:endParaRPr lang="fr-FR"/>
          </a:p>
        </p:txBody>
      </p:sp>
    </p:spTree>
    <p:extLst>
      <p:ext uri="{BB962C8B-B14F-4D97-AF65-F5344CB8AC3E}">
        <p14:creationId xmlns:p14="http://schemas.microsoft.com/office/powerpoint/2010/main" val="890382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4</a:t>
            </a:fld>
            <a:endParaRPr lang="fr-FR"/>
          </a:p>
        </p:txBody>
      </p:sp>
    </p:spTree>
    <p:extLst>
      <p:ext uri="{BB962C8B-B14F-4D97-AF65-F5344CB8AC3E}">
        <p14:creationId xmlns:p14="http://schemas.microsoft.com/office/powerpoint/2010/main" val="2031976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D8D8E4B-F491-42B7-9A47-2840A9B4D785}" type="slidenum">
              <a:rPr lang="fr-FR" smtClean="0"/>
              <a:t>14</a:t>
            </a:fld>
            <a:endParaRPr lang="fr-FR"/>
          </a:p>
        </p:txBody>
      </p:sp>
    </p:spTree>
    <p:extLst>
      <p:ext uri="{BB962C8B-B14F-4D97-AF65-F5344CB8AC3E}">
        <p14:creationId xmlns:p14="http://schemas.microsoft.com/office/powerpoint/2010/main" val="29636561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hyperlink" Target="http://www.google.fr/url?sa=i&amp;rct=j&amp;q=&amp;esrc=s&amp;source=images&amp;cd=&amp;cad=rja&amp;uact=8&amp;ved=2ahUKEwivho7C5fPbAhUIsBQKHe7MDxcQjRx6BAgBEAU&amp;url=http://www.mairieplouharnel.fr/fr/information/90282/revue-presse&amp;psig=AOvVaw2QXAJ4rFXXEcuSlXXHniG0&amp;ust=1530187139610424" TargetMode="Externa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3.wdp"/><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slide" Target="../slides/slide14.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8" Type="http://schemas.openxmlformats.org/officeDocument/2006/relationships/hyperlink" Target="http://commerciaux.celca.caisse-epargne.fr/download/1449/referentiel-des-delegations-commerciales/9052/referentiel-des-derogations-commerciales.pdf" TargetMode="External"/><Relationship Id="rId3" Type="http://schemas.microsoft.com/office/2007/relationships/hdphoto" Target="../media/hdphoto2.wdp"/><Relationship Id="rId7" Type="http://schemas.microsoft.com/office/2007/relationships/hdphoto" Target="../media/hdphoto3.wdp"/><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slide" Target="../slides/slide14.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2.wdp"/><Relationship Id="rId7" Type="http://schemas.openxmlformats.org/officeDocument/2006/relationships/slide" Target="../slides/slide14.xml"/><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9.png"/><Relationship Id="rId9" Type="http://schemas.microsoft.com/office/2007/relationships/hdphoto" Target="../media/hdphoto3.wdp"/></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1" y="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1343110" y="5098177"/>
            <a:ext cx="2589793" cy="297898"/>
          </a:xfrm>
        </p:spPr>
        <p:txBody>
          <a:bodyPr anchor="ctr">
            <a:noAutofit/>
          </a:bodyPr>
          <a:lstStyle>
            <a:lvl1pPr marL="0" indent="0" algn="l">
              <a:buNone/>
              <a:defRPr sz="2800" b="1" baseline="0">
                <a:solidFill>
                  <a:schemeClr val="tx1">
                    <a:lumMod val="65000"/>
                    <a:lumOff val="35000"/>
                  </a:schemeClr>
                </a:solidFill>
                <a:latin typeface="Montserrat Black" panose="00000A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SEMAINE 09</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1332934" y="4688687"/>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8" name="Rectangle 27"/>
          <p:cNvSpPr/>
          <p:nvPr userDrawn="1"/>
        </p:nvSpPr>
        <p:spPr>
          <a:xfrm>
            <a:off x="0" y="0"/>
            <a:ext cx="803275" cy="1815152"/>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p:cNvSpPr>
            <a:spLocks noGrp="1"/>
          </p:cNvSpPr>
          <p:nvPr>
            <p:ph type="body" sz="quarter" idx="10" hasCustomPrompt="1"/>
          </p:nvPr>
        </p:nvSpPr>
        <p:spPr>
          <a:xfrm>
            <a:off x="4157858" y="5098177"/>
            <a:ext cx="7312918" cy="492125"/>
          </a:xfrm>
        </p:spPr>
        <p:txBody>
          <a:bodyPr/>
          <a:lstStyle>
            <a:lvl1pPr>
              <a:defRPr baseline="0">
                <a:latin typeface="Montserrat" panose="00000500000000000000" pitchFamily="2" charset="0"/>
              </a:defRPr>
            </a:lvl1pPr>
          </a:lstStyle>
          <a:p>
            <a:pPr lvl="0"/>
            <a:r>
              <a:rPr lang="fr-FR" dirty="0"/>
              <a:t>Du lundi 1 er au samedi 06 mars 2021</a:t>
            </a:r>
          </a:p>
        </p:txBody>
      </p:sp>
      <p:sp>
        <p:nvSpPr>
          <p:cNvPr id="11" name="Rectangle 10"/>
          <p:cNvSpPr/>
          <p:nvPr userDrawn="1"/>
        </p:nvSpPr>
        <p:spPr>
          <a:xfrm>
            <a:off x="11265489" y="6237288"/>
            <a:ext cx="410574" cy="422563"/>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userDrawn="1"/>
        </p:nvPicPr>
        <p:blipFill rotWithShape="1">
          <a:blip r:embed="rId3" cstate="print">
            <a:lum bright="70000" contrast="-70000"/>
            <a:extLst>
              <a:ext uri="{28A0092B-C50C-407E-A947-70E740481C1C}">
                <a14:useLocalDpi xmlns:a14="http://schemas.microsoft.com/office/drawing/2010/main" val="0"/>
              </a:ext>
            </a:extLst>
          </a:blip>
          <a:srcRect l="1195" t="3674" r="78532" b="7528"/>
          <a:stretch/>
        </p:blipFill>
        <p:spPr>
          <a:xfrm>
            <a:off x="11309256" y="6278699"/>
            <a:ext cx="325602" cy="325602"/>
          </a:xfrm>
          <a:prstGeom prst="rect">
            <a:avLst/>
          </a:prstGeom>
        </p:spPr>
      </p:pic>
      <p:pic>
        <p:nvPicPr>
          <p:cNvPr id="12" name="Picture 4" descr="Résultat de recherche d'images pour &quot;revue de presse&quot;">
            <a:hlinkClick r:id="rId4"/>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601" y="2099200"/>
            <a:ext cx="12192000" cy="2872541"/>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e 12"/>
          <p:cNvGrpSpPr/>
          <p:nvPr userDrawn="1"/>
        </p:nvGrpSpPr>
        <p:grpSpPr>
          <a:xfrm>
            <a:off x="-685734" y="2522977"/>
            <a:ext cx="1823968" cy="1791757"/>
            <a:chOff x="-623910" y="1669672"/>
            <a:chExt cx="1683663" cy="1791757"/>
          </a:xfrm>
          <a:solidFill>
            <a:srgbClr val="C00000"/>
          </a:solidFill>
        </p:grpSpPr>
        <p:sp>
          <p:nvSpPr>
            <p:cNvPr id="14" name="Forme en L 1"/>
            <p:cNvSpPr>
              <a:spLocks noChangeAspect="1"/>
            </p:cNvSpPr>
            <p:nvPr/>
          </p:nvSpPr>
          <p:spPr>
            <a:xfrm rot="18903027"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D6C37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Corde 14"/>
            <p:cNvSpPr>
              <a:spLocks noChangeAspect="1"/>
            </p:cNvSpPr>
            <p:nvPr/>
          </p:nvSpPr>
          <p:spPr>
            <a:xfrm rot="10800000">
              <a:off x="-338400" y="2257200"/>
              <a:ext cx="648000" cy="648072"/>
            </a:xfrm>
            <a:prstGeom prst="chord">
              <a:avLst>
                <a:gd name="adj1" fmla="val 5259741"/>
                <a:gd name="adj2" fmla="val 16300347"/>
              </a:avLst>
            </a:prstGeom>
            <a:solidFill>
              <a:srgbClr val="D6C377"/>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ZoneTexte 15"/>
          <p:cNvSpPr txBox="1"/>
          <p:nvPr userDrawn="1"/>
        </p:nvSpPr>
        <p:spPr>
          <a:xfrm>
            <a:off x="2032676" y="527676"/>
            <a:ext cx="8712968" cy="1107996"/>
          </a:xfrm>
          <a:prstGeom prst="rect">
            <a:avLst/>
          </a:prstGeom>
          <a:noFill/>
        </p:spPr>
        <p:txBody>
          <a:bodyPr wrap="square" rtlCol="0">
            <a:spAutoFit/>
          </a:bodyPr>
          <a:lstStyle/>
          <a:p>
            <a:pPr algn="ctr"/>
            <a:r>
              <a:rPr lang="fr-FR" sz="4000" b="1" dirty="0">
                <a:effectLst>
                  <a:outerShdw blurRad="38100" dist="38100" dir="2700000" algn="tl">
                    <a:srgbClr val="000000">
                      <a:alpha val="43137"/>
                    </a:srgbClr>
                  </a:outerShdw>
                </a:effectLst>
                <a:latin typeface="Segoe Print" panose="02000600000000000000" pitchFamily="2" charset="0"/>
              </a:rPr>
              <a:t>La</a:t>
            </a:r>
            <a:r>
              <a:rPr lang="fr-FR" sz="5400" b="1" dirty="0">
                <a:effectLst>
                  <a:outerShdw blurRad="38100" dist="38100" dir="2700000" algn="tl">
                    <a:srgbClr val="000000">
                      <a:alpha val="43137"/>
                    </a:srgbClr>
                  </a:outerShdw>
                </a:effectLst>
                <a:latin typeface="Segoe Print" panose="02000600000000000000" pitchFamily="2" charset="0"/>
              </a:rPr>
              <a:t> </a:t>
            </a:r>
            <a:r>
              <a:rPr lang="fr-FR" sz="6600" b="1" dirty="0">
                <a:solidFill>
                  <a:srgbClr val="D6C377"/>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a:t>
            </a:r>
            <a:r>
              <a:rPr lang="fr-FR" sz="5400" b="1" dirty="0">
                <a:effectLst>
                  <a:outerShdw blurRad="38100" dist="38100" dir="2700000" algn="tl">
                    <a:srgbClr val="000000">
                      <a:alpha val="43137"/>
                    </a:srgbClr>
                  </a:outerShdw>
                </a:effectLst>
                <a:latin typeface="Segoe Print" panose="02000600000000000000" pitchFamily="2" charset="0"/>
              </a:rPr>
              <a:t>azette </a:t>
            </a:r>
            <a:r>
              <a:rPr lang="fr-FR" sz="4000" b="1" dirty="0">
                <a:solidFill>
                  <a:schemeClr val="tx2">
                    <a:lumMod val="50000"/>
                  </a:schemeClr>
                </a:solidFill>
                <a:effectLst>
                  <a:outerShdw blurRad="38100" dist="38100" dir="2700000" algn="tl">
                    <a:srgbClr val="000000">
                      <a:alpha val="43137"/>
                    </a:srgbClr>
                  </a:outerShdw>
                </a:effectLst>
                <a:latin typeface="Segoe Print" panose="02000600000000000000" pitchFamily="2" charset="0"/>
              </a:rPr>
              <a:t>du</a:t>
            </a:r>
            <a:r>
              <a:rPr lang="fr-FR" sz="5400" b="1" dirty="0">
                <a:solidFill>
                  <a:srgbClr val="FF0000"/>
                </a:solidFill>
                <a:effectLst>
                  <a:outerShdw blurRad="38100" dist="38100" dir="2700000" algn="tl">
                    <a:srgbClr val="000000">
                      <a:alpha val="43137"/>
                    </a:srgbClr>
                  </a:outerShdw>
                </a:effectLst>
                <a:latin typeface="Segoe Print" panose="02000600000000000000" pitchFamily="2" charset="0"/>
              </a:rPr>
              <a:t> </a:t>
            </a:r>
            <a:r>
              <a:rPr lang="fr-FR" sz="6600" b="1" dirty="0">
                <a:solidFill>
                  <a:srgbClr val="D6C377"/>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a:t>
            </a:r>
            <a:r>
              <a:rPr lang="fr-FR" sz="5400" b="1" dirty="0">
                <a:effectLst>
                  <a:outerShdw blurRad="38100" dist="38100" dir="2700000" algn="tl">
                    <a:srgbClr val="000000">
                      <a:alpha val="43137"/>
                    </a:srgbClr>
                  </a:outerShdw>
                </a:effectLst>
                <a:latin typeface="Segoe Print" panose="02000600000000000000" pitchFamily="2" charset="0"/>
              </a:rPr>
              <a:t>atrimoine</a:t>
            </a:r>
          </a:p>
        </p:txBody>
      </p:sp>
      <p:pic>
        <p:nvPicPr>
          <p:cNvPr id="2" name="Image 1"/>
          <p:cNvPicPr>
            <a:picLocks noChangeAspect="1"/>
          </p:cNvPicPr>
          <p:nvPr userDrawn="1"/>
        </p:nvPicPr>
        <p:blipFill>
          <a:blip r:embed="rId6"/>
          <a:stretch>
            <a:fillRect/>
          </a:stretch>
        </p:blipFill>
        <p:spPr>
          <a:xfrm>
            <a:off x="10254954" y="6163685"/>
            <a:ext cx="1711785" cy="555629"/>
          </a:xfrm>
          <a:prstGeom prst="rect">
            <a:avLst/>
          </a:prstGeom>
        </p:spPr>
      </p:pic>
    </p:spTree>
    <p:extLst>
      <p:ext uri="{BB962C8B-B14F-4D97-AF65-F5344CB8AC3E}">
        <p14:creationId xmlns:p14="http://schemas.microsoft.com/office/powerpoint/2010/main" val="16101668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SOMMAIRE">
    <p:spTree>
      <p:nvGrpSpPr>
        <p:cNvPr id="1" name=""/>
        <p:cNvGrpSpPr/>
        <p:nvPr/>
      </p:nvGrpSpPr>
      <p:grpSpPr>
        <a:xfrm>
          <a:off x="0" y="0"/>
          <a:ext cx="0" cy="0"/>
          <a:chOff x="0" y="0"/>
          <a:chExt cx="0" cy="0"/>
        </a:xfrm>
      </p:grpSpPr>
      <p:sp>
        <p:nvSpPr>
          <p:cNvPr id="10" name="Rectangle 9"/>
          <p:cNvSpPr/>
          <p:nvPr userDrawn="1"/>
        </p:nvSpPr>
        <p:spPr>
          <a:xfrm>
            <a:off x="515937" y="0"/>
            <a:ext cx="278892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userDrawn="1"/>
        </p:nvSpPr>
        <p:spPr>
          <a:xfrm>
            <a:off x="543717" y="2794207"/>
            <a:ext cx="2733367" cy="584775"/>
          </a:xfrm>
          <a:prstGeom prst="rect">
            <a:avLst/>
          </a:prstGeom>
          <a:solidFill>
            <a:schemeClr val="bg1">
              <a:lumMod val="95000"/>
            </a:schemeClr>
          </a:solidFill>
          <a:ln>
            <a:noFill/>
          </a:ln>
        </p:spPr>
        <p:txBody>
          <a:bodyPr wrap="square" rtlCol="0">
            <a:spAutoFit/>
          </a:bodyPr>
          <a:lstStyle/>
          <a:p>
            <a:pPr algn="l"/>
            <a:r>
              <a:rPr lang="fr-FR" sz="32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9" name="Rectangle 8"/>
          <p:cNvSpPr/>
          <p:nvPr userDrawn="1"/>
        </p:nvSpPr>
        <p:spPr>
          <a:xfrm>
            <a:off x="0" y="5063318"/>
            <a:ext cx="803275" cy="1794681"/>
          </a:xfrm>
          <a:prstGeom prst="rect">
            <a:avLst/>
          </a:prstGeom>
          <a:solidFill>
            <a:srgbClr val="D6C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496128" y="871540"/>
            <a:ext cx="1861240" cy="1635902"/>
          </a:xfrm>
          <a:prstGeom prst="rect">
            <a:avLst/>
          </a:prstGeom>
          <a:noFill/>
        </p:spPr>
      </p:pic>
      <p:sp>
        <p:nvSpPr>
          <p:cNvPr id="12" name="Rectangle 11"/>
          <p:cNvSpPr/>
          <p:nvPr userDrawn="1"/>
        </p:nvSpPr>
        <p:spPr>
          <a:xfrm>
            <a:off x="1607759" y="2285945"/>
            <a:ext cx="1145684" cy="479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40647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EXTE 1">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p:cNvSpPr/>
          <p:nvPr userDrawn="1"/>
        </p:nvSpPr>
        <p:spPr>
          <a:xfrm>
            <a:off x="10946858" y="47800"/>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pic>
        <p:nvPicPr>
          <p:cNvPr id="40" name="Graphique 297">
            <a:hlinkClick r:id="rId5" action="ppaction://hlinksldjump"/>
            <a:extLst>
              <a:ext uri="{FF2B5EF4-FFF2-40B4-BE49-F238E27FC236}">
                <a16:creationId xmlns:a16="http://schemas.microsoft.com/office/drawing/2014/main" id="{C1A63987-1693-4349-9FAB-A0BDBDEB0526}"/>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cxnSp>
        <p:nvCxnSpPr>
          <p:cNvPr id="30" name="Connecteur droit 29"/>
          <p:cNvCxnSpPr/>
          <p:nvPr userDrawn="1"/>
        </p:nvCxnSpPr>
        <p:spPr>
          <a:xfrm flipH="1">
            <a:off x="10982599" y="368299"/>
            <a:ext cx="36972" cy="608215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userDrawn="1"/>
        </p:nvSpPr>
        <p:spPr>
          <a:xfrm>
            <a:off x="3514" y="36919"/>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 tous produits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endParaRPr lang="fr-FR" sz="2400" kern="0" dirty="0">
              <a:solidFill>
                <a:schemeClr val="bg1">
                  <a:lumMod val="50000"/>
                </a:schemeClr>
              </a:solidFill>
            </a:endParaRPr>
          </a:p>
        </p:txBody>
      </p:sp>
    </p:spTree>
    <p:extLst>
      <p:ext uri="{BB962C8B-B14F-4D97-AF65-F5344CB8AC3E}">
        <p14:creationId xmlns:p14="http://schemas.microsoft.com/office/powerpoint/2010/main" val="2318517994"/>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EXTE 1">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p:cNvSpPr/>
          <p:nvPr userDrawn="1"/>
        </p:nvSpPr>
        <p:spPr>
          <a:xfrm>
            <a:off x="10946858" y="47800"/>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4">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pic>
        <p:nvPicPr>
          <p:cNvPr id="40" name="Graphique 297">
            <a:hlinkClick r:id="rId5" action="ppaction://hlinksldjump"/>
            <a:extLst>
              <a:ext uri="{FF2B5EF4-FFF2-40B4-BE49-F238E27FC236}">
                <a16:creationId xmlns:a16="http://schemas.microsoft.com/office/drawing/2014/main" id="{C1A63987-1693-4349-9FAB-A0BDBDEB0526}"/>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cxnSp>
        <p:nvCxnSpPr>
          <p:cNvPr id="30" name="Connecteur droit 29"/>
          <p:cNvCxnSpPr/>
          <p:nvPr userDrawn="1"/>
        </p:nvCxnSpPr>
        <p:spPr>
          <a:xfrm flipH="1">
            <a:off x="10982599" y="368299"/>
            <a:ext cx="36972" cy="608215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userDrawn="1"/>
        </p:nvSpPr>
        <p:spPr>
          <a:xfrm>
            <a:off x="3514" y="36919"/>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 tous produits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VISION PATRIMOINE N°66</a:t>
            </a:r>
            <a:r>
              <a:rPr lang="fr-FR" sz="2400" b="1" kern="0" baseline="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Février 2021</a:t>
            </a:r>
            <a:endParaRPr lang="fr-FR" sz="2400" kern="0" dirty="0">
              <a:solidFill>
                <a:schemeClr val="bg1">
                  <a:lumMod val="50000"/>
                </a:schemeClr>
              </a:solidFill>
            </a:endParaRPr>
          </a:p>
        </p:txBody>
      </p:sp>
      <p:sp>
        <p:nvSpPr>
          <p:cNvPr id="20" name="ZoneTexte 19">
            <a:hlinkClick r:id="rId8"/>
          </p:cNvPr>
          <p:cNvSpPr txBox="1"/>
          <p:nvPr userDrawn="1"/>
        </p:nvSpPr>
        <p:spPr>
          <a:xfrm>
            <a:off x="181943" y="3344081"/>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2930605"/>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TEXTE 1">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368301"/>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contenu 2"/>
          <p:cNvSpPr>
            <a:spLocks noGrp="1"/>
          </p:cNvSpPr>
          <p:nvPr>
            <p:ph idx="15" hasCustomPrompt="1"/>
          </p:nvPr>
        </p:nvSpPr>
        <p:spPr>
          <a:xfrm>
            <a:off x="1346762" y="368300"/>
            <a:ext cx="9638323" cy="828676"/>
          </a:xfrm>
          <a:solidFill>
            <a:schemeClr val="bg1">
              <a:lumMod val="65000"/>
            </a:schemeClr>
          </a:solidFill>
        </p:spPr>
        <p:txBody>
          <a:bodyPr anchor="ctr">
            <a:normAutofit/>
          </a:bodyP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Résumé du sujet en quelques phrases, pour comprendre rapidement le sujet traité. </a:t>
            </a:r>
          </a:p>
        </p:txBody>
      </p:sp>
      <p:pic>
        <p:nvPicPr>
          <p:cNvPr id="28" name="Image 2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p:cNvPicPr>
            <a:picLocks noChangeAspect="1"/>
          </p:cNvPicPr>
          <p:nvPr userDrawn="1"/>
        </p:nvPicPr>
        <p:blipFill>
          <a:blip r:embed="rId4"/>
          <a:stretch>
            <a:fillRect/>
          </a:stretch>
        </p:blipFill>
        <p:spPr>
          <a:xfrm>
            <a:off x="0" y="368300"/>
            <a:ext cx="1352908" cy="828675"/>
          </a:xfrm>
          <a:prstGeom prst="rect">
            <a:avLst/>
          </a:prstGeom>
          <a:solidFill>
            <a:schemeClr val="accent4"/>
          </a:solidFill>
        </p:spPr>
      </p:pic>
      <p:sp>
        <p:nvSpPr>
          <p:cNvPr id="35" name="Espace réservé du contenu 2"/>
          <p:cNvSpPr>
            <a:spLocks noGrp="1"/>
          </p:cNvSpPr>
          <p:nvPr>
            <p:ph idx="1" hasCustomPrompt="1"/>
          </p:nvPr>
        </p:nvSpPr>
        <p:spPr>
          <a:xfrm>
            <a:off x="717359" y="1484313"/>
            <a:ext cx="10065936" cy="4499296"/>
          </a:xfrm>
        </p:spPr>
        <p:txBody>
          <a:bodyPr/>
          <a:lstStyle>
            <a:lvl1pPr marL="252000" indent="-216000">
              <a:lnSpc>
                <a:spcPct val="100000"/>
              </a:lnSpc>
              <a:spcBef>
                <a:spcPts val="600"/>
              </a:spcBef>
              <a:buClr>
                <a:srgbClr val="D6C377"/>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rgbClr val="D6C377"/>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rgbClr val="D6C377"/>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rgbClr val="D6C377"/>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rgbClr val="D6C377"/>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9"/>
          <p:cNvSpPr>
            <a:spLocks noGrp="1"/>
          </p:cNvSpPr>
          <p:nvPr>
            <p:ph type="body" sz="quarter" idx="26" hasCustomPrompt="1"/>
          </p:nvPr>
        </p:nvSpPr>
        <p:spPr>
          <a:xfrm>
            <a:off x="515938" y="60465"/>
            <a:ext cx="10469148" cy="389455"/>
          </a:xfrm>
        </p:spPr>
        <p:txBody>
          <a:bodyPr>
            <a:normAutofit/>
          </a:bodyPr>
          <a:lstStyle>
            <a:lvl1pPr>
              <a:defRPr sz="1200" b="1">
                <a:solidFill>
                  <a:schemeClr val="bg1">
                    <a:lumMod val="50000"/>
                  </a:schemeClr>
                </a:solidFill>
                <a:latin typeface="Montserrat Black" panose="00000A00000000000000" pitchFamily="2" charset="0"/>
              </a:defRPr>
            </a:lvl1pPr>
          </a:lstStyle>
          <a:p>
            <a:pPr lvl="0"/>
            <a:r>
              <a:rPr lang="fr-FR" dirty="0"/>
              <a:t>Titre de ma slide</a:t>
            </a:r>
          </a:p>
        </p:txBody>
      </p:sp>
      <p:sp>
        <p:nvSpPr>
          <p:cNvPr id="69" name="Rectangle 68"/>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5">
            <a:grayscl/>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pic>
        <p:nvPicPr>
          <p:cNvPr id="36" name="Image 35"/>
          <p:cNvPicPr>
            <a:picLocks noChangeAspect="1"/>
          </p:cNvPicPr>
          <p:nvPr userDrawn="1"/>
        </p:nvPicPr>
        <p:blipFill>
          <a:blip r:embed="rId6">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1244874" y="1677926"/>
            <a:ext cx="767100" cy="767100"/>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THEMATIQUE</a:t>
            </a:r>
          </a:p>
        </p:txBody>
      </p:sp>
      <p:sp>
        <p:nvSpPr>
          <p:cNvPr id="38" name="Espace réservé du texte 6"/>
          <p:cNvSpPr>
            <a:spLocks noGrp="1"/>
          </p:cNvSpPr>
          <p:nvPr>
            <p:ph type="body" sz="quarter" idx="28" hasCustomPrompt="1"/>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Produit</a:t>
            </a:r>
          </a:p>
        </p:txBody>
      </p:sp>
      <p:sp>
        <p:nvSpPr>
          <p:cNvPr id="39" name="Espace réservé du texte 6"/>
          <p:cNvSpPr>
            <a:spLocks noGrp="1"/>
          </p:cNvSpPr>
          <p:nvPr>
            <p:ph type="body" sz="quarter" idx="29" hasCustomPrompt="1"/>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Thématique</a:t>
            </a:r>
          </a:p>
        </p:txBody>
      </p:sp>
      <p:pic>
        <p:nvPicPr>
          <p:cNvPr id="40" name="Graphique 297">
            <a:hlinkClick r:id="rId7" action="ppaction://hlinksldjump"/>
            <a:extLst>
              <a:ext uri="{FF2B5EF4-FFF2-40B4-BE49-F238E27FC236}">
                <a16:creationId xmlns:a16="http://schemas.microsoft.com/office/drawing/2014/main" id="{C1A63987-1693-4349-9FAB-A0BDBDEB0526}"/>
              </a:ext>
            </a:extLst>
          </p:cNvPr>
          <p:cNvPicPr>
            <a:picLocks noChangeAspect="1"/>
          </p:cNvPicPr>
          <p:nvPr userDrawn="1"/>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tretch>
            <a:fillRect/>
          </a:stretch>
        </p:blipFill>
        <p:spPr>
          <a:xfrm>
            <a:off x="63363" y="29472"/>
            <a:ext cx="338827" cy="338827"/>
          </a:xfrm>
          <a:prstGeom prst="rect">
            <a:avLst/>
          </a:prstGeom>
        </p:spPr>
      </p:pic>
      <p:sp>
        <p:nvSpPr>
          <p:cNvPr id="42" name="ZoneTexte 41"/>
          <p:cNvSpPr txBox="1"/>
          <p:nvPr userDrawn="1"/>
        </p:nvSpPr>
        <p:spPr>
          <a:xfrm>
            <a:off x="10985085" y="2275508"/>
            <a:ext cx="1206915" cy="217034"/>
          </a:xfrm>
          <a:prstGeom prst="rect">
            <a:avLst/>
          </a:prstGeom>
          <a:noFill/>
        </p:spPr>
        <p:txBody>
          <a:bodyPr wrap="square" rtlCol="0">
            <a:spAutoFit/>
          </a:bodyPr>
          <a:lstStyle/>
          <a:p>
            <a:pPr algn="ctr"/>
            <a:r>
              <a:rPr lang="fr-FR" sz="800" b="1" dirty="0">
                <a:solidFill>
                  <a:srgbClr val="D6C377"/>
                </a:solidFill>
                <a:latin typeface="Montserrat Black" panose="00000A00000000000000" pitchFamily="2" charset="0"/>
              </a:rPr>
              <a:t> PRODUIT</a:t>
            </a:r>
          </a:p>
        </p:txBody>
      </p:sp>
      <p:cxnSp>
        <p:nvCxnSpPr>
          <p:cNvPr id="30" name="Connecteur droit 29"/>
          <p:cNvCxnSpPr/>
          <p:nvPr userDrawn="1"/>
        </p:nvCxnSpPr>
        <p:spPr>
          <a:xfrm flipH="1">
            <a:off x="10982599" y="368300"/>
            <a:ext cx="2486" cy="6082156"/>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3340839"/>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729CF1-B408-4B39-B7DC-AFEAD84F45F7}" type="datetimeFigureOut">
              <a:rPr lang="fr-FR" smtClean="0"/>
              <a:t>30/11/2022</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99A734-6F6A-4747-8496-1727BE0D694F}" type="slidenum">
              <a:rPr lang="fr-FR" smtClean="0"/>
              <a:t>‹N°›</a:t>
            </a:fld>
            <a:endParaRPr lang="fr-FR"/>
          </a:p>
        </p:txBody>
      </p:sp>
    </p:spTree>
    <p:extLst>
      <p:ext uri="{BB962C8B-B14F-4D97-AF65-F5344CB8AC3E}">
        <p14:creationId xmlns:p14="http://schemas.microsoft.com/office/powerpoint/2010/main" val="756338897"/>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697" r:id="rId3"/>
    <p:sldLayoutId id="2147483698" r:id="rId4"/>
    <p:sldLayoutId id="214748371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emf"/></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hyperlink" Target="https://groupebpce-my.sharepoint.com/personal/vincent_prevost_natixis_com/_layouts/15/stream.aspx?id=%2Fpersonal%2Fvincent%5Fprevost%5Fnatixis%5Fcom%2FDocuments%2FRecordings%2FTopaze%20GSM%20CE%20%2D%20CEGEE%20%2D%20Conduite%20du%20changement%2D20221124%5F090345%2DEnregistrement%20de%20la%20r%C3%A9union%2Emp4&amp;ga=1"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hyperlink" Target="http://commerciaux.celca.caisse-epargne.fr/download/1176/documents-hors-arbo-2/28537/20220909-offre-topaze-gsm-ce-presentation-cegee.pptx" TargetMode="External"/><Relationship Id="rId4" Type="http://schemas.openxmlformats.org/officeDocument/2006/relationships/hyperlink" Target="http://commerciaux.celca.caisse-epargne.fr/download/1449/referentiel-des-delegations-commerciales/9052/referentiel-des-derogations-commerciales.pdf"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1.png"/><Relationship Id="rId7" Type="http://schemas.openxmlformats.org/officeDocument/2006/relationships/hyperlink" Target="http://commerciaux.celca.caisse-epargne.fr/download/1176/documents-hors-arbo-2/28555/fi-2022-22-traitements-de-fin-dannee.pdf" TargetMode="External"/><Relationship Id="rId2"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hyperlink" Target="http://commerciaux.celca.caisse-epargne.fr/download/1176/documents-hors-arbo-2/28562/valorisation_cd2016_cle3_30septembre2022.pdf" TargetMode="External"/><Relationship Id="rId18" Type="http://schemas.openxmlformats.org/officeDocument/2006/relationships/image" Target="../media/image37.png"/><Relationship Id="rId3" Type="http://schemas.openxmlformats.org/officeDocument/2006/relationships/hyperlink" Target="http://commerciaux.celca.caisse-epargne.fr/download/1176/documents-hors-arbo-2/28557/valorisation_cd2015_cle1_30septembre2022.pdf" TargetMode="External"/><Relationship Id="rId7" Type="http://schemas.openxmlformats.org/officeDocument/2006/relationships/hyperlink" Target="http://commerciaux.celca.caisse-epargne.fr/download/1176/documents-hors-arbo-2/28559/valorisation_cd2015_cle3_30septembre2022.pdf" TargetMode="External"/><Relationship Id="rId12" Type="http://schemas.openxmlformats.org/officeDocument/2006/relationships/image" Target="../media/image34.png"/><Relationship Id="rId17" Type="http://schemas.openxmlformats.org/officeDocument/2006/relationships/hyperlink" Target="http://commerciaux.celca.caisse-epargne.fr/download/1176/documents-hors-arbo-2/28563/valorisation_cd2016_cle5_30septembre2022.pdf" TargetMode="External"/><Relationship Id="rId2" Type="http://schemas.openxmlformats.org/officeDocument/2006/relationships/image" Target="../media/image29.png"/><Relationship Id="rId16"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image" Target="../media/image31.png"/><Relationship Id="rId11" Type="http://schemas.openxmlformats.org/officeDocument/2006/relationships/hyperlink" Target="http://commerciaux.celca.caisse-epargne.fr/download/1176/documents-hors-arbo-2/28561/valorisation_cd2016_cle2_30septembre2022.pdf" TargetMode="External"/><Relationship Id="rId5" Type="http://schemas.openxmlformats.org/officeDocument/2006/relationships/hyperlink" Target="http://commerciaux.celca.caisse-epargne.fr/download/1176/documents-hors-arbo-2/28558/valorisation_cd2015_cle2_30septembre2022.pdf" TargetMode="External"/><Relationship Id="rId15" Type="http://schemas.openxmlformats.org/officeDocument/2006/relationships/hyperlink" Target="http://commerciaux.celca.caisse-epargne.fr/download/1176/documents-hors-arbo-2/28564/valorisation_cd2016_cle4_30septembre2022.pdf" TargetMode="External"/><Relationship Id="rId10" Type="http://schemas.openxmlformats.org/officeDocument/2006/relationships/image" Target="../media/image33.png"/><Relationship Id="rId4" Type="http://schemas.openxmlformats.org/officeDocument/2006/relationships/image" Target="../media/image30.png"/><Relationship Id="rId9" Type="http://schemas.openxmlformats.org/officeDocument/2006/relationships/hyperlink" Target="http://commerciaux.celca.caisse-epargne.fr/download/1176/documents-hors-arbo-2/28560/valorisation_cd2016_cle1_30septembre2022-3.pdf" TargetMode="External"/><Relationship Id="rId14" Type="http://schemas.openxmlformats.org/officeDocument/2006/relationships/image" Target="../media/image35.png"/></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8.png"/><Relationship Id="rId7" Type="http://schemas.openxmlformats.org/officeDocument/2006/relationships/hyperlink" Target="http://commerciaux.celca.caisse-epargne.fr/download/1648/lettre-hebdomadaire-vega-investment-managers/28554/la-lettre-hebdomadaire-de-vega-im_28-novembre-2022.pdf"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hyperlink" Target="http://commerciaux.celca.caisse-epargne.fr/download/1449/referentiel-des-delegations-commerciales/9052/referentiel-des-derogations-commerciales.pdf" TargetMode="Externa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176270" y="5223163"/>
            <a:ext cx="13133154" cy="556592"/>
          </a:xfrm>
        </p:spPr>
        <p:txBody>
          <a:bodyPr/>
          <a:lstStyle/>
          <a:p>
            <a:r>
              <a:rPr lang="fr-FR" dirty="0"/>
              <a:t>2022 – Semaine 49 du Lundi 5 au Samedi 10 décembre</a:t>
            </a:r>
          </a:p>
        </p:txBody>
      </p:sp>
    </p:spTree>
    <p:extLst>
      <p:ext uri="{BB962C8B-B14F-4D97-AF65-F5344CB8AC3E}">
        <p14:creationId xmlns:p14="http://schemas.microsoft.com/office/powerpoint/2010/main" val="853978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3"/>
          <p:cNvSpPr txBox="1">
            <a:spLocks/>
          </p:cNvSpPr>
          <p:nvPr/>
        </p:nvSpPr>
        <p:spPr>
          <a:xfrm>
            <a:off x="3030885" y="6498618"/>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 49</a:t>
            </a:r>
          </a:p>
        </p:txBody>
      </p:sp>
      <p:sp>
        <p:nvSpPr>
          <p:cNvPr id="3" name="Espace réservé du numéro de diapositive 1"/>
          <p:cNvSpPr txBox="1">
            <a:spLocks/>
          </p:cNvSpPr>
          <p:nvPr/>
        </p:nvSpPr>
        <p:spPr>
          <a:xfrm>
            <a:off x="11276532" y="6474557"/>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2</a:t>
            </a:fld>
            <a:endParaRPr lang="fr-FR" sz="1000" b="1" dirty="0">
              <a:solidFill>
                <a:schemeClr val="tx1">
                  <a:lumMod val="50000"/>
                  <a:lumOff val="50000"/>
                </a:schemeClr>
              </a:solidFill>
              <a:latin typeface="+mj-lt"/>
              <a:cs typeface="Helvetica Neue Medium"/>
            </a:endParaRPr>
          </a:p>
        </p:txBody>
      </p:sp>
      <p:sp>
        <p:nvSpPr>
          <p:cNvPr id="5" name="Rectangle 4"/>
          <p:cNvSpPr/>
          <p:nvPr/>
        </p:nvSpPr>
        <p:spPr>
          <a:xfrm>
            <a:off x="3371161" y="2551837"/>
            <a:ext cx="8578776" cy="2585323"/>
          </a:xfrm>
          <a:prstGeom prst="rect">
            <a:avLst/>
          </a:prstGeom>
          <a:solidFill>
            <a:schemeClr val="bg1">
              <a:lumMod val="85000"/>
            </a:schemeClr>
          </a:solidFill>
        </p:spPr>
        <p:txBody>
          <a:bodyPr wrap="square">
            <a:spAutoFit/>
          </a:bodyPr>
          <a:lstStyle/>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SCPI OUVERTES : </a:t>
            </a:r>
            <a:r>
              <a:rPr lang="fr-FR" dirty="0"/>
              <a:t>à date chez CNP &amp; BPCE VIE (HORS  TEORA BY NWM) &amp; SCPI en direct</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GSM: </a:t>
            </a:r>
            <a:r>
              <a:rPr lang="fr-FR" dirty="0"/>
              <a:t>Nouveau Process suite à externalisation chez TOPAZE BPCE EUROTITRES</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a:t>
            </a:r>
            <a:r>
              <a:rPr lang="fr-FR" dirty="0"/>
              <a:t>: </a:t>
            </a:r>
            <a:r>
              <a:rPr lang="fr-FR" dirty="0">
                <a:effectLst>
                  <a:outerShdw blurRad="38100" dist="38100" dir="2700000" algn="tl">
                    <a:srgbClr val="000000">
                      <a:alpha val="43137"/>
                    </a:srgbClr>
                  </a:outerShdw>
                </a:effectLst>
              </a:rPr>
              <a:t>CNP:  </a:t>
            </a:r>
            <a:r>
              <a:rPr lang="fr-FR" dirty="0"/>
              <a:t>Traitement des opérations de fin d’année indisponibilité PUMA</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a:t>
            </a:r>
            <a:r>
              <a:rPr lang="fr-FR" dirty="0"/>
              <a:t>: Calendrier des opérations de fin d’année actes de gestion assurance vie</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Valeurs mobilières: </a:t>
            </a:r>
            <a:r>
              <a:rPr lang="fr-FR" dirty="0"/>
              <a:t>opérations de fin d’année et impact fiscal au titre de l’année 2022 : opérations de bourse, transferts, PEA , nominatif, OST…</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Club Deal: MCAPITAL </a:t>
            </a:r>
            <a:r>
              <a:rPr lang="fr-FR" dirty="0"/>
              <a:t>: valorisation des mandats de gestion Club Deal  et 6 au 30/09/2022</a:t>
            </a:r>
          </a:p>
          <a:p>
            <a:pPr marL="285750" indent="-285750">
              <a:buFont typeface="Wingdings" panose="05000000000000000000" pitchFamily="2" charset="2"/>
              <a:buChar char="§"/>
            </a:pPr>
            <a:r>
              <a:rPr lang="fr-FR" dirty="0">
                <a:effectLst>
                  <a:outerShdw blurRad="38100" dist="38100" dir="2700000" algn="tl">
                    <a:srgbClr val="000000">
                      <a:alpha val="43137"/>
                    </a:srgbClr>
                  </a:outerShdw>
                </a:effectLst>
              </a:rPr>
              <a:t>Assurance Vie / Valeurs  mobilières : VEGA IM </a:t>
            </a:r>
            <a:r>
              <a:rPr lang="fr-FR" dirty="0"/>
              <a:t>:  La lettre HEBDO du 28 novembre 2022</a:t>
            </a:r>
          </a:p>
        </p:txBody>
      </p:sp>
    </p:spTree>
    <p:extLst>
      <p:ext uri="{BB962C8B-B14F-4D97-AF65-F5344CB8AC3E}">
        <p14:creationId xmlns:p14="http://schemas.microsoft.com/office/powerpoint/2010/main" val="2569833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a:t>
            </a:r>
            <a:r>
              <a:rPr lang="fr-FR" sz="2200" b="1" kern="0" dirty="0">
                <a:solidFill>
                  <a:schemeClr val="bg1">
                    <a:lumMod val="50000"/>
                  </a:schemeClr>
                </a:solidFill>
                <a:effectLst>
                  <a:outerShdw blurRad="38100" dist="38100" dir="2700000" algn="tl">
                    <a:srgbClr val="000000">
                      <a:alpha val="43137"/>
                    </a:srgbClr>
                  </a:outerShdw>
                </a:effectLst>
                <a:latin typeface="Calibri"/>
              </a:rPr>
              <a:t>S</a:t>
            </a:r>
            <a:r>
              <a:rPr lang="fr-FR" sz="22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CPI OUVERTES A DATE CHEZ  CNP &amp; BPCE VIE (HORS TEORA BY NWM) &amp; SCPI EN  DIRECT</a:t>
            </a:r>
            <a:endParaRPr lang="fr-FR" sz="2200" kern="0" dirty="0">
              <a:solidFill>
                <a:schemeClr val="bg1">
                  <a:lumMod val="50000"/>
                </a:schemeClr>
              </a:solidFill>
            </a:endParaRPr>
          </a:p>
        </p:txBody>
      </p:sp>
      <p:sp>
        <p:nvSpPr>
          <p:cNvPr id="9" name="Rectangle 8"/>
          <p:cNvSpPr/>
          <p:nvPr/>
        </p:nvSpPr>
        <p:spPr>
          <a:xfrm>
            <a:off x="10988298" y="3261528"/>
            <a:ext cx="1134369" cy="3184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a:extLst>
              <a:ext uri="{FF2B5EF4-FFF2-40B4-BE49-F238E27FC236}">
                <a16:creationId xmlns:a16="http://schemas.microsoft.com/office/drawing/2014/main" id="{02099965-D0A3-47AD-B902-59282BF11C8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585561" y="1863168"/>
            <a:ext cx="1043608" cy="779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mage 10"/>
          <p:cNvPicPr>
            <a:picLocks noChangeAspect="1"/>
          </p:cNvPicPr>
          <p:nvPr/>
        </p:nvPicPr>
        <p:blipFill>
          <a:blip r:embed="rId3"/>
          <a:stretch>
            <a:fillRect/>
          </a:stretch>
        </p:blipFill>
        <p:spPr>
          <a:xfrm>
            <a:off x="1631398" y="2126086"/>
            <a:ext cx="1208879" cy="348848"/>
          </a:xfrm>
          <a:prstGeom prst="rect">
            <a:avLst/>
          </a:prstGeom>
        </p:spPr>
      </p:pic>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49</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3</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28156" y="256664"/>
            <a:ext cx="1120771" cy="1493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descr="Toujours indiquer l’entité titulaire jointe en cas de souscription pour une personne mariée sous un régime communautaire ou pacsée en régime d’indivision, SAUF si remploi de fonds propres.&#10;Pour rappel la signature du conjoint ou partenaire de Pacs est d’ailleurs nécessaire sur le bulletin dans ces cas de fig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7167" y="4879281"/>
            <a:ext cx="49530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B05F56B2-AF29-47D7-BAF0-58C87E14F2B3}"/>
              </a:ext>
            </a:extLst>
          </p:cNvPr>
          <p:cNvPicPr>
            <a:picLocks noChangeAspect="1"/>
          </p:cNvPicPr>
          <p:nvPr/>
        </p:nvPicPr>
        <p:blipFill>
          <a:blip r:embed="rId5"/>
          <a:stretch>
            <a:fillRect/>
          </a:stretch>
        </p:blipFill>
        <p:spPr>
          <a:xfrm>
            <a:off x="7194064" y="1860921"/>
            <a:ext cx="1512824" cy="444776"/>
          </a:xfrm>
          <a:prstGeom prst="rect">
            <a:avLst/>
          </a:prstGeom>
        </p:spPr>
      </p:pic>
      <p:pic>
        <p:nvPicPr>
          <p:cNvPr id="8" name="Image 7">
            <a:extLst>
              <a:ext uri="{FF2B5EF4-FFF2-40B4-BE49-F238E27FC236}">
                <a16:creationId xmlns:a16="http://schemas.microsoft.com/office/drawing/2014/main" id="{74B6D0DD-149F-4F6B-B454-25971F04D595}"/>
              </a:ext>
            </a:extLst>
          </p:cNvPr>
          <p:cNvPicPr>
            <a:picLocks noChangeAspect="1"/>
          </p:cNvPicPr>
          <p:nvPr/>
        </p:nvPicPr>
        <p:blipFill>
          <a:blip r:embed="rId6"/>
          <a:stretch>
            <a:fillRect/>
          </a:stretch>
        </p:blipFill>
        <p:spPr>
          <a:xfrm>
            <a:off x="8835671" y="1884923"/>
            <a:ext cx="1827581" cy="415587"/>
          </a:xfrm>
          <a:prstGeom prst="rect">
            <a:avLst/>
          </a:prstGeom>
        </p:spPr>
      </p:pic>
      <p:sp>
        <p:nvSpPr>
          <p:cNvPr id="16" name="Espace réservé du texte 5">
            <a:extLst>
              <a:ext uri="{FF2B5EF4-FFF2-40B4-BE49-F238E27FC236}">
                <a16:creationId xmlns:a16="http://schemas.microsoft.com/office/drawing/2014/main" id="{FAAC8D67-87C4-44F5-9099-FA9EF0091AB0}"/>
              </a:ext>
            </a:extLst>
          </p:cNvPr>
          <p:cNvSpPr txBox="1">
            <a:spLocks/>
          </p:cNvSpPr>
          <p:nvPr/>
        </p:nvSpPr>
        <p:spPr>
          <a:xfrm>
            <a:off x="11062821" y="2602153"/>
            <a:ext cx="1082796" cy="659375"/>
          </a:xfrm>
          <a:prstGeom prst="rect">
            <a:avLst/>
          </a:prstGeom>
          <a:solidFill>
            <a:schemeClr val="bg1"/>
          </a:solidFill>
          <a:ln w="3175">
            <a:noFill/>
          </a:ln>
          <a:effectLst>
            <a:innerShdw blurRad="38100" dist="25400" dir="13200000">
              <a:prstClr val="black">
                <a:alpha val="50000"/>
              </a:prstClr>
            </a:innerShdw>
          </a:effectLst>
        </p:spPr>
        <p:txBody>
          <a:bodyPr vert="horz" lIns="91440" tIns="45720" rIns="91440" bIns="45720" rtlCol="0" anchor="ctr">
            <a:no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dirty="0"/>
              <a:t>SCPI</a:t>
            </a:r>
          </a:p>
        </p:txBody>
      </p:sp>
      <p:pic>
        <p:nvPicPr>
          <p:cNvPr id="2" name="Image 1">
            <a:extLst>
              <a:ext uri="{FF2B5EF4-FFF2-40B4-BE49-F238E27FC236}">
                <a16:creationId xmlns:a16="http://schemas.microsoft.com/office/drawing/2014/main" id="{E688614D-494C-4176-801D-D4DB90D0386E}"/>
              </a:ext>
            </a:extLst>
          </p:cNvPr>
          <p:cNvPicPr>
            <a:picLocks noChangeAspect="1"/>
          </p:cNvPicPr>
          <p:nvPr/>
        </p:nvPicPr>
        <p:blipFill>
          <a:blip r:embed="rId7"/>
          <a:stretch>
            <a:fillRect/>
          </a:stretch>
        </p:blipFill>
        <p:spPr>
          <a:xfrm>
            <a:off x="5607167" y="2430956"/>
            <a:ext cx="4795597" cy="2338226"/>
          </a:xfrm>
          <a:prstGeom prst="rect">
            <a:avLst/>
          </a:prstGeom>
        </p:spPr>
      </p:pic>
      <p:pic>
        <p:nvPicPr>
          <p:cNvPr id="4" name="Image 3">
            <a:extLst>
              <a:ext uri="{FF2B5EF4-FFF2-40B4-BE49-F238E27FC236}">
                <a16:creationId xmlns:a16="http://schemas.microsoft.com/office/drawing/2014/main" id="{7C844226-78A4-4FD2-9AC2-CFA0B4321A4D}"/>
              </a:ext>
            </a:extLst>
          </p:cNvPr>
          <p:cNvPicPr>
            <a:picLocks noChangeAspect="1"/>
          </p:cNvPicPr>
          <p:nvPr/>
        </p:nvPicPr>
        <p:blipFill>
          <a:blip r:embed="rId8"/>
          <a:stretch>
            <a:fillRect/>
          </a:stretch>
        </p:blipFill>
        <p:spPr>
          <a:xfrm>
            <a:off x="216125" y="2794867"/>
            <a:ext cx="5061014" cy="1136608"/>
          </a:xfrm>
          <a:prstGeom prst="rect">
            <a:avLst/>
          </a:prstGeom>
        </p:spPr>
      </p:pic>
    </p:spTree>
    <p:extLst>
      <p:ext uri="{BB962C8B-B14F-4D97-AF65-F5344CB8AC3E}">
        <p14:creationId xmlns:p14="http://schemas.microsoft.com/office/powerpoint/2010/main" val="2077485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/COLLECTE</a:t>
            </a:r>
          </a:p>
          <a:p>
            <a:pPr lvl="0">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NOUVEAU  PR</a:t>
            </a:r>
            <a:r>
              <a:rPr lang="fr-FR" sz="2400" b="1" kern="0" dirty="0">
                <a:solidFill>
                  <a:schemeClr val="bg1">
                    <a:lumMod val="50000"/>
                  </a:schemeClr>
                </a:solidFill>
                <a:effectLst>
                  <a:outerShdw blurRad="38100" dist="38100" dir="2700000" algn="tl">
                    <a:srgbClr val="000000">
                      <a:alpha val="43137"/>
                    </a:srgbClr>
                  </a:outerShdw>
                </a:effectLst>
              </a:rPr>
              <a:t>OCESS GSM SUITE A EXTERNALISATION A  TOPAZE</a:t>
            </a:r>
            <a:endParaRPr lang="fr-FR" sz="2400" kern="0" dirty="0">
              <a:solidFill>
                <a:schemeClr val="bg1">
                  <a:lumMod val="50000"/>
                </a:schemeClr>
              </a:solidFill>
            </a:endParaRPr>
          </a:p>
        </p:txBody>
      </p:sp>
      <p:pic>
        <p:nvPicPr>
          <p:cNvPr id="8" name="Image 7"/>
          <p:cNvPicPr>
            <a:picLocks noChangeAspect="1"/>
          </p:cNvPicPr>
          <p:nvPr/>
        </p:nvPicPr>
        <p:blipFill>
          <a:blip r:embed="rId3"/>
          <a:stretch>
            <a:fillRect/>
          </a:stretch>
        </p:blipFill>
        <p:spPr>
          <a:xfrm>
            <a:off x="1062850" y="2428875"/>
            <a:ext cx="1219200" cy="1000125"/>
          </a:xfrm>
          <a:prstGeom prst="rect">
            <a:avLst/>
          </a:prstGeom>
        </p:spPr>
      </p:pic>
      <p:sp>
        <p:nvSpPr>
          <p:cNvPr id="13" name="ZoneTexte 12">
            <a:hlinkClick r:id="rId4"/>
          </p:cNvPr>
          <p:cNvSpPr txBox="1"/>
          <p:nvPr/>
        </p:nvSpPr>
        <p:spPr>
          <a:xfrm>
            <a:off x="671676" y="3805614"/>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Rectangle 13"/>
          <p:cNvSpPr/>
          <p:nvPr/>
        </p:nvSpPr>
        <p:spPr>
          <a:xfrm>
            <a:off x="11039630" y="187231"/>
            <a:ext cx="1129177" cy="14829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49</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4</a:t>
            </a:fld>
            <a:endParaRPr lang="fr-FR" sz="1000" b="1" dirty="0">
              <a:solidFill>
                <a:schemeClr val="tx1">
                  <a:lumMod val="50000"/>
                  <a:lumOff val="50000"/>
                </a:schemeClr>
              </a:solidFill>
              <a:latin typeface="+mj-lt"/>
              <a:cs typeface="Helvetica Neue Medium"/>
            </a:endParaRPr>
          </a:p>
        </p:txBody>
      </p:sp>
      <p:pic>
        <p:nvPicPr>
          <p:cNvPr id="2" name="Image 1">
            <a:hlinkClick r:id="rId5"/>
            <a:extLst>
              <a:ext uri="{FF2B5EF4-FFF2-40B4-BE49-F238E27FC236}">
                <a16:creationId xmlns:a16="http://schemas.microsoft.com/office/drawing/2014/main" id="{710DAC59-0228-4DFC-9575-7D9C577587F8}"/>
              </a:ext>
            </a:extLst>
          </p:cNvPr>
          <p:cNvPicPr>
            <a:picLocks noChangeAspect="1"/>
          </p:cNvPicPr>
          <p:nvPr/>
        </p:nvPicPr>
        <p:blipFill>
          <a:blip r:embed="rId6"/>
          <a:stretch>
            <a:fillRect/>
          </a:stretch>
        </p:blipFill>
        <p:spPr>
          <a:xfrm>
            <a:off x="4151235" y="2854298"/>
            <a:ext cx="5241124" cy="2979849"/>
          </a:xfrm>
          <a:prstGeom prst="rect">
            <a:avLst/>
          </a:prstGeom>
          <a:ln>
            <a:solidFill>
              <a:srgbClr val="7030A0"/>
            </a:solidFill>
          </a:ln>
        </p:spPr>
      </p:pic>
      <p:sp>
        <p:nvSpPr>
          <p:cNvPr id="4" name="Espace réservé du texte 3">
            <a:extLst>
              <a:ext uri="{FF2B5EF4-FFF2-40B4-BE49-F238E27FC236}">
                <a16:creationId xmlns:a16="http://schemas.microsoft.com/office/drawing/2014/main" id="{AECA0D6D-3CCF-4F91-8AF5-31F940A29F06}"/>
              </a:ext>
            </a:extLst>
          </p:cNvPr>
          <p:cNvSpPr>
            <a:spLocks noGrp="1"/>
          </p:cNvSpPr>
          <p:nvPr>
            <p:ph type="body" sz="quarter" idx="28"/>
          </p:nvPr>
        </p:nvSpPr>
        <p:spPr>
          <a:xfrm>
            <a:off x="11078499" y="2543393"/>
            <a:ext cx="985983" cy="489056"/>
          </a:xfrm>
        </p:spPr>
        <p:txBody>
          <a:bodyPr/>
          <a:lstStyle/>
          <a:p>
            <a:pPr marL="0" indent="0">
              <a:buNone/>
            </a:pPr>
            <a:r>
              <a:rPr lang="fr-FR" sz="1400" dirty="0"/>
              <a:t>TOPAZE GSM</a:t>
            </a:r>
          </a:p>
        </p:txBody>
      </p:sp>
      <p:sp>
        <p:nvSpPr>
          <p:cNvPr id="18" name="Rectangle 17">
            <a:extLst>
              <a:ext uri="{FF2B5EF4-FFF2-40B4-BE49-F238E27FC236}">
                <a16:creationId xmlns:a16="http://schemas.microsoft.com/office/drawing/2014/main" id="{227D0192-FC15-4D76-A4D7-D8DEA8006901}"/>
              </a:ext>
            </a:extLst>
          </p:cNvPr>
          <p:cNvSpPr/>
          <p:nvPr/>
        </p:nvSpPr>
        <p:spPr>
          <a:xfrm>
            <a:off x="11039630" y="3084077"/>
            <a:ext cx="1129177" cy="33404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5F482171-2263-492A-BCA0-EF6CE067A843}"/>
              </a:ext>
            </a:extLst>
          </p:cNvPr>
          <p:cNvSpPr txBox="1"/>
          <p:nvPr/>
        </p:nvSpPr>
        <p:spPr>
          <a:xfrm>
            <a:off x="0" y="1355327"/>
            <a:ext cx="9577494" cy="369332"/>
          </a:xfrm>
          <a:prstGeom prst="rect">
            <a:avLst/>
          </a:prstGeom>
          <a:noFill/>
        </p:spPr>
        <p:txBody>
          <a:bodyPr wrap="none" rtlCol="0">
            <a:spAutoFit/>
          </a:bodyPr>
          <a:lstStyle/>
          <a:p>
            <a:r>
              <a:rPr lang="fr-FR" dirty="0"/>
              <a:t>Retrouvez la présentation faite lors des </a:t>
            </a:r>
            <a:r>
              <a:rPr lang="fr-FR" dirty="0" err="1"/>
              <a:t>webex</a:t>
            </a:r>
            <a:r>
              <a:rPr lang="fr-FR" dirty="0"/>
              <a:t> BPCE EUROTITRES et le lien de réécoute de la </a:t>
            </a:r>
            <a:r>
              <a:rPr lang="fr-FR" dirty="0" err="1"/>
              <a:t>webex</a:t>
            </a:r>
            <a:endParaRPr lang="fr-FR" dirty="0"/>
          </a:p>
        </p:txBody>
      </p:sp>
      <p:sp>
        <p:nvSpPr>
          <p:cNvPr id="9" name="Rectangle 8">
            <a:extLst>
              <a:ext uri="{FF2B5EF4-FFF2-40B4-BE49-F238E27FC236}">
                <a16:creationId xmlns:a16="http://schemas.microsoft.com/office/drawing/2014/main" id="{BEC74E29-764E-4CDD-BE3F-A02098FD536C}"/>
              </a:ext>
            </a:extLst>
          </p:cNvPr>
          <p:cNvSpPr/>
          <p:nvPr/>
        </p:nvSpPr>
        <p:spPr>
          <a:xfrm>
            <a:off x="3113314" y="1760150"/>
            <a:ext cx="6096000" cy="923330"/>
          </a:xfrm>
          <a:prstGeom prst="rect">
            <a:avLst/>
          </a:prstGeom>
        </p:spPr>
        <p:txBody>
          <a:bodyPr>
            <a:spAutoFit/>
          </a:bodyPr>
          <a:lstStyle/>
          <a:p>
            <a:r>
              <a:rPr lang="fr-FR" dirty="0">
                <a:hlinkClick r:id="rId7"/>
              </a:rPr>
              <a:t>Topaze GSM CE - CEGEE - Conduite du changement-20221124_090345-Enregistrement de la réunion.mp4 (sharepoint.com)</a:t>
            </a:r>
            <a:endParaRPr lang="fr-FR" dirty="0"/>
          </a:p>
        </p:txBody>
      </p:sp>
    </p:spTree>
    <p:extLst>
      <p:ext uri="{BB962C8B-B14F-4D97-AF65-F5344CB8AC3E}">
        <p14:creationId xmlns:p14="http://schemas.microsoft.com/office/powerpoint/2010/main" val="2045669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a:xfrm>
            <a:off x="11017161" y="2447715"/>
            <a:ext cx="1088699" cy="576183"/>
          </a:xfrm>
        </p:spPr>
        <p:txBody>
          <a:bodyPr/>
          <a:lstStyle/>
          <a:p>
            <a:pPr marL="0" indent="0">
              <a:buNone/>
            </a:pPr>
            <a:r>
              <a:rPr lang="fr-FR" sz="1400" dirty="0"/>
              <a:t>ASSURANCE VIE</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INDISPONIBILITE DE PUMA EN FIN D’ANNEE </a:t>
            </a:r>
            <a:endParaRPr lang="fr-FR" sz="2400" kern="0" dirty="0">
              <a:solidFill>
                <a:schemeClr val="bg1">
                  <a:lumMod val="50000"/>
                </a:schemeClr>
              </a:solidFill>
            </a:endParaRPr>
          </a:p>
        </p:txBody>
      </p:sp>
      <p:sp>
        <p:nvSpPr>
          <p:cNvPr id="9" name="Rectangle 8"/>
          <p:cNvSpPr/>
          <p:nvPr/>
        </p:nvSpPr>
        <p:spPr>
          <a:xfrm>
            <a:off x="10988298" y="2917267"/>
            <a:ext cx="1134369" cy="35292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49</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5</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71229" y="241164"/>
            <a:ext cx="1034631" cy="13119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8162" y="437757"/>
            <a:ext cx="659957" cy="689761"/>
          </a:xfrm>
          <a:prstGeom prst="rect">
            <a:avLst/>
          </a:prstGeom>
          <a:solidFill>
            <a:schemeClr val="accent4"/>
          </a:solidFill>
          <a:ln>
            <a:solidFill>
              <a:schemeClr val="accent1"/>
            </a:solidFill>
          </a:ln>
        </p:spPr>
      </p:pic>
      <p:pic>
        <p:nvPicPr>
          <p:cNvPr id="17" name="Picture 9">
            <a:extLst>
              <a:ext uri="{FF2B5EF4-FFF2-40B4-BE49-F238E27FC236}">
                <a16:creationId xmlns:a16="http://schemas.microsoft.com/office/drawing/2014/main" id="{02099965-D0A3-47AD-B902-59282BF11C8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052376" y="399562"/>
            <a:ext cx="945009" cy="7724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ZoneTexte 18"/>
          <p:cNvSpPr txBox="1"/>
          <p:nvPr/>
        </p:nvSpPr>
        <p:spPr>
          <a:xfrm>
            <a:off x="1914447" y="1299764"/>
            <a:ext cx="7448674" cy="938719"/>
          </a:xfrm>
          <a:prstGeom prst="rect">
            <a:avLst/>
          </a:prstGeom>
          <a:solidFill>
            <a:srgbClr val="FF9999"/>
          </a:solidFill>
          <a:ln>
            <a:solidFill>
              <a:srgbClr val="C31632"/>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fr-FR" sz="1600" dirty="0">
                <a:solidFill>
                  <a:srgbClr val="C00000"/>
                </a:solidFill>
                <a:latin typeface="Calibri" panose="020F0502020204030204" pitchFamily="34" charset="0"/>
                <a:cs typeface="Calibri" panose="020F0502020204030204" pitchFamily="34" charset="0"/>
              </a:rPr>
              <a:t>En raison des traitements de fin d’année,  </a:t>
            </a:r>
          </a:p>
          <a:p>
            <a:r>
              <a:rPr lang="fr-FR" sz="1600"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PUMA sera indisponible  </a:t>
            </a:r>
            <a:r>
              <a:rPr lang="fr-FR" sz="1600" dirty="0">
                <a:solidFill>
                  <a:srgbClr val="C00000"/>
                </a:solidFill>
                <a:latin typeface="Calibri" panose="020F0502020204030204" pitchFamily="34" charset="0"/>
                <a:cs typeface="Calibri" panose="020F0502020204030204" pitchFamily="34" charset="0"/>
              </a:rPr>
              <a:t>à  compter </a:t>
            </a:r>
            <a:r>
              <a:rPr lang="fr-FR" sz="1600"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du vendredi  30 décembre 2022 à 14h   </a:t>
            </a:r>
          </a:p>
          <a:p>
            <a:r>
              <a:rPr lang="fr-FR" sz="1600"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et sera à nouveau accessible le mardi 3 janvier 2023 à 7h</a:t>
            </a:r>
            <a:endParaRPr lang="fr-FR" sz="1600" dirty="0">
              <a:solidFill>
                <a:srgbClr val="C00000"/>
              </a:solidFill>
              <a:latin typeface="Calibri" panose="020F0502020204030204" pitchFamily="34" charset="0"/>
              <a:cs typeface="Calibri" panose="020F0502020204030204" pitchFamily="34" charset="0"/>
            </a:endParaRPr>
          </a:p>
          <a:p>
            <a:endParaRPr lang="fr-FR" sz="700" dirty="0"/>
          </a:p>
        </p:txBody>
      </p:sp>
      <p:pic>
        <p:nvPicPr>
          <p:cNvPr id="2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7311" y="1319616"/>
            <a:ext cx="740709" cy="749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ZoneTexte 20"/>
          <p:cNvSpPr txBox="1"/>
          <p:nvPr/>
        </p:nvSpPr>
        <p:spPr>
          <a:xfrm>
            <a:off x="274324" y="2318298"/>
            <a:ext cx="8208911" cy="3447098"/>
          </a:xfrm>
          <a:prstGeom prst="rect">
            <a:avLst/>
          </a:prstGeom>
          <a:noFill/>
        </p:spPr>
        <p:txBody>
          <a:bodyPr wrap="square" rtlCol="0">
            <a:spAutoFit/>
          </a:bodyPr>
          <a:lstStyle/>
          <a:p>
            <a:pPr marL="285750" indent="-285750">
              <a:buFont typeface="Wingdings" panose="05000000000000000000" pitchFamily="2" charset="2"/>
              <a:buChar char="v"/>
            </a:pPr>
            <a:r>
              <a:rPr lang="fr-FR" sz="1600" u="sng" dirty="0">
                <a:solidFill>
                  <a:srgbClr val="0043C8"/>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Les  consignes à suivre et dispositions à prendre </a:t>
            </a:r>
            <a:r>
              <a:rPr lang="fr-FR" sz="1600" u="sng" dirty="0">
                <a:solidFill>
                  <a:srgbClr val="0043C8"/>
                </a:solidFill>
                <a:latin typeface="Calibri" panose="020F0502020204030204" pitchFamily="34" charset="0"/>
                <a:cs typeface="Calibri" panose="020F0502020204030204" pitchFamily="34" charset="0"/>
              </a:rPr>
              <a:t>:</a:t>
            </a:r>
            <a:r>
              <a:rPr lang="fr-FR" sz="1600" dirty="0">
                <a:solidFill>
                  <a:srgbClr val="0043C8"/>
                </a:solidFill>
                <a:latin typeface="Calibri" panose="020F0502020204030204" pitchFamily="34" charset="0"/>
                <a:cs typeface="Calibri" panose="020F0502020204030204" pitchFamily="34" charset="0"/>
              </a:rPr>
              <a:t> </a:t>
            </a:r>
          </a:p>
          <a:p>
            <a:endParaRPr lang="fr-FR" sz="1000" dirty="0">
              <a:latin typeface="Calibri" panose="020F0502020204030204" pitchFamily="34" charset="0"/>
              <a:cs typeface="Calibri" panose="020F0502020204030204" pitchFamily="34" charset="0"/>
              <a:sym typeface="Wingdings 2"/>
            </a:endParaRPr>
          </a:p>
          <a:p>
            <a:r>
              <a:rPr lang="fr-FR" sz="1600" dirty="0">
                <a:latin typeface="Calibri" panose="020F0502020204030204" pitchFamily="34" charset="0"/>
                <a:cs typeface="Calibri" panose="020F0502020204030204" pitchFamily="34" charset="0"/>
                <a:sym typeface="Wingdings 2"/>
              </a:rPr>
              <a:t></a:t>
            </a:r>
            <a:r>
              <a:rPr lang="fr-FR" sz="1400" b="1" u="sng" dirty="0">
                <a:latin typeface="Calibri" panose="020F0502020204030204" pitchFamily="34" charset="0"/>
                <a:cs typeface="Calibri" panose="020F0502020204030204" pitchFamily="34" charset="0"/>
              </a:rPr>
              <a:t>Adhésions par transfert et versements de cotisations complémentaires</a:t>
            </a:r>
            <a:r>
              <a:rPr lang="fr-FR" sz="1400" b="1" dirty="0">
                <a:latin typeface="Calibri" panose="020F0502020204030204" pitchFamily="34" charset="0"/>
                <a:cs typeface="Calibri" panose="020F0502020204030204" pitchFamily="34" charset="0"/>
              </a:rPr>
              <a:t> :</a:t>
            </a:r>
          </a:p>
          <a:p>
            <a:r>
              <a:rPr lang="fr-FR" sz="1400" dirty="0">
                <a:solidFill>
                  <a:schemeClr val="accent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Traitement en mode manuel ISI à ressaisir dès la reprise du service le 3 janvier 2023</a:t>
            </a:r>
          </a:p>
          <a:p>
            <a:endParaRPr lang="fr-FR" sz="1000" dirty="0">
              <a:latin typeface="Calibri" panose="020F0502020204030204" pitchFamily="34" charset="0"/>
              <a:cs typeface="Calibri" panose="020F0502020204030204" pitchFamily="34" charset="0"/>
            </a:endParaRPr>
          </a:p>
          <a:p>
            <a:r>
              <a:rPr lang="fr-FR" sz="1400" dirty="0">
                <a:latin typeface="Calibri" panose="020F0502020204030204" pitchFamily="34" charset="0"/>
                <a:cs typeface="Calibri" panose="020F0502020204030204" pitchFamily="34" charset="0"/>
                <a:sym typeface="Wingdings 2"/>
              </a:rPr>
              <a:t></a:t>
            </a:r>
            <a:r>
              <a:rPr lang="fr-FR" sz="1400" b="1" u="sng" dirty="0">
                <a:latin typeface="Calibri" panose="020F0502020204030204" pitchFamily="34" charset="0"/>
                <a:cs typeface="Calibri" panose="020F0502020204030204" pitchFamily="34" charset="0"/>
              </a:rPr>
              <a:t>Rachats (*) et renonciations aux transferts</a:t>
            </a:r>
            <a:r>
              <a:rPr lang="fr-FR" sz="1400" b="1" dirty="0">
                <a:latin typeface="Calibri" panose="020F0502020204030204" pitchFamily="34" charset="0"/>
                <a:cs typeface="Calibri" panose="020F0502020204030204" pitchFamily="34" charset="0"/>
              </a:rPr>
              <a:t> :</a:t>
            </a:r>
          </a:p>
          <a:p>
            <a:r>
              <a:rPr lang="fr-FR" sz="1400" dirty="0">
                <a:latin typeface="Calibri" panose="020F0502020204030204" pitchFamily="34" charset="0"/>
                <a:cs typeface="Calibri" panose="020F0502020204030204" pitchFamily="34" charset="0"/>
              </a:rPr>
              <a:t>Traitement en mode manuel ISI. Cependant, afin d’optimiser les délais de versement</a:t>
            </a:r>
          </a:p>
          <a:p>
            <a:r>
              <a:rPr lang="fr-FR" sz="1400" dirty="0">
                <a:latin typeface="Calibri" panose="020F0502020204030204" pitchFamily="34" charset="0"/>
                <a:cs typeface="Calibri" panose="020F0502020204030204" pitchFamily="34" charset="0"/>
              </a:rPr>
              <a:t>des fonds pour le client, il est préférable de </a:t>
            </a:r>
            <a:r>
              <a:rPr lang="fr-FR" sz="1400" dirty="0">
                <a:solidFill>
                  <a:schemeClr val="accent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ressaisir l’opération dès le 3 janvier 2023,</a:t>
            </a:r>
          </a:p>
          <a:p>
            <a:r>
              <a:rPr lang="fr-FR" sz="1400" dirty="0">
                <a:solidFill>
                  <a:schemeClr val="accent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date de reprise du service. </a:t>
            </a:r>
          </a:p>
          <a:p>
            <a:endParaRPr lang="fr-FR" sz="1000" dirty="0">
              <a:latin typeface="Calibri" panose="020F0502020204030204" pitchFamily="34" charset="0"/>
              <a:cs typeface="Calibri" panose="020F0502020204030204" pitchFamily="34" charset="0"/>
            </a:endParaRPr>
          </a:p>
          <a:p>
            <a:r>
              <a:rPr lang="fr-FR" sz="1400" dirty="0">
                <a:latin typeface="Calibri" panose="020F0502020204030204" pitchFamily="34" charset="0"/>
                <a:cs typeface="Calibri" panose="020F0502020204030204" pitchFamily="34" charset="0"/>
                <a:sym typeface="Wingdings 2"/>
              </a:rPr>
              <a:t> </a:t>
            </a:r>
            <a:r>
              <a:rPr lang="fr-FR" sz="1400" b="1" u="sng" dirty="0">
                <a:latin typeface="Calibri" panose="020F0502020204030204" pitchFamily="34" charset="0"/>
                <a:cs typeface="Calibri" panose="020F0502020204030204" pitchFamily="34" charset="0"/>
              </a:rPr>
              <a:t>Pour toute autre opération</a:t>
            </a:r>
            <a:r>
              <a:rPr lang="fr-FR" sz="1400" dirty="0">
                <a:latin typeface="Calibri" panose="020F0502020204030204" pitchFamily="34" charset="0"/>
                <a:cs typeface="Calibri" panose="020F0502020204030204" pitchFamily="34" charset="0"/>
              </a:rPr>
              <a:t> : (avenant de clause, arbitrage, mise en place de RPP…)</a:t>
            </a:r>
          </a:p>
          <a:p>
            <a:r>
              <a:rPr lang="fr-FR" sz="1400" dirty="0">
                <a:solidFill>
                  <a:schemeClr val="accent1"/>
                </a:solidFill>
                <a:latin typeface="Calibri" panose="020F0502020204030204" pitchFamily="34" charset="0"/>
                <a:cs typeface="Calibri" panose="020F0502020204030204" pitchFamily="34" charset="0"/>
              </a:rPr>
              <a:t>Reporter,</a:t>
            </a:r>
            <a:r>
              <a:rPr lang="fr-FR" sz="1400" dirty="0">
                <a:latin typeface="Calibri" panose="020F0502020204030204" pitchFamily="34" charset="0"/>
                <a:cs typeface="Calibri" panose="020F0502020204030204" pitchFamily="34" charset="0"/>
              </a:rPr>
              <a:t> si possible, </a:t>
            </a:r>
            <a:r>
              <a:rPr lang="fr-FR" sz="1400" dirty="0">
                <a:solidFill>
                  <a:schemeClr val="accent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l’opération après la réouverture des accès le 3 janvier 2023 </a:t>
            </a:r>
            <a:r>
              <a:rPr lang="fr-FR" sz="1400" dirty="0">
                <a:latin typeface="Calibri" panose="020F0502020204030204" pitchFamily="34" charset="0"/>
                <a:cs typeface="Calibri" panose="020F0502020204030204" pitchFamily="34" charset="0"/>
              </a:rPr>
              <a:t>ou bien, </a:t>
            </a:r>
          </a:p>
          <a:p>
            <a:r>
              <a:rPr lang="fr-FR" sz="1400" dirty="0">
                <a:latin typeface="Calibri" panose="020F0502020204030204" pitchFamily="34" charset="0"/>
                <a:cs typeface="Calibri" panose="020F0502020204030204" pitchFamily="34" charset="0"/>
              </a:rPr>
              <a:t>en cas d’urgence, </a:t>
            </a:r>
            <a:r>
              <a:rPr lang="fr-FR" sz="1400" dirty="0">
                <a:solidFill>
                  <a:schemeClr val="accent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utiliser l’outil ISI.</a:t>
            </a:r>
          </a:p>
          <a:p>
            <a:r>
              <a:rPr lang="fr-FR" sz="1400" b="1" dirty="0">
                <a:latin typeface="Calibri" panose="020F0502020204030204" pitchFamily="34" charset="0"/>
                <a:cs typeface="Calibri" panose="020F0502020204030204" pitchFamily="34" charset="0"/>
              </a:rPr>
              <a:t>Rappel </a:t>
            </a:r>
            <a:r>
              <a:rPr lang="fr-FR" sz="1400" dirty="0">
                <a:latin typeface="Calibri" panose="020F0502020204030204" pitchFamily="34" charset="0"/>
                <a:cs typeface="Calibri" panose="020F0502020204030204" pitchFamily="34" charset="0"/>
              </a:rPr>
              <a:t>: Saisie rétroactive à J+4 opérationnelle pour  tous les produits : versement libre</a:t>
            </a:r>
          </a:p>
          <a:p>
            <a:r>
              <a:rPr lang="fr-FR" sz="1400" dirty="0">
                <a:latin typeface="Calibri" panose="020F0502020204030204" pitchFamily="34" charset="0"/>
                <a:cs typeface="Calibri" panose="020F0502020204030204" pitchFamily="34" charset="0"/>
              </a:rPr>
              <a:t>et les produits Nuances Plus et Nuances Privilège : arbitrage, rachat partiel ou total.</a:t>
            </a:r>
            <a:endParaRPr lang="fr-FR" sz="1400" dirty="0">
              <a:latin typeface="Calibri" panose="020F0502020204030204" pitchFamily="34" charset="0"/>
              <a:cs typeface="Calibri" panose="020F0502020204030204" pitchFamily="34" charset="0"/>
              <a:sym typeface="Wingdings 2"/>
            </a:endParaRPr>
          </a:p>
          <a:p>
            <a:endParaRPr lang="fr-FR" sz="1600" dirty="0">
              <a:solidFill>
                <a:schemeClr val="accent6">
                  <a:lumMod val="75000"/>
                </a:schemeClr>
              </a:solidFill>
              <a:latin typeface="Calibri" panose="020F0502020204030204" pitchFamily="34" charset="0"/>
              <a:cs typeface="Calibri" panose="020F0502020204030204" pitchFamily="34" charset="0"/>
            </a:endParaRPr>
          </a:p>
        </p:txBody>
      </p:sp>
      <p:pic>
        <p:nvPicPr>
          <p:cNvPr id="22"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8516" y="1636475"/>
            <a:ext cx="251342" cy="2400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81967" y="1828691"/>
            <a:ext cx="249902" cy="2600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ZoneTexte 23"/>
          <p:cNvSpPr txBox="1"/>
          <p:nvPr/>
        </p:nvSpPr>
        <p:spPr>
          <a:xfrm>
            <a:off x="8524880" y="2447715"/>
            <a:ext cx="2087111" cy="830997"/>
          </a:xfrm>
          <a:prstGeom prst="rect">
            <a:avLst/>
          </a:prstGeom>
          <a:solidFill>
            <a:srgbClr val="FF9999"/>
          </a:solidFill>
          <a:ln>
            <a:solidFill>
              <a:srgbClr val="E7302A"/>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fr-FR" sz="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Retrouvez plus d’informations </a:t>
            </a:r>
          </a:p>
          <a:p>
            <a:r>
              <a:rPr lang="fr-FR" sz="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sur l’imputation des </a:t>
            </a:r>
          </a:p>
          <a:p>
            <a:r>
              <a:rPr lang="fr-FR" sz="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versements de cotisations </a:t>
            </a:r>
          </a:p>
          <a:p>
            <a:r>
              <a:rPr lang="fr-FR" sz="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2022 dans le Flash. </a:t>
            </a:r>
          </a:p>
        </p:txBody>
      </p:sp>
      <p:sp>
        <p:nvSpPr>
          <p:cNvPr id="25" name="ZoneTexte 24"/>
          <p:cNvSpPr txBox="1"/>
          <p:nvPr/>
        </p:nvSpPr>
        <p:spPr>
          <a:xfrm>
            <a:off x="1298881" y="5608672"/>
            <a:ext cx="5879238" cy="646331"/>
          </a:xfrm>
          <a:prstGeom prst="rect">
            <a:avLst/>
          </a:prstGeom>
          <a:noFill/>
        </p:spPr>
        <p:txBody>
          <a:bodyPr wrap="none" rtlCol="0">
            <a:spAutoFit/>
          </a:bodyPr>
          <a:lstStyle/>
          <a:p>
            <a:r>
              <a:rPr lang="fr-FR" sz="1200" b="1" dirty="0">
                <a:latin typeface="Calibri" panose="020F0502020204030204" pitchFamily="34" charset="0"/>
              </a:rPr>
              <a:t>(*) Rachats et année fiscale: </a:t>
            </a:r>
            <a:r>
              <a:rPr lang="fr-FR" sz="1200" dirty="0">
                <a:latin typeface="Calibri" panose="020F0502020204030204" pitchFamily="34" charset="0"/>
              </a:rPr>
              <a:t>Le devoir de conseil nous oblige à évoquer l’éventualité </a:t>
            </a:r>
          </a:p>
          <a:p>
            <a:r>
              <a:rPr lang="fr-FR" sz="1200" dirty="0">
                <a:latin typeface="Calibri" panose="020F0502020204030204" pitchFamily="34" charset="0"/>
              </a:rPr>
              <a:t>que l’opération de rachat saisie dans PUMA en 2022 puisse passer sur l’exercice fiscal 2023 </a:t>
            </a:r>
          </a:p>
          <a:p>
            <a:r>
              <a:rPr lang="fr-FR" sz="1200" dirty="0">
                <a:latin typeface="Calibri" panose="020F0502020204030204" pitchFamily="34" charset="0"/>
              </a:rPr>
              <a:t>dans le cas où le dénouement de la prestation n’interviendrait pas avant le 1</a:t>
            </a:r>
            <a:r>
              <a:rPr lang="fr-FR" sz="1200" baseline="30000" dirty="0">
                <a:latin typeface="Calibri" panose="020F0502020204030204" pitchFamily="34" charset="0"/>
              </a:rPr>
              <a:t>er</a:t>
            </a:r>
            <a:r>
              <a:rPr lang="fr-FR" sz="1200" dirty="0">
                <a:latin typeface="Calibri" panose="020F0502020204030204" pitchFamily="34" charset="0"/>
              </a:rPr>
              <a:t> janvier 2023</a:t>
            </a:r>
          </a:p>
        </p:txBody>
      </p:sp>
      <p:pic>
        <p:nvPicPr>
          <p:cNvPr id="3" name="Image 2">
            <a:hlinkClick r:id="rId7"/>
            <a:extLst>
              <a:ext uri="{FF2B5EF4-FFF2-40B4-BE49-F238E27FC236}">
                <a16:creationId xmlns:a16="http://schemas.microsoft.com/office/drawing/2014/main" id="{631237E0-126B-442B-B29D-A4CF7914C5D9}"/>
              </a:ext>
            </a:extLst>
          </p:cNvPr>
          <p:cNvPicPr>
            <a:picLocks noChangeAspect="1"/>
          </p:cNvPicPr>
          <p:nvPr/>
        </p:nvPicPr>
        <p:blipFill>
          <a:blip r:embed="rId8"/>
          <a:stretch>
            <a:fillRect/>
          </a:stretch>
        </p:blipFill>
        <p:spPr>
          <a:xfrm>
            <a:off x="8639858" y="3579289"/>
            <a:ext cx="1857153" cy="2444620"/>
          </a:xfrm>
          <a:prstGeom prst="rect">
            <a:avLst/>
          </a:prstGeom>
          <a:ln>
            <a:solidFill>
              <a:srgbClr val="FF0000"/>
            </a:solidFill>
          </a:ln>
        </p:spPr>
      </p:pic>
    </p:spTree>
    <p:extLst>
      <p:ext uri="{BB962C8B-B14F-4D97-AF65-F5344CB8AC3E}">
        <p14:creationId xmlns:p14="http://schemas.microsoft.com/office/powerpoint/2010/main" val="693615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a:xfrm>
            <a:off x="11017161" y="2447715"/>
            <a:ext cx="1088699" cy="576183"/>
          </a:xfrm>
        </p:spPr>
        <p:txBody>
          <a:bodyPr/>
          <a:lstStyle/>
          <a:p>
            <a:pPr marL="0" indent="0">
              <a:buNone/>
            </a:pPr>
            <a:r>
              <a:rPr lang="fr-FR" sz="1400" dirty="0"/>
              <a:t>ASSURANCE VIE</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CALENDRIER DES OPERATIONS DE FIN D’ANNEE DES ACTES DE GESTION ASV (1/2) </a:t>
            </a:r>
            <a:endParaRPr lang="fr-FR" sz="2400" kern="0" dirty="0">
              <a:solidFill>
                <a:schemeClr val="bg1">
                  <a:lumMod val="50000"/>
                </a:schemeClr>
              </a:solidFill>
            </a:endParaRPr>
          </a:p>
        </p:txBody>
      </p:sp>
      <p:sp>
        <p:nvSpPr>
          <p:cNvPr id="9" name="Rectangle 8"/>
          <p:cNvSpPr/>
          <p:nvPr/>
        </p:nvSpPr>
        <p:spPr>
          <a:xfrm>
            <a:off x="10988298" y="2917267"/>
            <a:ext cx="1134369" cy="35292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49</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6</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71229" y="241164"/>
            <a:ext cx="1034631" cy="13119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010A2F3E-22FF-48FF-8DA1-B7094B5CAA6F}"/>
              </a:ext>
            </a:extLst>
          </p:cNvPr>
          <p:cNvSpPr txBox="1"/>
          <p:nvPr/>
        </p:nvSpPr>
        <p:spPr>
          <a:xfrm>
            <a:off x="-79435" y="1265783"/>
            <a:ext cx="11150664" cy="954107"/>
          </a:xfrm>
          <a:prstGeom prst="rect">
            <a:avLst/>
          </a:prstGeom>
          <a:noFill/>
        </p:spPr>
        <p:txBody>
          <a:bodyPr wrap="square" rtlCol="0">
            <a:spAutoFit/>
          </a:bodyPr>
          <a:lstStyle/>
          <a:p>
            <a:pPr lvl="0"/>
            <a:r>
              <a:rPr lang="fr-FR" sz="1400" u="sng" dirty="0">
                <a:solidFill>
                  <a:schemeClr val="accent5">
                    <a:lumMod val="50000"/>
                  </a:schemeClr>
                </a:solidFill>
                <a:effectLst>
                  <a:outerShdw blurRad="38100" dist="38100" dir="2700000" algn="tl">
                    <a:srgbClr val="000000">
                      <a:alpha val="43137"/>
                    </a:srgbClr>
                  </a:outerShdw>
                </a:effectLst>
              </a:rPr>
              <a:t>*ACTES CNP</a:t>
            </a:r>
          </a:p>
          <a:p>
            <a:r>
              <a:rPr lang="fr-FR" sz="1400" dirty="0"/>
              <a:t>En raison du planning des traitements de fin d’année, le service PUMA sera indisponible du 30 décembre 2022 à 14h00 au mardi 3 janvier 2023 à 8h00.</a:t>
            </a:r>
          </a:p>
          <a:p>
            <a:r>
              <a:rPr lang="fr-FR" sz="1400" dirty="0">
                <a:solidFill>
                  <a:srgbClr val="FF0000"/>
                </a:solidFill>
                <a:effectLst>
                  <a:outerShdw blurRad="38100" dist="38100" dir="2700000" algn="tl">
                    <a:srgbClr val="000000">
                      <a:alpha val="43137"/>
                    </a:srgbClr>
                  </a:outerShdw>
                </a:effectLst>
              </a:rPr>
              <a:t>Avant cette indisponibilité et afin que l’imputation des versements et des rachats pour l’ensemble des produits et en particulier pour le PERP et PER CE puissent être pris en compte sur 2022, les actes de gestion et la transmission des documents sont à effectuer selon le calendrier suivant :</a:t>
            </a:r>
          </a:p>
        </p:txBody>
      </p:sp>
      <p:pic>
        <p:nvPicPr>
          <p:cNvPr id="4" name="Image 3">
            <a:extLst>
              <a:ext uri="{FF2B5EF4-FFF2-40B4-BE49-F238E27FC236}">
                <a16:creationId xmlns:a16="http://schemas.microsoft.com/office/drawing/2014/main" id="{00B7DFF6-B274-4B9E-A0D6-AE328FDA60B5}"/>
              </a:ext>
            </a:extLst>
          </p:cNvPr>
          <p:cNvPicPr>
            <a:picLocks noChangeAspect="1"/>
          </p:cNvPicPr>
          <p:nvPr/>
        </p:nvPicPr>
        <p:blipFill>
          <a:blip r:embed="rId2"/>
          <a:stretch>
            <a:fillRect/>
          </a:stretch>
        </p:blipFill>
        <p:spPr>
          <a:xfrm>
            <a:off x="2743200" y="2263702"/>
            <a:ext cx="4673373" cy="4195650"/>
          </a:xfrm>
          <a:prstGeom prst="rect">
            <a:avLst/>
          </a:prstGeom>
          <a:ln>
            <a:solidFill>
              <a:schemeClr val="tx2"/>
            </a:solidFill>
          </a:ln>
        </p:spPr>
      </p:pic>
    </p:spTree>
    <p:extLst>
      <p:ext uri="{BB962C8B-B14F-4D97-AF65-F5344CB8AC3E}">
        <p14:creationId xmlns:p14="http://schemas.microsoft.com/office/powerpoint/2010/main" val="3689813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a:xfrm>
            <a:off x="11017161" y="2447715"/>
            <a:ext cx="1088699" cy="576183"/>
          </a:xfrm>
        </p:spPr>
        <p:txBody>
          <a:bodyPr/>
          <a:lstStyle/>
          <a:p>
            <a:pPr marL="0" indent="0">
              <a:buNone/>
            </a:pPr>
            <a:r>
              <a:rPr lang="fr-FR" sz="1400" dirty="0"/>
              <a:t>ASSURANCE VIE</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CALENDRIER DES OPERATIONS DE FIN D’ANNEE DES ACTES DE GESTION ASV (2/2) </a:t>
            </a:r>
            <a:endParaRPr lang="fr-FR" sz="2400" kern="0" dirty="0">
              <a:solidFill>
                <a:schemeClr val="bg1">
                  <a:lumMod val="50000"/>
                </a:schemeClr>
              </a:solidFill>
            </a:endParaRPr>
          </a:p>
        </p:txBody>
      </p:sp>
      <p:sp>
        <p:nvSpPr>
          <p:cNvPr id="9" name="Rectangle 8"/>
          <p:cNvSpPr/>
          <p:nvPr/>
        </p:nvSpPr>
        <p:spPr>
          <a:xfrm>
            <a:off x="10988298" y="2917267"/>
            <a:ext cx="1134369" cy="35292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49</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7</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71229" y="241164"/>
            <a:ext cx="1034631" cy="13119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AC821157-7C66-452A-A2A1-F283477103C7}"/>
              </a:ext>
            </a:extLst>
          </p:cNvPr>
          <p:cNvSpPr/>
          <p:nvPr/>
        </p:nvSpPr>
        <p:spPr>
          <a:xfrm>
            <a:off x="1" y="1208016"/>
            <a:ext cx="10832840" cy="1384995"/>
          </a:xfrm>
          <a:prstGeom prst="rect">
            <a:avLst/>
          </a:prstGeom>
        </p:spPr>
        <p:txBody>
          <a:bodyPr wrap="square">
            <a:spAutoFit/>
          </a:bodyPr>
          <a:lstStyle/>
          <a:p>
            <a:r>
              <a:rPr lang="fr-FR" sz="1400" u="sng" dirty="0">
                <a:solidFill>
                  <a:srgbClr val="7030A0"/>
                </a:solidFill>
                <a:effectLst>
                  <a:outerShdw blurRad="38100" dist="38100" dir="2700000" algn="tl">
                    <a:srgbClr val="000000">
                      <a:alpha val="43137"/>
                    </a:srgbClr>
                  </a:outerShdw>
                </a:effectLst>
                <a:ea typeface="Times New Roman" panose="02020603050405020304" pitchFamily="18" charset="0"/>
              </a:rPr>
              <a:t>*ACTES BPCE ASSURANCES</a:t>
            </a:r>
          </a:p>
          <a:p>
            <a:r>
              <a:rPr lang="fr-FR" sz="1400" dirty="0">
                <a:solidFill>
                  <a:srgbClr val="FF0000"/>
                </a:solidFill>
                <a:effectLst>
                  <a:outerShdw blurRad="38100" dist="38100" dir="2700000" algn="tl">
                    <a:srgbClr val="000000">
                      <a:alpha val="43137"/>
                    </a:srgbClr>
                  </a:outerShdw>
                </a:effectLst>
                <a:ea typeface="Times New Roman" panose="02020603050405020304" pitchFamily="18" charset="0"/>
              </a:rPr>
              <a:t>En raison du planning des traitements de fin d’année, le service </a:t>
            </a:r>
            <a:r>
              <a:rPr lang="fr-FR" sz="1400" dirty="0" err="1">
                <a:solidFill>
                  <a:srgbClr val="FF0000"/>
                </a:solidFill>
                <a:effectLst>
                  <a:outerShdw blurRad="38100" dist="38100" dir="2700000" algn="tl">
                    <a:srgbClr val="000000">
                      <a:alpha val="43137"/>
                    </a:srgbClr>
                  </a:outerShdw>
                </a:effectLst>
                <a:ea typeface="Times New Roman" panose="02020603050405020304" pitchFamily="18" charset="0"/>
              </a:rPr>
              <a:t>Myassur</a:t>
            </a:r>
            <a:r>
              <a:rPr lang="fr-FR" sz="1400" dirty="0">
                <a:solidFill>
                  <a:srgbClr val="FF0000"/>
                </a:solidFill>
                <a:effectLst>
                  <a:outerShdw blurRad="38100" dist="38100" dir="2700000" algn="tl">
                    <a:srgbClr val="000000">
                      <a:alpha val="43137"/>
                    </a:srgbClr>
                  </a:outerShdw>
                </a:effectLst>
                <a:ea typeface="Times New Roman" panose="02020603050405020304" pitchFamily="18" charset="0"/>
              </a:rPr>
              <a:t> et l’espace DEI seront indisponibles du jeudi 29 décembre 2022 à 18h00 au mardi 3 janvier 2023 à 8h00.</a:t>
            </a:r>
          </a:p>
          <a:p>
            <a:r>
              <a:rPr lang="fr-FR" sz="1400" dirty="0">
                <a:solidFill>
                  <a:srgbClr val="000000"/>
                </a:solidFill>
                <a:ea typeface="Times New Roman" panose="02020603050405020304" pitchFamily="18" charset="0"/>
              </a:rPr>
              <a:t>Pour les actes </a:t>
            </a:r>
            <a:r>
              <a:rPr lang="fr-FR" sz="1400" dirty="0" err="1">
                <a:solidFill>
                  <a:srgbClr val="000000"/>
                </a:solidFill>
                <a:ea typeface="Times New Roman" panose="02020603050405020304" pitchFamily="18" charset="0"/>
              </a:rPr>
              <a:t>WebAssur</a:t>
            </a:r>
            <a:r>
              <a:rPr lang="fr-FR" sz="1400" dirty="0">
                <a:solidFill>
                  <a:srgbClr val="000000"/>
                </a:solidFill>
                <a:ea typeface="Times New Roman" panose="02020603050405020304" pitchFamily="18" charset="0"/>
              </a:rPr>
              <a:t> :</a:t>
            </a:r>
            <a:endParaRPr lang="fr-FR" sz="1400" dirty="0">
              <a:ea typeface="Times New Roman" panose="02020603050405020304" pitchFamily="18" charset="0"/>
            </a:endParaRPr>
          </a:p>
          <a:p>
            <a:r>
              <a:rPr lang="fr-FR" sz="1400" dirty="0">
                <a:solidFill>
                  <a:srgbClr val="000000"/>
                </a:solidFill>
                <a:ea typeface="Times New Roman" panose="02020603050405020304" pitchFamily="18" charset="0"/>
              </a:rPr>
              <a:t>Les actes </a:t>
            </a:r>
            <a:r>
              <a:rPr lang="fr-FR" sz="1400" dirty="0" err="1">
                <a:solidFill>
                  <a:srgbClr val="000000"/>
                </a:solidFill>
                <a:ea typeface="Times New Roman" panose="02020603050405020304" pitchFamily="18" charset="0"/>
              </a:rPr>
              <a:t>WebAssur</a:t>
            </a:r>
            <a:r>
              <a:rPr lang="fr-FR" sz="1400" dirty="0">
                <a:solidFill>
                  <a:srgbClr val="000000"/>
                </a:solidFill>
                <a:ea typeface="Times New Roman" panose="02020603050405020304" pitchFamily="18" charset="0"/>
              </a:rPr>
              <a:t> (Vie et Prévoyance), pour être enregistrés au titre de l’année 2022, doivent impérativement être </a:t>
            </a:r>
            <a:r>
              <a:rPr lang="fr-FR" sz="1400" b="1" dirty="0">
                <a:solidFill>
                  <a:srgbClr val="FF0000"/>
                </a:solidFill>
                <a:ea typeface="Times New Roman" panose="02020603050405020304" pitchFamily="18" charset="0"/>
              </a:rPr>
              <a:t>saisis et transmis dans les outils de l’assureur</a:t>
            </a:r>
            <a:r>
              <a:rPr lang="fr-FR" sz="1400" dirty="0">
                <a:solidFill>
                  <a:srgbClr val="FF0000"/>
                </a:solidFill>
                <a:ea typeface="Times New Roman" panose="02020603050405020304" pitchFamily="18" charset="0"/>
              </a:rPr>
              <a:t> </a:t>
            </a:r>
            <a:r>
              <a:rPr lang="fr-FR" sz="1400" dirty="0">
                <a:solidFill>
                  <a:srgbClr val="000000"/>
                </a:solidFill>
                <a:ea typeface="Times New Roman" panose="02020603050405020304" pitchFamily="18" charset="0"/>
              </a:rPr>
              <a:t>(cf. modalités d’envoi dans tableau) en fonction de la nature des actes avant :</a:t>
            </a:r>
            <a:endParaRPr lang="fr-FR" sz="1400" dirty="0">
              <a:effectLst/>
              <a:ea typeface="Times New Roman" panose="02020603050405020304" pitchFamily="18" charset="0"/>
            </a:endParaRPr>
          </a:p>
        </p:txBody>
      </p:sp>
      <p:pic>
        <p:nvPicPr>
          <p:cNvPr id="6" name="Image 5">
            <a:extLst>
              <a:ext uri="{FF2B5EF4-FFF2-40B4-BE49-F238E27FC236}">
                <a16:creationId xmlns:a16="http://schemas.microsoft.com/office/drawing/2014/main" id="{80472876-FE20-4774-9060-959DCBA89D3B}"/>
              </a:ext>
            </a:extLst>
          </p:cNvPr>
          <p:cNvPicPr>
            <a:picLocks noChangeAspect="1"/>
          </p:cNvPicPr>
          <p:nvPr/>
        </p:nvPicPr>
        <p:blipFill>
          <a:blip r:embed="rId2"/>
          <a:stretch>
            <a:fillRect/>
          </a:stretch>
        </p:blipFill>
        <p:spPr>
          <a:xfrm>
            <a:off x="3156380" y="2535808"/>
            <a:ext cx="4433140" cy="3388472"/>
          </a:xfrm>
          <a:prstGeom prst="rect">
            <a:avLst/>
          </a:prstGeom>
        </p:spPr>
      </p:pic>
      <p:sp>
        <p:nvSpPr>
          <p:cNvPr id="8" name="Rectangle 7">
            <a:extLst>
              <a:ext uri="{FF2B5EF4-FFF2-40B4-BE49-F238E27FC236}">
                <a16:creationId xmlns:a16="http://schemas.microsoft.com/office/drawing/2014/main" id="{68B50ACC-231E-4C28-820B-2834717D8418}"/>
              </a:ext>
            </a:extLst>
          </p:cNvPr>
          <p:cNvSpPr/>
          <p:nvPr/>
        </p:nvSpPr>
        <p:spPr>
          <a:xfrm>
            <a:off x="677570" y="4997311"/>
            <a:ext cx="10647430" cy="1384995"/>
          </a:xfrm>
          <a:prstGeom prst="rect">
            <a:avLst/>
          </a:prstGeom>
        </p:spPr>
        <p:txBody>
          <a:bodyPr wrap="square">
            <a:spAutoFit/>
          </a:bodyPr>
          <a:lstStyle/>
          <a:p>
            <a:pPr marL="144145" indent="-144145"/>
            <a:endParaRPr lang="fr-FR" sz="1400" dirty="0">
              <a:ea typeface="HGSMinchoE" panose="020B0400000000000000" pitchFamily="18" charset="-128"/>
            </a:endParaRPr>
          </a:p>
          <a:p>
            <a:pPr marL="144145" indent="-144145"/>
            <a:endParaRPr lang="fr-FR" sz="1400" dirty="0">
              <a:ea typeface="HGSMinchoE" panose="020B0400000000000000" pitchFamily="18" charset="-128"/>
            </a:endParaRPr>
          </a:p>
          <a:p>
            <a:pPr marL="144145" indent="-144145"/>
            <a:endParaRPr lang="fr-FR" sz="1400" dirty="0">
              <a:ea typeface="HGSMinchoE" panose="020B0400000000000000" pitchFamily="18" charset="-128"/>
            </a:endParaRPr>
          </a:p>
          <a:p>
            <a:pPr marL="144145" indent="-144145"/>
            <a:r>
              <a:rPr lang="fr-FR" sz="1400" u="sng" dirty="0">
                <a:solidFill>
                  <a:schemeClr val="accent5">
                    <a:lumMod val="75000"/>
                  </a:schemeClr>
                </a:solidFill>
                <a:effectLst>
                  <a:outerShdw blurRad="38100" dist="38100" dir="2700000" algn="tl">
                    <a:srgbClr val="000000">
                      <a:alpha val="43137"/>
                    </a:srgbClr>
                  </a:outerShdw>
                </a:effectLst>
                <a:ea typeface="HGSMinchoE" panose="020B0400000000000000" pitchFamily="18" charset="-128"/>
              </a:rPr>
              <a:t>*BPCE Life</a:t>
            </a:r>
            <a:endParaRPr lang="fr-FR" sz="1400" u="sng" dirty="0">
              <a:solidFill>
                <a:schemeClr val="accent5">
                  <a:lumMod val="75000"/>
                </a:schemeClr>
              </a:solidFill>
              <a:effectLst>
                <a:outerShdw blurRad="38100" dist="38100" dir="2700000" algn="tl">
                  <a:srgbClr val="000000">
                    <a:alpha val="43137"/>
                  </a:srgbClr>
                </a:outerShdw>
              </a:effectLst>
              <a:ea typeface="Times New Roman" panose="02020603050405020304" pitchFamily="18" charset="0"/>
            </a:endParaRPr>
          </a:p>
          <a:p>
            <a:pPr marL="144145" indent="-144145"/>
            <a:r>
              <a:rPr lang="fr-FR" sz="1400" dirty="0">
                <a:ea typeface="Times New Roman" panose="02020603050405020304" pitchFamily="18" charset="0"/>
              </a:rPr>
              <a:t> Les prélèvements sur le compte des clients s’arrêteront le 30/11/2022. A compter du 01/12/2022, il faudra privilégier le virement.</a:t>
            </a:r>
          </a:p>
          <a:p>
            <a:pPr marL="144145" indent="-144145"/>
            <a:r>
              <a:rPr lang="fr-FR" sz="1400" dirty="0">
                <a:ea typeface="Times New Roman" panose="02020603050405020304" pitchFamily="18" charset="0"/>
              </a:rPr>
              <a:t>Tout demande doit être transmise compète et conforme dans les outils de l’assureur pour le 15/12/2022.</a:t>
            </a:r>
          </a:p>
        </p:txBody>
      </p:sp>
    </p:spTree>
    <p:extLst>
      <p:ext uri="{BB962C8B-B14F-4D97-AF65-F5344CB8AC3E}">
        <p14:creationId xmlns:p14="http://schemas.microsoft.com/office/powerpoint/2010/main" val="3445791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a:xfrm>
            <a:off x="11017161" y="2447715"/>
            <a:ext cx="1088699" cy="576183"/>
          </a:xfrm>
        </p:spPr>
        <p:txBody>
          <a:bodyPr/>
          <a:lstStyle/>
          <a:p>
            <a:pPr marL="0" indent="0">
              <a:buNone/>
            </a:pPr>
            <a:r>
              <a:rPr lang="fr-FR" sz="1400" dirty="0"/>
              <a:t>ASSURANCE VIE</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OPERATIONS DE FIN D’ANNEE ET IMPACT FISCAL AU TITRE DE L’ANNEE 2022  (1/5) </a:t>
            </a:r>
            <a:endParaRPr lang="fr-FR" sz="2400" kern="0" dirty="0">
              <a:solidFill>
                <a:schemeClr val="bg1">
                  <a:lumMod val="50000"/>
                </a:schemeClr>
              </a:solidFill>
            </a:endParaRPr>
          </a:p>
        </p:txBody>
      </p:sp>
      <p:sp>
        <p:nvSpPr>
          <p:cNvPr id="9" name="Rectangle 8"/>
          <p:cNvSpPr/>
          <p:nvPr/>
        </p:nvSpPr>
        <p:spPr>
          <a:xfrm>
            <a:off x="10988298" y="2917267"/>
            <a:ext cx="1134369" cy="35292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49</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8</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71229" y="241164"/>
            <a:ext cx="1034631" cy="13119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Picture 3">
            <a:extLst>
              <a:ext uri="{FF2B5EF4-FFF2-40B4-BE49-F238E27FC236}">
                <a16:creationId xmlns:a16="http://schemas.microsoft.com/office/drawing/2014/main" id="{DBD8E3D2-2B49-4D28-816B-029566C9F51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rot="20790565">
            <a:off x="232108" y="1510755"/>
            <a:ext cx="1559415" cy="840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
            <a:extLst>
              <a:ext uri="{FF2B5EF4-FFF2-40B4-BE49-F238E27FC236}">
                <a16:creationId xmlns:a16="http://schemas.microsoft.com/office/drawing/2014/main" id="{F1EE0257-E1B7-40D5-8A2E-BE3DC491DA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8108" y="1423649"/>
            <a:ext cx="1667594" cy="46636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9" name="ZoneTexte 18">
            <a:extLst>
              <a:ext uri="{FF2B5EF4-FFF2-40B4-BE49-F238E27FC236}">
                <a16:creationId xmlns:a16="http://schemas.microsoft.com/office/drawing/2014/main" id="{7B1B452A-A86F-4705-90C8-BD7230E1CA8B}"/>
              </a:ext>
            </a:extLst>
          </p:cNvPr>
          <p:cNvSpPr txBox="1"/>
          <p:nvPr/>
        </p:nvSpPr>
        <p:spPr>
          <a:xfrm>
            <a:off x="2279576" y="1340452"/>
            <a:ext cx="622832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fr-FR" sz="1600"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Les 25 décembre et 1</a:t>
            </a:r>
            <a:r>
              <a:rPr lang="fr-FR" sz="1600" baseline="30000"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er</a:t>
            </a:r>
            <a:r>
              <a:rPr lang="fr-FR" sz="1600"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janvier étant un week-end il n’y a pas d’incidence . Les marchés seront fermés le lundi  26/12/22.</a:t>
            </a:r>
            <a:endParaRPr lang="fr-FR" sz="800" dirty="0">
              <a:solidFill>
                <a:srgbClr val="C00000"/>
              </a:solidFill>
            </a:endParaRPr>
          </a:p>
        </p:txBody>
      </p:sp>
      <p:sp>
        <p:nvSpPr>
          <p:cNvPr id="21" name="ZoneTexte 20">
            <a:extLst>
              <a:ext uri="{FF2B5EF4-FFF2-40B4-BE49-F238E27FC236}">
                <a16:creationId xmlns:a16="http://schemas.microsoft.com/office/drawing/2014/main" id="{E97B3AF1-1747-4BAB-9FC7-17E9EE6FA1AD}"/>
              </a:ext>
            </a:extLst>
          </p:cNvPr>
          <p:cNvSpPr txBox="1"/>
          <p:nvPr/>
        </p:nvSpPr>
        <p:spPr>
          <a:xfrm>
            <a:off x="1096502" y="1903537"/>
            <a:ext cx="9459200" cy="4585871"/>
          </a:xfrm>
          <a:prstGeom prst="rect">
            <a:avLst/>
          </a:prstGeom>
          <a:noFill/>
        </p:spPr>
        <p:txBody>
          <a:bodyPr wrap="square" rtlCol="0">
            <a:spAutoFit/>
          </a:bodyPr>
          <a:lstStyle/>
          <a:p>
            <a:pPr lvl="5"/>
            <a:r>
              <a:rPr lang="fr-FR" u="sng"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Dates retenues par </a:t>
            </a:r>
            <a:r>
              <a:rPr lang="fr-FR" u="sng" dirty="0" err="1">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Natixis</a:t>
            </a:r>
            <a:r>
              <a:rPr lang="fr-FR" u="sng"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fr-FR" u="sng" dirty="0" err="1">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Eurotitres</a:t>
            </a:r>
            <a:r>
              <a:rPr lang="fr-FR" u="sng"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fr-FR" dirty="0">
                <a:solidFill>
                  <a:srgbClr val="0043C8"/>
                </a:solidFill>
                <a:latin typeface="Calibri" panose="020F0502020204030204" pitchFamily="34" charset="0"/>
                <a:cs typeface="Calibri" panose="020F0502020204030204" pitchFamily="34" charset="0"/>
              </a:rPr>
              <a:t> </a:t>
            </a:r>
          </a:p>
          <a:p>
            <a:pPr lvl="5"/>
            <a:endParaRPr lang="fr-FR" sz="1000" dirty="0">
              <a:solidFill>
                <a:srgbClr val="0043C8"/>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fr-FR" b="1"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2"/>
              </a:rPr>
              <a:t>Bourse Domestique  (ESES)</a:t>
            </a:r>
          </a:p>
          <a:p>
            <a:endParaRPr lang="fr-FR" sz="1000" b="1" dirty="0">
              <a:solidFill>
                <a:srgbClr val="7030A0"/>
              </a:solidFill>
              <a:latin typeface="Calibri" panose="020F0502020204030204" pitchFamily="34" charset="0"/>
              <a:cs typeface="Calibri" panose="020F0502020204030204" pitchFamily="34" charset="0"/>
              <a:sym typeface="Wingdings 2"/>
            </a:endParaRPr>
          </a:p>
          <a:p>
            <a:pPr marL="285750" indent="-285750">
              <a:buFont typeface="Wingdings" panose="05000000000000000000" pitchFamily="2" charset="2"/>
              <a:buChar char="§"/>
            </a:pPr>
            <a:r>
              <a:rPr lang="fr-FR" sz="1600" b="1" dirty="0">
                <a:solidFill>
                  <a:srgbClr val="7030A0"/>
                </a:solidFill>
                <a:latin typeface="Calibri" panose="020F0502020204030204" pitchFamily="34" charset="0"/>
                <a:cs typeface="Calibri" panose="020F0502020204030204" pitchFamily="34" charset="0"/>
                <a:sym typeface="Wingdings 2"/>
              </a:rPr>
              <a:t>Actions et obligations: </a:t>
            </a:r>
          </a:p>
          <a:p>
            <a:endParaRPr lang="fr-FR" sz="1100" b="1" dirty="0">
              <a:solidFill>
                <a:srgbClr val="7030A0"/>
              </a:solidFill>
              <a:latin typeface="Calibri" panose="020F0502020204030204" pitchFamily="34" charset="0"/>
              <a:cs typeface="Calibri" panose="020F0502020204030204" pitchFamily="34" charset="0"/>
              <a:sym typeface="Wingdings 2"/>
            </a:endParaRPr>
          </a:p>
          <a:p>
            <a:r>
              <a:rPr lang="fr-FR" sz="1400" dirty="0">
                <a:latin typeface="Calibri" panose="020F0502020204030204" pitchFamily="34" charset="0"/>
                <a:cs typeface="Calibri" panose="020F0502020204030204" pitchFamily="34" charset="0"/>
              </a:rPr>
              <a:t>Pour être intégrés à l'année fiscale 2022 : </a:t>
            </a:r>
          </a:p>
          <a:p>
            <a:r>
              <a:rPr lang="fr-FR" sz="1400" dirty="0">
                <a:latin typeface="Calibri" panose="020F0502020204030204" pitchFamily="34" charset="0"/>
                <a:cs typeface="Calibri" panose="020F0502020204030204" pitchFamily="34" charset="0"/>
              </a:rPr>
              <a:t>- les négociations au comptant devront être transmises et exécutées </a:t>
            </a:r>
            <a:r>
              <a:rPr lang="fr-FR" sz="1400"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avant </a:t>
            </a:r>
            <a:r>
              <a:rPr lang="fr-FR" sz="1400" b="1"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le 28 décembre 2022 17h </a:t>
            </a:r>
            <a:endParaRPr lang="fr-FR" sz="1400"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r>
              <a:rPr lang="fr-FR" sz="1400" dirty="0">
                <a:latin typeface="Calibri" panose="020F0502020204030204" pitchFamily="34" charset="0"/>
                <a:cs typeface="Calibri" panose="020F0502020204030204" pitchFamily="34" charset="0"/>
              </a:rPr>
              <a:t>- les achetés/vendus en bourse devront être transmis et exécutés au plus tard, </a:t>
            </a:r>
            <a:r>
              <a:rPr lang="fr-FR" sz="1400" b="1"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le 28 décembre 2022 avant 17h00 </a:t>
            </a:r>
            <a:endParaRPr lang="fr-FR" sz="1400"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r>
              <a:rPr lang="fr-FR" sz="1400" dirty="0">
                <a:latin typeface="Calibri" panose="020F0502020204030204" pitchFamily="34" charset="0"/>
                <a:cs typeface="Calibri" panose="020F0502020204030204" pitchFamily="34" charset="0"/>
              </a:rPr>
              <a:t>- les négociations en bourse exécutées à partir </a:t>
            </a:r>
            <a:r>
              <a:rPr lang="fr-FR" sz="1400" b="1"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du 29 décembre 2022 </a:t>
            </a:r>
            <a:r>
              <a:rPr lang="fr-FR" sz="1400" dirty="0">
                <a:latin typeface="Calibri" panose="020F0502020204030204" pitchFamily="34" charset="0"/>
                <a:cs typeface="Calibri" panose="020F0502020204030204" pitchFamily="34" charset="0"/>
              </a:rPr>
              <a:t>seront imputées sur </a:t>
            </a:r>
            <a:r>
              <a:rPr lang="fr-FR" sz="1400" b="1"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l'exercice fiscal 2023 </a:t>
            </a:r>
            <a:endParaRPr lang="fr-FR" sz="1400"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r>
              <a:rPr lang="fr-FR" sz="1400" dirty="0">
                <a:solidFill>
                  <a:schemeClr val="accent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fr-FR" sz="1400" dirty="0">
                <a:solidFill>
                  <a:schemeClr val="accent3"/>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800"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fr-FR" sz="1600" b="1" dirty="0">
                <a:solidFill>
                  <a:srgbClr val="7030A0"/>
                </a:solidFill>
                <a:latin typeface="Calibri" panose="020F0502020204030204" pitchFamily="34" charset="0"/>
                <a:cs typeface="Calibri" panose="020F0502020204030204" pitchFamily="34" charset="0"/>
              </a:rPr>
              <a:t>OPCVM </a:t>
            </a:r>
            <a:r>
              <a:rPr lang="fr-FR" sz="1600" b="1" dirty="0">
                <a:solidFill>
                  <a:srgbClr val="7030A0"/>
                </a:solidFill>
              </a:rPr>
              <a:t> </a:t>
            </a:r>
            <a:r>
              <a:rPr lang="fr-FR" sz="1600" b="1" dirty="0">
                <a:solidFill>
                  <a:srgbClr val="7030A0"/>
                </a:solidFill>
                <a:latin typeface="Calibri" panose="020F0502020204030204" pitchFamily="34" charset="0"/>
                <a:cs typeface="Calibri" panose="020F0502020204030204" pitchFamily="34" charset="0"/>
              </a:rPr>
              <a:t> :</a:t>
            </a:r>
          </a:p>
          <a:p>
            <a:endParaRPr lang="fr-FR" sz="1100" b="1" dirty="0">
              <a:solidFill>
                <a:srgbClr val="7030A0"/>
              </a:solidFill>
              <a:latin typeface="Calibri" panose="020F0502020204030204" pitchFamily="34" charset="0"/>
              <a:cs typeface="Calibri" panose="020F0502020204030204" pitchFamily="34" charset="0"/>
            </a:endParaRPr>
          </a:p>
          <a:p>
            <a:r>
              <a:rPr lang="fr-FR" sz="1400" dirty="0"/>
              <a:t>·        </a:t>
            </a:r>
            <a:r>
              <a:rPr lang="fr-FR" sz="1400"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Les ordres de rachat et de souscription à « cours connu »</a:t>
            </a:r>
            <a:r>
              <a:rPr lang="fr-FR" sz="1400" dirty="0">
                <a:latin typeface="Calibri" panose="020F0502020204030204" pitchFamily="34" charset="0"/>
                <a:cs typeface="Calibri" panose="020F0502020204030204" pitchFamily="34" charset="0"/>
              </a:rPr>
              <a:t>, </a:t>
            </a:r>
            <a:r>
              <a:rPr lang="fr-FR" sz="1400"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seront pris en compte jusqu’au 30/12/2022</a:t>
            </a:r>
            <a:r>
              <a:rPr lang="fr-FR" sz="1400" dirty="0">
                <a:latin typeface="Calibri" panose="020F0502020204030204" pitchFamily="34" charset="0"/>
                <a:cs typeface="Calibri" panose="020F0502020204030204" pitchFamily="34" charset="0"/>
              </a:rPr>
              <a:t>, si la saisie intervient avant l’heure limite de centralisation selon la valeur.</a:t>
            </a:r>
          </a:p>
          <a:p>
            <a:r>
              <a:rPr lang="fr-FR" sz="1400" dirty="0">
                <a:latin typeface="Calibri" panose="020F0502020204030204" pitchFamily="34" charset="0"/>
                <a:cs typeface="Calibri" panose="020F0502020204030204" pitchFamily="34" charset="0"/>
              </a:rPr>
              <a:t> ·        </a:t>
            </a:r>
            <a:r>
              <a:rPr lang="fr-FR" sz="1400"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Les ordres de rachat et de souscription à « cours inconnu</a:t>
            </a:r>
            <a:r>
              <a:rPr lang="fr-FR" sz="1400" dirty="0">
                <a:solidFill>
                  <a:srgbClr val="C00000"/>
                </a:solidFill>
                <a:latin typeface="Calibri" panose="020F0502020204030204" pitchFamily="34" charset="0"/>
                <a:cs typeface="Calibri" panose="020F0502020204030204" pitchFamily="34" charset="0"/>
              </a:rPr>
              <a:t> </a:t>
            </a:r>
            <a:r>
              <a:rPr lang="fr-FR" sz="1400"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fr-FR" sz="1400"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seront pris en compte jusqu’au 23/12/2022</a:t>
            </a:r>
            <a:r>
              <a:rPr lang="fr-FR" sz="1400" dirty="0">
                <a:latin typeface="Calibri" panose="020F0502020204030204" pitchFamily="34" charset="0"/>
                <a:cs typeface="Calibri" panose="020F0502020204030204" pitchFamily="34" charset="0"/>
              </a:rPr>
              <a:t>, s’ils sont saisis avant l’heure limite de centralisation </a:t>
            </a:r>
          </a:p>
          <a:p>
            <a:pPr marL="285750" indent="-285750">
              <a:buFont typeface="Arial" panose="020B0604020202020204" pitchFamily="34" charset="0"/>
              <a:buChar char="•"/>
            </a:pPr>
            <a:r>
              <a:rPr lang="fr-FR" sz="1400" dirty="0">
                <a:solidFill>
                  <a:srgbClr val="C00000"/>
                </a:solidFill>
                <a:effectLst>
                  <a:outerShdw blurRad="38100" dist="38100" dir="2700000" algn="tl">
                    <a:srgbClr val="000000">
                      <a:alpha val="43137"/>
                    </a:srgbClr>
                  </a:outerShdw>
                </a:effectLst>
              </a:rPr>
              <a:t>si le cours est de type « super inconnu » </a:t>
            </a:r>
            <a:r>
              <a:rPr lang="fr-FR" sz="1400" dirty="0">
                <a:solidFill>
                  <a:srgbClr val="7030A0"/>
                </a:solidFill>
                <a:effectLst>
                  <a:outerShdw blurRad="38100" dist="38100" dir="2700000" algn="tl">
                    <a:srgbClr val="000000">
                      <a:alpha val="43137"/>
                    </a:srgbClr>
                  </a:outerShdw>
                </a:effectLst>
              </a:rPr>
              <a:t>au plus tard le </a:t>
            </a:r>
            <a:r>
              <a:rPr lang="fr-FR" sz="1400" b="1" dirty="0">
                <a:solidFill>
                  <a:srgbClr val="7030A0"/>
                </a:solidFill>
                <a:effectLst>
                  <a:outerShdw blurRad="38100" dist="38100" dir="2700000" algn="tl">
                    <a:srgbClr val="000000">
                      <a:alpha val="43137"/>
                    </a:srgbClr>
                  </a:outerShdw>
                </a:effectLst>
              </a:rPr>
              <a:t>20 décembre 2022</a:t>
            </a:r>
            <a:r>
              <a:rPr lang="fr-FR" sz="1400" dirty="0">
                <a:solidFill>
                  <a:srgbClr val="C00000"/>
                </a:solidFill>
                <a:effectLst>
                  <a:outerShdw blurRad="38100" dist="38100" dir="2700000" algn="tl">
                    <a:srgbClr val="000000">
                      <a:alpha val="43137"/>
                    </a:srgbClr>
                  </a:outerShdw>
                </a:effectLst>
              </a:rPr>
              <a:t>, </a:t>
            </a:r>
            <a:r>
              <a:rPr lang="fr-FR" sz="1400" dirty="0"/>
              <a:t>et avant l'heure limite habituelle de transmission d'ordres propres à chaque OPC. </a:t>
            </a:r>
          </a:p>
          <a:p>
            <a:r>
              <a:rPr lang="fr-FR" sz="1400" dirty="0"/>
              <a:t>Après cette date, certaines opérations pourront toutefois passer sur l’année fiscale en cours selon la date de réception de la valeur liquidative (VL). </a:t>
            </a:r>
          </a:p>
        </p:txBody>
      </p:sp>
    </p:spTree>
    <p:extLst>
      <p:ext uri="{BB962C8B-B14F-4D97-AF65-F5344CB8AC3E}">
        <p14:creationId xmlns:p14="http://schemas.microsoft.com/office/powerpoint/2010/main" val="3507849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a:xfrm>
            <a:off x="11017161" y="2447715"/>
            <a:ext cx="1088699" cy="576183"/>
          </a:xfrm>
        </p:spPr>
        <p:txBody>
          <a:bodyPr/>
          <a:lstStyle/>
          <a:p>
            <a:pPr marL="0" indent="0">
              <a:buNone/>
            </a:pPr>
            <a:r>
              <a:rPr lang="fr-FR" sz="1400" dirty="0"/>
              <a:t>ASSURANCE VIE</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OPERATIONS DE FIN D’ANNEE ET IMPACT FISCAL AU TITRE DE L’ANNEE 2022  (2/5) </a:t>
            </a:r>
            <a:endParaRPr lang="fr-FR" sz="2400" kern="0" dirty="0">
              <a:solidFill>
                <a:schemeClr val="bg1">
                  <a:lumMod val="50000"/>
                </a:schemeClr>
              </a:solidFill>
            </a:endParaRPr>
          </a:p>
        </p:txBody>
      </p:sp>
      <p:sp>
        <p:nvSpPr>
          <p:cNvPr id="9" name="Rectangle 8"/>
          <p:cNvSpPr/>
          <p:nvPr/>
        </p:nvSpPr>
        <p:spPr>
          <a:xfrm>
            <a:off x="10988298" y="2917267"/>
            <a:ext cx="1134369" cy="35292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49</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9</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71229" y="241164"/>
            <a:ext cx="1034631" cy="13119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Picture 3">
            <a:extLst>
              <a:ext uri="{FF2B5EF4-FFF2-40B4-BE49-F238E27FC236}">
                <a16:creationId xmlns:a16="http://schemas.microsoft.com/office/drawing/2014/main" id="{DBD8E3D2-2B49-4D28-816B-029566C9F51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rot="20677578">
            <a:off x="225125" y="1946359"/>
            <a:ext cx="1559415" cy="840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
            <a:extLst>
              <a:ext uri="{FF2B5EF4-FFF2-40B4-BE49-F238E27FC236}">
                <a16:creationId xmlns:a16="http://schemas.microsoft.com/office/drawing/2014/main" id="{F1EE0257-E1B7-40D5-8A2E-BE3DC491DA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8108" y="1423649"/>
            <a:ext cx="1667594" cy="46636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1" name="ZoneTexte 20">
            <a:extLst>
              <a:ext uri="{FF2B5EF4-FFF2-40B4-BE49-F238E27FC236}">
                <a16:creationId xmlns:a16="http://schemas.microsoft.com/office/drawing/2014/main" id="{E97B3AF1-1747-4BAB-9FC7-17E9EE6FA1AD}"/>
              </a:ext>
            </a:extLst>
          </p:cNvPr>
          <p:cNvSpPr txBox="1"/>
          <p:nvPr/>
        </p:nvSpPr>
        <p:spPr>
          <a:xfrm>
            <a:off x="1150639" y="2149579"/>
            <a:ext cx="8386553" cy="4185761"/>
          </a:xfrm>
          <a:prstGeom prst="rect">
            <a:avLst/>
          </a:prstGeom>
          <a:noFill/>
        </p:spPr>
        <p:txBody>
          <a:bodyPr wrap="square" rtlCol="0">
            <a:spAutoFit/>
          </a:bodyPr>
          <a:lstStyle/>
          <a:p>
            <a:pPr lvl="5"/>
            <a:r>
              <a:rPr lang="fr-FR" u="sng"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Dates retenues par  BPCE </a:t>
            </a:r>
            <a:r>
              <a:rPr lang="fr-FR" u="sng" dirty="0" err="1">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Eurotitres</a:t>
            </a:r>
            <a:r>
              <a:rPr lang="fr-FR" u="sng"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fr-FR" dirty="0">
                <a:solidFill>
                  <a:srgbClr val="0043C8"/>
                </a:solidFill>
                <a:latin typeface="Calibri" panose="020F0502020204030204" pitchFamily="34" charset="0"/>
                <a:cs typeface="Calibri" panose="020F0502020204030204" pitchFamily="34" charset="0"/>
              </a:rPr>
              <a:t> </a:t>
            </a:r>
          </a:p>
          <a:p>
            <a:pPr lvl="5"/>
            <a:endParaRPr lang="fr-FR" sz="1600" dirty="0">
              <a:solidFill>
                <a:srgbClr val="0043C8"/>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fr-FR" b="1"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2"/>
              </a:rPr>
              <a:t>Bourse Internationale</a:t>
            </a:r>
          </a:p>
          <a:p>
            <a:pPr marL="285750" indent="-285750">
              <a:buFont typeface="Wingdings" panose="05000000000000000000" pitchFamily="2" charset="2"/>
              <a:buChar char="v"/>
            </a:pPr>
            <a:endParaRPr lang="fr-FR" b="1" dirty="0">
              <a:solidFill>
                <a:srgbClr val="7030A0"/>
              </a:solidFill>
              <a:latin typeface="Calibri" panose="020F0502020204030204" pitchFamily="34" charset="0"/>
              <a:cs typeface="Calibri" panose="020F0502020204030204" pitchFamily="34" charset="0"/>
              <a:sym typeface="Wingdings 2"/>
            </a:endParaRPr>
          </a:p>
          <a:p>
            <a:pPr marL="285750" indent="-285750">
              <a:buFont typeface="Wingdings" panose="05000000000000000000" pitchFamily="2" charset="2"/>
              <a:buChar char="Ø"/>
            </a:pPr>
            <a:r>
              <a:rPr lang="fr-FR" sz="1400" dirty="0"/>
              <a:t>En application des règles de transfert de propriété sur les marchés réglementés, le dénouement effectif d'un ordre de bourse intervient à J+3 ou J+2 de la date d'exécution de l'ordre. </a:t>
            </a:r>
          </a:p>
          <a:p>
            <a:endParaRPr lang="fr-FR" sz="1400" dirty="0"/>
          </a:p>
          <a:p>
            <a:pPr marL="285750" indent="-285750">
              <a:buFont typeface="Wingdings" panose="05000000000000000000" pitchFamily="2" charset="2"/>
              <a:buChar char="Ø"/>
            </a:pPr>
            <a:r>
              <a:rPr lang="fr-FR" sz="1400" dirty="0"/>
              <a:t>En conséquence, les ventes réalisées </a:t>
            </a:r>
            <a:r>
              <a:rPr lang="fr-FR" sz="1400" b="1" dirty="0">
                <a:solidFill>
                  <a:srgbClr val="7030A0"/>
                </a:solidFill>
                <a:effectLst>
                  <a:outerShdw blurRad="38100" dist="38100" dir="2700000" algn="tl">
                    <a:srgbClr val="000000">
                      <a:alpha val="43137"/>
                    </a:srgbClr>
                  </a:outerShdw>
                </a:effectLst>
              </a:rPr>
              <a:t>les 29 et 30 décembre 2022 </a:t>
            </a:r>
            <a:r>
              <a:rPr lang="fr-FR" sz="1400" dirty="0"/>
              <a:t>n'alimenteront pas le compteur des cessions 2022 et </a:t>
            </a:r>
            <a:r>
              <a:rPr lang="fr-FR" sz="1400" b="1" dirty="0">
                <a:solidFill>
                  <a:srgbClr val="7030A0"/>
                </a:solidFill>
                <a:effectLst>
                  <a:outerShdw blurRad="38100" dist="38100" dir="2700000" algn="tl">
                    <a:srgbClr val="000000">
                      <a:alpha val="43137"/>
                    </a:srgbClr>
                  </a:outerShdw>
                </a:effectLst>
              </a:rPr>
              <a:t>seront fiscalisées en 2023 pour les pays en J+2. </a:t>
            </a:r>
          </a:p>
          <a:p>
            <a:pPr marL="285750" indent="-285750">
              <a:buFont typeface="Wingdings" panose="05000000000000000000" pitchFamily="2" charset="2"/>
              <a:buChar char="Ø"/>
            </a:pPr>
            <a:endParaRPr lang="fr-FR" sz="1400" dirty="0">
              <a:solidFill>
                <a:srgbClr val="7030A0"/>
              </a:solidFill>
              <a:effectLst>
                <a:outerShdw blurRad="38100" dist="38100" dir="2700000" algn="tl">
                  <a:srgbClr val="000000">
                    <a:alpha val="43137"/>
                  </a:srgbClr>
                </a:outerShdw>
              </a:effectLst>
            </a:endParaRPr>
          </a:p>
          <a:p>
            <a:pPr marL="285750" indent="-285750">
              <a:buFont typeface="Wingdings" panose="05000000000000000000" pitchFamily="2" charset="2"/>
              <a:buChar char="Ø"/>
            </a:pPr>
            <a:r>
              <a:rPr lang="fr-FR" sz="1400" dirty="0"/>
              <a:t>Les ventes réalisées </a:t>
            </a:r>
            <a:r>
              <a:rPr lang="fr-FR" sz="1400" b="1" dirty="0">
                <a:solidFill>
                  <a:srgbClr val="7030A0"/>
                </a:solidFill>
                <a:effectLst>
                  <a:outerShdw blurRad="38100" dist="38100" dir="2700000" algn="tl">
                    <a:srgbClr val="000000">
                      <a:alpha val="43137"/>
                    </a:srgbClr>
                  </a:outerShdw>
                </a:effectLst>
              </a:rPr>
              <a:t>les 28, 29 et 30 décembre 2022 </a:t>
            </a:r>
            <a:r>
              <a:rPr lang="fr-FR" sz="1400" dirty="0"/>
              <a:t>n'alimenteront pas le compteur des cessions 2022 et </a:t>
            </a:r>
            <a:r>
              <a:rPr lang="fr-FR" sz="1400" b="1" dirty="0">
                <a:solidFill>
                  <a:srgbClr val="7030A0"/>
                </a:solidFill>
                <a:effectLst>
                  <a:outerShdw blurRad="38100" dist="38100" dir="2700000" algn="tl">
                    <a:srgbClr val="000000">
                      <a:alpha val="43137"/>
                    </a:srgbClr>
                  </a:outerShdw>
                </a:effectLst>
              </a:rPr>
              <a:t>seront fiscalisées en 2022 pour les pays en J+3</a:t>
            </a:r>
            <a:r>
              <a:rPr lang="fr-FR" sz="1400" dirty="0">
                <a:solidFill>
                  <a:srgbClr val="7030A0"/>
                </a:solidFill>
                <a:effectLst>
                  <a:outerShdw blurRad="38100" dist="38100" dir="2700000" algn="tl">
                    <a:srgbClr val="000000">
                      <a:alpha val="43137"/>
                    </a:srgbClr>
                  </a:outerShdw>
                </a:effectLst>
              </a:rPr>
              <a:t>. </a:t>
            </a:r>
          </a:p>
          <a:p>
            <a:pPr marL="285750" indent="-285750">
              <a:buFont typeface="Wingdings" panose="05000000000000000000" pitchFamily="2" charset="2"/>
              <a:buChar char="Ø"/>
            </a:pPr>
            <a:endParaRPr lang="fr-FR" sz="1400" dirty="0">
              <a:solidFill>
                <a:srgbClr val="7030A0"/>
              </a:solidFill>
              <a:effectLst>
                <a:outerShdw blurRad="38100" dist="38100" dir="2700000" algn="tl">
                  <a:srgbClr val="000000">
                    <a:alpha val="43137"/>
                  </a:srgbClr>
                </a:outerShdw>
              </a:effectLst>
            </a:endParaRPr>
          </a:p>
          <a:p>
            <a:pPr marL="285750" indent="-285750">
              <a:buFont typeface="Wingdings" panose="05000000000000000000" pitchFamily="2" charset="2"/>
              <a:buChar char="Ø"/>
            </a:pPr>
            <a:r>
              <a:rPr lang="fr-FR" sz="1400" dirty="0"/>
              <a:t>Achetés/vendus fiscaux sur marchés étrangers : Il n’est pas possible de faire de « vendu /acheté » sur</a:t>
            </a:r>
          </a:p>
          <a:p>
            <a:r>
              <a:rPr lang="fr-FR" sz="1400" dirty="0"/>
              <a:t>les marchés étrangers. Pour ce type d’opération, 2 ordres seront passés, sans aucune garantie sur</a:t>
            </a:r>
          </a:p>
          <a:p>
            <a:r>
              <a:rPr lang="fr-FR" sz="1400" dirty="0"/>
              <a:t>l'exécution (cours, la quantité, la date d'exécution, cours de change…).</a:t>
            </a:r>
          </a:p>
          <a:p>
            <a:pPr marL="285750" indent="-285750">
              <a:buFont typeface="Wingdings" panose="05000000000000000000" pitchFamily="2" charset="2"/>
              <a:buChar char="Ø"/>
            </a:pPr>
            <a:endParaRPr lang="fr-FR" sz="1400" dirty="0">
              <a:solidFill>
                <a:srgbClr val="7030A0"/>
              </a:solidFill>
              <a:effectLst>
                <a:outerShdw blurRad="38100" dist="38100" dir="2700000" algn="tl">
                  <a:srgbClr val="000000">
                    <a:alpha val="43137"/>
                  </a:srgbClr>
                </a:outerShdw>
              </a:effectLst>
            </a:endParaRPr>
          </a:p>
          <a:p>
            <a:r>
              <a:rPr lang="fr-FR" sz="1400" b="1" dirty="0"/>
              <a:t> </a:t>
            </a:r>
            <a:endParaRPr lang="fr-FR" sz="1400" b="1" dirty="0">
              <a:solidFill>
                <a:srgbClr val="7030A0"/>
              </a:solidFill>
              <a:latin typeface="Calibri" panose="020F0502020204030204" pitchFamily="34" charset="0"/>
              <a:cs typeface="Calibri" panose="020F0502020204030204" pitchFamily="34" charset="0"/>
              <a:sym typeface="Wingdings 2"/>
            </a:endParaRPr>
          </a:p>
        </p:txBody>
      </p:sp>
      <p:sp>
        <p:nvSpPr>
          <p:cNvPr id="15" name="ZoneTexte 14">
            <a:extLst>
              <a:ext uri="{FF2B5EF4-FFF2-40B4-BE49-F238E27FC236}">
                <a16:creationId xmlns:a16="http://schemas.microsoft.com/office/drawing/2014/main" id="{D5EA0AA7-EF4C-4DA6-B858-C7F2972B8D3F}"/>
              </a:ext>
            </a:extLst>
          </p:cNvPr>
          <p:cNvSpPr txBox="1"/>
          <p:nvPr/>
        </p:nvSpPr>
        <p:spPr>
          <a:xfrm>
            <a:off x="2279576" y="1340452"/>
            <a:ext cx="622832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fr-FR" sz="1600"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Les 25 décembre et 1</a:t>
            </a:r>
            <a:r>
              <a:rPr lang="fr-FR" sz="1600" baseline="30000"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er</a:t>
            </a:r>
            <a:r>
              <a:rPr lang="fr-FR" sz="1600"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janvier étant un week-end il n’y a pas d’incidence . Les marchés seront fermés le lundi  26/12/22.</a:t>
            </a:r>
            <a:endParaRPr lang="fr-FR" sz="800" dirty="0">
              <a:solidFill>
                <a:srgbClr val="C00000"/>
              </a:solidFill>
            </a:endParaRPr>
          </a:p>
        </p:txBody>
      </p:sp>
    </p:spTree>
    <p:extLst>
      <p:ext uri="{BB962C8B-B14F-4D97-AF65-F5344CB8AC3E}">
        <p14:creationId xmlns:p14="http://schemas.microsoft.com/office/powerpoint/2010/main" val="777179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a:xfrm>
            <a:off x="11017161" y="2447715"/>
            <a:ext cx="1088699" cy="576183"/>
          </a:xfrm>
        </p:spPr>
        <p:txBody>
          <a:bodyPr/>
          <a:lstStyle/>
          <a:p>
            <a:pPr marL="0" indent="0">
              <a:buNone/>
            </a:pPr>
            <a:r>
              <a:rPr lang="fr-FR" sz="1400" dirty="0"/>
              <a:t>ASSURANCE VIE</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OPERATIONS DE FIN D’ANNEE ET IMPACT FISCAL AU TITRE DE L’ANNEE 2022  (3/5) </a:t>
            </a:r>
            <a:endParaRPr lang="fr-FR" sz="2400" kern="0" dirty="0">
              <a:solidFill>
                <a:schemeClr val="bg1">
                  <a:lumMod val="50000"/>
                </a:schemeClr>
              </a:solidFill>
            </a:endParaRPr>
          </a:p>
        </p:txBody>
      </p:sp>
      <p:sp>
        <p:nvSpPr>
          <p:cNvPr id="9" name="Rectangle 8"/>
          <p:cNvSpPr/>
          <p:nvPr/>
        </p:nvSpPr>
        <p:spPr>
          <a:xfrm>
            <a:off x="10988298" y="2917267"/>
            <a:ext cx="1134369" cy="35292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49</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10</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71229" y="241164"/>
            <a:ext cx="1034631" cy="13119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Picture 3">
            <a:extLst>
              <a:ext uri="{FF2B5EF4-FFF2-40B4-BE49-F238E27FC236}">
                <a16:creationId xmlns:a16="http://schemas.microsoft.com/office/drawing/2014/main" id="{DBD8E3D2-2B49-4D28-816B-029566C9F51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rot="21001835">
            <a:off x="228028" y="2460211"/>
            <a:ext cx="1559415" cy="840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ZoneTexte 20">
            <a:extLst>
              <a:ext uri="{FF2B5EF4-FFF2-40B4-BE49-F238E27FC236}">
                <a16:creationId xmlns:a16="http://schemas.microsoft.com/office/drawing/2014/main" id="{E97B3AF1-1747-4BAB-9FC7-17E9EE6FA1AD}"/>
              </a:ext>
            </a:extLst>
          </p:cNvPr>
          <p:cNvSpPr txBox="1"/>
          <p:nvPr/>
        </p:nvSpPr>
        <p:spPr>
          <a:xfrm>
            <a:off x="2130950" y="1462355"/>
            <a:ext cx="8208911" cy="4739759"/>
          </a:xfrm>
          <a:prstGeom prst="rect">
            <a:avLst/>
          </a:prstGeom>
          <a:noFill/>
        </p:spPr>
        <p:txBody>
          <a:bodyPr wrap="square" rtlCol="0">
            <a:spAutoFit/>
          </a:bodyPr>
          <a:lstStyle/>
          <a:p>
            <a:pPr marL="285750" indent="-285750">
              <a:buFont typeface="Wingdings" panose="05000000000000000000" pitchFamily="2" charset="2"/>
              <a:buChar char="Ø"/>
            </a:pPr>
            <a:r>
              <a:rPr lang="fr-FR" b="1" dirty="0">
                <a:solidFill>
                  <a:srgbClr val="7030A0"/>
                </a:solidFill>
                <a:effectLst>
                  <a:outerShdw blurRad="38100" dist="38100" dir="2700000" algn="tl">
                    <a:srgbClr val="000000">
                      <a:alpha val="43137"/>
                    </a:srgbClr>
                  </a:outerShdw>
                </a:effectLst>
              </a:rPr>
              <a:t>Transferts </a:t>
            </a:r>
            <a:endParaRPr lang="fr-FR" dirty="0">
              <a:solidFill>
                <a:srgbClr val="7030A0"/>
              </a:solidFill>
              <a:effectLst>
                <a:outerShdw blurRad="38100" dist="38100" dir="2700000" algn="tl">
                  <a:srgbClr val="000000">
                    <a:alpha val="43137"/>
                  </a:srgbClr>
                </a:outerShdw>
              </a:effectLst>
            </a:endParaRPr>
          </a:p>
          <a:p>
            <a:r>
              <a:rPr lang="fr-FR" dirty="0"/>
              <a:t>-</a:t>
            </a:r>
            <a:r>
              <a:rPr lang="fr-FR" sz="1400" dirty="0"/>
              <a:t>Comptes à comptes sur valeurs porteurs </a:t>
            </a:r>
            <a:r>
              <a:rPr lang="fr-FR" sz="1400" dirty="0">
                <a:solidFill>
                  <a:srgbClr val="7030A0"/>
                </a:solidFill>
                <a:effectLst>
                  <a:outerShdw blurRad="38100" dist="38100" dir="2700000" algn="tl">
                    <a:srgbClr val="000000">
                      <a:alpha val="43137"/>
                    </a:srgbClr>
                  </a:outerShdw>
                </a:effectLst>
              </a:rPr>
              <a:t>saisis jusqu'au 28 décembre 2022 inclus seront pris en compte sur 2022. </a:t>
            </a:r>
          </a:p>
          <a:p>
            <a:r>
              <a:rPr lang="fr-FR" sz="1400" dirty="0"/>
              <a:t>-</a:t>
            </a:r>
            <a:r>
              <a:rPr lang="fr-FR" sz="1400" dirty="0">
                <a:solidFill>
                  <a:srgbClr val="7030A0"/>
                </a:solidFill>
                <a:effectLst>
                  <a:outerShdw blurRad="38100" dist="38100" dir="2700000" algn="tl">
                    <a:srgbClr val="000000">
                      <a:alpha val="43137"/>
                    </a:srgbClr>
                  </a:outerShdw>
                </a:effectLst>
              </a:rPr>
              <a:t>Valeurs nominatives saisis jusqu'au 23 décembre 2022 inclus seront pris en compte sur 2022</a:t>
            </a:r>
            <a:r>
              <a:rPr lang="fr-FR" sz="1400" dirty="0"/>
              <a:t>, sous réserve de la réception des pièces juridiques et de réponse des émetteurs si besoin. </a:t>
            </a:r>
          </a:p>
          <a:p>
            <a:r>
              <a:rPr lang="fr-FR" sz="1400" dirty="0"/>
              <a:t>-</a:t>
            </a:r>
            <a:r>
              <a:rPr lang="fr-FR" sz="1400" dirty="0">
                <a:solidFill>
                  <a:srgbClr val="7030A0"/>
                </a:solidFill>
                <a:effectLst>
                  <a:outerShdw blurRad="38100" dist="38100" dir="2700000" algn="tl">
                    <a:srgbClr val="000000">
                      <a:alpha val="43137"/>
                    </a:srgbClr>
                  </a:outerShdw>
                </a:effectLst>
              </a:rPr>
              <a:t>Valeurs étrangères saisis jusqu'au 28 décembre 2022 inclus seront pris en compte sur 2022. </a:t>
            </a:r>
          </a:p>
          <a:p>
            <a:endParaRPr lang="fr-FR" sz="1400" dirty="0">
              <a:solidFill>
                <a:srgbClr val="7030A0"/>
              </a:solidFill>
              <a:effectLst>
                <a:outerShdw blurRad="38100" dist="38100" dir="2700000" algn="tl">
                  <a:srgbClr val="000000">
                    <a:alpha val="43137"/>
                  </a:srgbClr>
                </a:outerShdw>
              </a:effectLst>
            </a:endParaRPr>
          </a:p>
          <a:p>
            <a:endParaRPr lang="fr-FR" sz="1400" dirty="0">
              <a:solidFill>
                <a:srgbClr val="7030A0"/>
              </a:solidFill>
              <a:effectLst>
                <a:outerShdw blurRad="38100" dist="38100" dir="2700000" algn="tl">
                  <a:srgbClr val="000000">
                    <a:alpha val="43137"/>
                  </a:srgbClr>
                </a:outerShdw>
              </a:effectLst>
            </a:endParaRPr>
          </a:p>
          <a:p>
            <a:pPr marL="285750" indent="-285750">
              <a:buFont typeface="Wingdings" panose="05000000000000000000" pitchFamily="2" charset="2"/>
              <a:buChar char="§"/>
            </a:pPr>
            <a:r>
              <a:rPr lang="fr-FR" sz="1400" dirty="0">
                <a:solidFill>
                  <a:srgbClr val="7030A0"/>
                </a:solidFill>
                <a:effectLst>
                  <a:outerShdw blurRad="38100" dist="38100" dir="2700000" algn="tl">
                    <a:srgbClr val="000000">
                      <a:alpha val="43137"/>
                    </a:srgbClr>
                  </a:outerShdw>
                </a:effectLst>
              </a:rPr>
              <a:t>Transferts entrants sur :</a:t>
            </a:r>
          </a:p>
          <a:p>
            <a:r>
              <a:rPr lang="fr-FR" sz="1400" dirty="0"/>
              <a:t> </a:t>
            </a:r>
          </a:p>
          <a:p>
            <a:pPr lvl="0"/>
            <a:r>
              <a:rPr lang="fr-FR" sz="1400" dirty="0"/>
              <a:t>- valeurs porteurs jusqu'au dénouement </a:t>
            </a:r>
            <a:r>
              <a:rPr lang="fr-FR" sz="1400" dirty="0">
                <a:solidFill>
                  <a:srgbClr val="7030A0"/>
                </a:solidFill>
                <a:effectLst>
                  <a:outerShdw blurRad="38100" dist="38100" dir="2700000" algn="tl">
                    <a:srgbClr val="000000">
                      <a:alpha val="43137"/>
                    </a:srgbClr>
                  </a:outerShdw>
                </a:effectLst>
              </a:rPr>
              <a:t>du 29 décembre 2022 </a:t>
            </a:r>
            <a:r>
              <a:rPr lang="fr-FR" sz="1400" dirty="0"/>
              <a:t>inclus, et traités manuellement en</a:t>
            </a:r>
          </a:p>
          <a:p>
            <a:r>
              <a:rPr lang="fr-FR" sz="1400" dirty="0"/>
              <a:t>production </a:t>
            </a:r>
            <a:r>
              <a:rPr lang="fr-FR" sz="1400" dirty="0">
                <a:solidFill>
                  <a:srgbClr val="7030A0"/>
                </a:solidFill>
                <a:effectLst>
                  <a:outerShdw blurRad="38100" dist="38100" dir="2700000" algn="tl">
                    <a:srgbClr val="000000">
                      <a:alpha val="43137"/>
                    </a:srgbClr>
                  </a:outerShdw>
                </a:effectLst>
              </a:rPr>
              <a:t>le 30 décembre 2022</a:t>
            </a:r>
            <a:r>
              <a:rPr lang="fr-FR" sz="1400" dirty="0"/>
              <a:t>, seront prises en compte sur 2022 (sous condition que le</a:t>
            </a:r>
          </a:p>
          <a:p>
            <a:r>
              <a:rPr lang="fr-FR" sz="1400" dirty="0"/>
              <a:t>compte-titres soit ouvert).</a:t>
            </a:r>
          </a:p>
          <a:p>
            <a:pPr lvl="0"/>
            <a:r>
              <a:rPr lang="fr-FR" sz="1400" dirty="0"/>
              <a:t>- valeurs nominatives </a:t>
            </a:r>
            <a:r>
              <a:rPr lang="fr-FR" sz="1400" dirty="0">
                <a:solidFill>
                  <a:srgbClr val="7030A0"/>
                </a:solidFill>
                <a:effectLst>
                  <a:outerShdw blurRad="38100" dist="38100" dir="2700000" algn="tl">
                    <a:srgbClr val="000000">
                      <a:alpha val="43137"/>
                    </a:srgbClr>
                  </a:outerShdw>
                </a:effectLst>
              </a:rPr>
              <a:t>jusqu'au dénouement du 29 décembre 2022 </a:t>
            </a:r>
            <a:r>
              <a:rPr lang="fr-FR" sz="1400" dirty="0"/>
              <a:t>inclus seront prises en compte</a:t>
            </a:r>
          </a:p>
          <a:p>
            <a:r>
              <a:rPr lang="fr-FR" sz="1400" dirty="0"/>
              <a:t>sur 2022 (sous réserve d'accord nominatif et que le compte-titres soit ouvert).</a:t>
            </a:r>
          </a:p>
          <a:p>
            <a:pPr lvl="0"/>
            <a:r>
              <a:rPr lang="fr-FR" sz="1400" dirty="0"/>
              <a:t>- valeurs étrangères </a:t>
            </a:r>
            <a:r>
              <a:rPr lang="fr-FR" sz="1400" dirty="0">
                <a:solidFill>
                  <a:srgbClr val="7030A0"/>
                </a:solidFill>
                <a:effectLst>
                  <a:outerShdw blurRad="38100" dist="38100" dir="2700000" algn="tl">
                    <a:srgbClr val="000000">
                      <a:alpha val="43137"/>
                    </a:srgbClr>
                  </a:outerShdw>
                </a:effectLst>
              </a:rPr>
              <a:t>jusqu'au dénouement réel du 30 décembre 2022</a:t>
            </a:r>
            <a:r>
              <a:rPr lang="fr-FR" sz="1400" dirty="0"/>
              <a:t>, avant 16h (hors OPC) inclus</a:t>
            </a:r>
          </a:p>
          <a:p>
            <a:r>
              <a:rPr lang="fr-FR" sz="1400" dirty="0"/>
              <a:t>seront pris en compte sur 2022 (sous condition que le compte-titres soit ouvert).</a:t>
            </a:r>
          </a:p>
          <a:p>
            <a:pPr lvl="0"/>
            <a:r>
              <a:rPr lang="fr-FR" sz="1400" dirty="0"/>
              <a:t>-valeurs spécifiques (titres vifs, ODM) : </a:t>
            </a:r>
            <a:r>
              <a:rPr lang="fr-FR" sz="1400" dirty="0">
                <a:solidFill>
                  <a:srgbClr val="7030A0"/>
                </a:solidFill>
                <a:effectLst>
                  <a:outerShdw blurRad="38100" dist="38100" dir="2700000" algn="tl">
                    <a:srgbClr val="000000">
                      <a:alpha val="43137"/>
                    </a:srgbClr>
                  </a:outerShdw>
                </a:effectLst>
              </a:rPr>
              <a:t>à réception du dossier complet jusqu’au 27 décembre 2022</a:t>
            </a:r>
          </a:p>
          <a:p>
            <a:r>
              <a:rPr lang="fr-FR" sz="1400" dirty="0"/>
              <a:t>inclus seront pris en compte sur 2022 (sous condition que le compte-titres soit ouvert).</a:t>
            </a:r>
          </a:p>
          <a:p>
            <a:endParaRPr lang="fr-FR" sz="1400" dirty="0">
              <a:solidFill>
                <a:srgbClr val="7030A0"/>
              </a:solidFill>
              <a:effectLst>
                <a:outerShdw blurRad="38100" dist="38100" dir="2700000" algn="tl">
                  <a:srgbClr val="000000">
                    <a:alpha val="43137"/>
                  </a:srgbClr>
                </a:outerShdw>
              </a:effectLst>
            </a:endParaRPr>
          </a:p>
          <a:p>
            <a:endParaRPr lang="fr-FR" sz="1400" dirty="0"/>
          </a:p>
        </p:txBody>
      </p:sp>
    </p:spTree>
    <p:extLst>
      <p:ext uri="{BB962C8B-B14F-4D97-AF65-F5344CB8AC3E}">
        <p14:creationId xmlns:p14="http://schemas.microsoft.com/office/powerpoint/2010/main" val="1976218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a:xfrm>
            <a:off x="11017161" y="2447715"/>
            <a:ext cx="1088699" cy="576183"/>
          </a:xfrm>
        </p:spPr>
        <p:txBody>
          <a:bodyPr/>
          <a:lstStyle/>
          <a:p>
            <a:pPr marL="0" indent="0">
              <a:buNone/>
            </a:pPr>
            <a:r>
              <a:rPr lang="fr-FR" sz="1400" dirty="0"/>
              <a:t>ASSURANCE VIE</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OPERATIONS DE FIN D’ANNEE ET IMPACT FISCAL AU TITRE DE L’ANNEE 2022  (4/5) </a:t>
            </a:r>
            <a:endParaRPr lang="fr-FR" sz="2400" kern="0" dirty="0">
              <a:solidFill>
                <a:schemeClr val="bg1">
                  <a:lumMod val="50000"/>
                </a:schemeClr>
              </a:solidFill>
            </a:endParaRPr>
          </a:p>
        </p:txBody>
      </p:sp>
      <p:sp>
        <p:nvSpPr>
          <p:cNvPr id="9" name="Rectangle 8"/>
          <p:cNvSpPr/>
          <p:nvPr/>
        </p:nvSpPr>
        <p:spPr>
          <a:xfrm>
            <a:off x="10988298" y="2917267"/>
            <a:ext cx="1134369" cy="35292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49</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11</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71229" y="241164"/>
            <a:ext cx="1034631" cy="13119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Picture 3">
            <a:extLst>
              <a:ext uri="{FF2B5EF4-FFF2-40B4-BE49-F238E27FC236}">
                <a16:creationId xmlns:a16="http://schemas.microsoft.com/office/drawing/2014/main" id="{DBD8E3D2-2B49-4D28-816B-029566C9F51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rot="21001835">
            <a:off x="228028" y="2460211"/>
            <a:ext cx="1559415" cy="840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ZoneTexte 20">
            <a:extLst>
              <a:ext uri="{FF2B5EF4-FFF2-40B4-BE49-F238E27FC236}">
                <a16:creationId xmlns:a16="http://schemas.microsoft.com/office/drawing/2014/main" id="{E97B3AF1-1747-4BAB-9FC7-17E9EE6FA1AD}"/>
              </a:ext>
            </a:extLst>
          </p:cNvPr>
          <p:cNvSpPr txBox="1"/>
          <p:nvPr/>
        </p:nvSpPr>
        <p:spPr>
          <a:xfrm>
            <a:off x="2115082" y="1359690"/>
            <a:ext cx="8208911" cy="4462760"/>
          </a:xfrm>
          <a:prstGeom prst="rect">
            <a:avLst/>
          </a:prstGeom>
          <a:noFill/>
        </p:spPr>
        <p:txBody>
          <a:bodyPr wrap="square" rtlCol="0">
            <a:spAutoFit/>
          </a:bodyPr>
          <a:lstStyle/>
          <a:p>
            <a:pPr marL="285750" indent="-285750">
              <a:buFont typeface="Wingdings" panose="05000000000000000000" pitchFamily="2" charset="2"/>
              <a:buChar char="§"/>
            </a:pPr>
            <a:r>
              <a:rPr lang="fr-FR" sz="1400" dirty="0">
                <a:solidFill>
                  <a:srgbClr val="7030A0"/>
                </a:solidFill>
                <a:effectLst>
                  <a:outerShdw blurRad="38100" dist="38100" dir="2700000" algn="tl">
                    <a:srgbClr val="000000">
                      <a:alpha val="43137"/>
                    </a:srgbClr>
                  </a:outerShdw>
                </a:effectLst>
              </a:rPr>
              <a:t>Virements sortants sur :</a:t>
            </a:r>
          </a:p>
          <a:p>
            <a:r>
              <a:rPr lang="fr-FR" sz="1400" dirty="0"/>
              <a:t> </a:t>
            </a:r>
          </a:p>
          <a:p>
            <a:pPr lvl="0"/>
            <a:r>
              <a:rPr lang="fr-FR" sz="1400" dirty="0"/>
              <a:t>-valeurs porteurs, </a:t>
            </a:r>
            <a:r>
              <a:rPr lang="fr-FR" sz="1400" dirty="0">
                <a:solidFill>
                  <a:srgbClr val="7030A0"/>
                </a:solidFill>
                <a:effectLst>
                  <a:outerShdw blurRad="38100" dist="38100" dir="2700000" algn="tl">
                    <a:srgbClr val="000000">
                      <a:alpha val="43137"/>
                    </a:srgbClr>
                  </a:outerShdw>
                </a:effectLst>
              </a:rPr>
              <a:t>demandés jusqu'au 28 décembre 2022 </a:t>
            </a:r>
            <a:r>
              <a:rPr lang="fr-FR" sz="1400" dirty="0"/>
              <a:t>inclus seront traités en 2022. Pour les</a:t>
            </a:r>
          </a:p>
          <a:p>
            <a:r>
              <a:rPr lang="fr-FR" sz="1400" dirty="0"/>
              <a:t>-valeurs privatisées avec droit d’attribution, à la condition que les deux titulaires soient identiques.</a:t>
            </a:r>
          </a:p>
          <a:p>
            <a:pPr lvl="0"/>
            <a:r>
              <a:rPr lang="fr-FR" sz="1400" dirty="0"/>
              <a:t>valeurs nominatives, </a:t>
            </a:r>
            <a:r>
              <a:rPr lang="fr-FR" sz="1400" dirty="0">
                <a:solidFill>
                  <a:srgbClr val="7030A0"/>
                </a:solidFill>
                <a:effectLst>
                  <a:outerShdw blurRad="38100" dist="38100" dir="2700000" algn="tl">
                    <a:srgbClr val="000000">
                      <a:alpha val="43137"/>
                    </a:srgbClr>
                  </a:outerShdw>
                </a:effectLst>
              </a:rPr>
              <a:t>demandés jusqu'au 28 décembre 2022 </a:t>
            </a:r>
            <a:r>
              <a:rPr lang="fr-FR" sz="1400" dirty="0"/>
              <a:t>inclus seront traités en 2022 (sous</a:t>
            </a:r>
          </a:p>
          <a:p>
            <a:r>
              <a:rPr lang="fr-FR" sz="1400" dirty="0"/>
              <a:t>réserve de la réception des pièces juridiques et de réponse des émetteurs si besoin).</a:t>
            </a:r>
          </a:p>
          <a:p>
            <a:pPr lvl="0"/>
            <a:r>
              <a:rPr lang="fr-FR" sz="1400" dirty="0"/>
              <a:t>-valeurs spécifiques (ODM) : tout retour de l’émetteur </a:t>
            </a:r>
            <a:r>
              <a:rPr lang="fr-FR" sz="1400" dirty="0">
                <a:solidFill>
                  <a:srgbClr val="7030A0"/>
                </a:solidFill>
                <a:effectLst>
                  <a:outerShdw blurRad="38100" dist="38100" dir="2700000" algn="tl">
                    <a:srgbClr val="000000">
                      <a:alpha val="43137"/>
                    </a:srgbClr>
                  </a:outerShdw>
                </a:effectLst>
              </a:rPr>
              <a:t>reçu jusqu’au 28 décembre 2022 </a:t>
            </a:r>
            <a:r>
              <a:rPr lang="fr-FR" sz="1400" dirty="0"/>
              <a:t>inclus sera</a:t>
            </a:r>
          </a:p>
          <a:p>
            <a:r>
              <a:rPr lang="fr-FR" sz="1400" dirty="0"/>
              <a:t>traité en 2022.</a:t>
            </a:r>
          </a:p>
          <a:p>
            <a:pPr lvl="0"/>
            <a:r>
              <a:rPr lang="fr-FR" sz="1400" dirty="0"/>
              <a:t>-valeurs spécifiques (titres vifs), </a:t>
            </a:r>
            <a:r>
              <a:rPr lang="fr-FR" sz="1400" dirty="0">
                <a:solidFill>
                  <a:srgbClr val="7030A0"/>
                </a:solidFill>
                <a:effectLst>
                  <a:outerShdw blurRad="38100" dist="38100" dir="2700000" algn="tl">
                    <a:srgbClr val="000000">
                      <a:alpha val="43137"/>
                    </a:srgbClr>
                  </a:outerShdw>
                </a:effectLst>
              </a:rPr>
              <a:t>demandés jusqu'au 28 décembre 2022 </a:t>
            </a:r>
            <a:r>
              <a:rPr lang="fr-FR" sz="1400" dirty="0"/>
              <a:t>inclus seront traités en 2022.</a:t>
            </a:r>
          </a:p>
          <a:p>
            <a:pPr lvl="0"/>
            <a:r>
              <a:rPr lang="fr-FR" sz="1400" dirty="0"/>
              <a:t>-valeurs étrangères (hors OPCVM) jusqu'au 23 décembre 2022 inclus seront traités en 2022 (sous</a:t>
            </a:r>
          </a:p>
          <a:p>
            <a:r>
              <a:rPr lang="fr-FR" sz="1400" dirty="0"/>
              <a:t>réserve du dénouement).</a:t>
            </a:r>
          </a:p>
          <a:p>
            <a:r>
              <a:rPr lang="fr-FR" sz="1400" dirty="0"/>
              <a:t> </a:t>
            </a:r>
          </a:p>
          <a:p>
            <a:r>
              <a:rPr lang="fr-FR" sz="1400" dirty="0"/>
              <a:t>Nota : Pour les virements sortants sur les valeurs étrangères (Hors OPC), le département </a:t>
            </a:r>
            <a:r>
              <a:rPr lang="fr-FR" sz="1400" dirty="0" err="1"/>
              <a:t>EuroTitres</a:t>
            </a:r>
            <a:endParaRPr lang="fr-FR" sz="1400" dirty="0"/>
          </a:p>
          <a:p>
            <a:r>
              <a:rPr lang="fr-FR" sz="1400" dirty="0"/>
              <a:t>est dépendant de la contrepartie qui fixe les </a:t>
            </a:r>
            <a:r>
              <a:rPr lang="fr-FR" sz="1400" dirty="0" err="1"/>
              <a:t>trade</a:t>
            </a:r>
            <a:r>
              <a:rPr lang="fr-FR" sz="1400" dirty="0"/>
              <a:t> date (date de négociation) et </a:t>
            </a:r>
            <a:r>
              <a:rPr lang="fr-FR" sz="1400" dirty="0" err="1"/>
              <a:t>settlement</a:t>
            </a:r>
            <a:r>
              <a:rPr lang="fr-FR" sz="1400" dirty="0"/>
              <a:t> date (date de dénouement). Les dénouements réels jusqu’au 30 décembre 2022 avant 16h seront pris en compte sur 2022.</a:t>
            </a:r>
          </a:p>
          <a:p>
            <a:endParaRPr lang="fr-FR" sz="1400" dirty="0">
              <a:solidFill>
                <a:srgbClr val="7030A0"/>
              </a:solidFill>
              <a:effectLst>
                <a:outerShdw blurRad="38100" dist="38100" dir="2700000" algn="tl">
                  <a:srgbClr val="000000">
                    <a:alpha val="43137"/>
                  </a:srgbClr>
                </a:outerShdw>
              </a:effectLst>
            </a:endParaRPr>
          </a:p>
          <a:p>
            <a:endParaRPr lang="fr-FR" sz="1400" dirty="0"/>
          </a:p>
          <a:p>
            <a:pPr marL="285750" indent="-285750">
              <a:buFont typeface="Wingdings" panose="05000000000000000000" pitchFamily="2" charset="2"/>
              <a:buChar char="Ø"/>
            </a:pPr>
            <a:r>
              <a:rPr lang="fr-FR" b="1" dirty="0">
                <a:solidFill>
                  <a:srgbClr val="7030A0"/>
                </a:solidFill>
                <a:effectLst>
                  <a:outerShdw blurRad="38100" dist="38100" dir="2700000" algn="tl">
                    <a:srgbClr val="000000">
                      <a:alpha val="43137"/>
                    </a:srgbClr>
                  </a:outerShdw>
                </a:effectLst>
              </a:rPr>
              <a:t>Nominatif </a:t>
            </a:r>
            <a:endParaRPr lang="fr-FR" dirty="0">
              <a:solidFill>
                <a:srgbClr val="7030A0"/>
              </a:solidFill>
              <a:effectLst>
                <a:outerShdw blurRad="38100" dist="38100" dir="2700000" algn="tl">
                  <a:srgbClr val="000000">
                    <a:alpha val="43137"/>
                  </a:srgbClr>
                </a:outerShdw>
              </a:effectLst>
            </a:endParaRPr>
          </a:p>
          <a:p>
            <a:r>
              <a:rPr lang="fr-FR" sz="1400" dirty="0"/>
              <a:t>Les demandes de conversion seront prises en compte </a:t>
            </a:r>
            <a:r>
              <a:rPr lang="fr-FR" sz="1400" dirty="0">
                <a:solidFill>
                  <a:srgbClr val="7030A0"/>
                </a:solidFill>
                <a:effectLst>
                  <a:outerShdw blurRad="38100" dist="38100" dir="2700000" algn="tl">
                    <a:srgbClr val="000000">
                      <a:alpha val="43137"/>
                    </a:srgbClr>
                  </a:outerShdw>
                </a:effectLst>
              </a:rPr>
              <a:t>jusqu'au 28 décembre 2022. </a:t>
            </a:r>
          </a:p>
          <a:p>
            <a:endParaRPr lang="fr-FR" sz="1400" dirty="0"/>
          </a:p>
        </p:txBody>
      </p:sp>
    </p:spTree>
    <p:extLst>
      <p:ext uri="{BB962C8B-B14F-4D97-AF65-F5344CB8AC3E}">
        <p14:creationId xmlns:p14="http://schemas.microsoft.com/office/powerpoint/2010/main" val="3351269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a:xfrm>
            <a:off x="11017161" y="2447715"/>
            <a:ext cx="1088699" cy="576183"/>
          </a:xfrm>
        </p:spPr>
        <p:txBody>
          <a:bodyPr/>
          <a:lstStyle/>
          <a:p>
            <a:pPr marL="0" indent="0">
              <a:buNone/>
            </a:pPr>
            <a:r>
              <a:rPr lang="fr-FR" sz="1400" dirty="0"/>
              <a:t>ASSURANCE VIE</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OPERATIONS DE FIN D’ANNEE ET IMPACT FISCAL AU TITRE DE L’ANNEE 2022  (5/5) </a:t>
            </a:r>
            <a:endParaRPr lang="fr-FR" sz="2400" kern="0" dirty="0">
              <a:solidFill>
                <a:schemeClr val="bg1">
                  <a:lumMod val="50000"/>
                </a:schemeClr>
              </a:solidFill>
            </a:endParaRPr>
          </a:p>
        </p:txBody>
      </p:sp>
      <p:sp>
        <p:nvSpPr>
          <p:cNvPr id="9" name="Rectangle 8"/>
          <p:cNvSpPr/>
          <p:nvPr/>
        </p:nvSpPr>
        <p:spPr>
          <a:xfrm>
            <a:off x="10988298" y="2917267"/>
            <a:ext cx="1134369" cy="35292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49</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12</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71229" y="241164"/>
            <a:ext cx="1034631" cy="13119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Picture 3">
            <a:extLst>
              <a:ext uri="{FF2B5EF4-FFF2-40B4-BE49-F238E27FC236}">
                <a16:creationId xmlns:a16="http://schemas.microsoft.com/office/drawing/2014/main" id="{DBD8E3D2-2B49-4D28-816B-029566C9F51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rot="21001835">
            <a:off x="228028" y="2460211"/>
            <a:ext cx="1559415" cy="840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ZoneTexte 20">
            <a:extLst>
              <a:ext uri="{FF2B5EF4-FFF2-40B4-BE49-F238E27FC236}">
                <a16:creationId xmlns:a16="http://schemas.microsoft.com/office/drawing/2014/main" id="{E97B3AF1-1747-4BAB-9FC7-17E9EE6FA1AD}"/>
              </a:ext>
            </a:extLst>
          </p:cNvPr>
          <p:cNvSpPr txBox="1"/>
          <p:nvPr/>
        </p:nvSpPr>
        <p:spPr>
          <a:xfrm>
            <a:off x="2115082" y="1359690"/>
            <a:ext cx="8208911" cy="5262979"/>
          </a:xfrm>
          <a:prstGeom prst="rect">
            <a:avLst/>
          </a:prstGeom>
          <a:noFill/>
        </p:spPr>
        <p:txBody>
          <a:bodyPr wrap="square" rtlCol="0">
            <a:spAutoFit/>
          </a:bodyPr>
          <a:lstStyle/>
          <a:p>
            <a:pPr marL="285750" lvl="0" indent="-285750">
              <a:buFont typeface="Wingdings" panose="05000000000000000000" pitchFamily="2" charset="2"/>
              <a:buChar char="Ø"/>
            </a:pPr>
            <a:r>
              <a:rPr lang="fr-FR" b="1" dirty="0">
                <a:solidFill>
                  <a:srgbClr val="7030A0"/>
                </a:solidFill>
                <a:effectLst>
                  <a:outerShdw blurRad="38100" dist="38100" dir="2700000" algn="tl">
                    <a:srgbClr val="000000">
                      <a:alpha val="43137"/>
                    </a:srgbClr>
                  </a:outerShdw>
                </a:effectLst>
              </a:rPr>
              <a:t>OST</a:t>
            </a:r>
          </a:p>
          <a:p>
            <a:r>
              <a:rPr lang="fr-FR" sz="1400" dirty="0"/>
              <a:t> </a:t>
            </a:r>
          </a:p>
          <a:p>
            <a:r>
              <a:rPr lang="fr-FR" sz="1400" dirty="0"/>
              <a:t>Les écritures initiées </a:t>
            </a:r>
            <a:r>
              <a:rPr lang="fr-FR" sz="1400" dirty="0">
                <a:solidFill>
                  <a:srgbClr val="7030A0"/>
                </a:solidFill>
                <a:effectLst>
                  <a:outerShdw blurRad="38100" dist="38100" dir="2700000" algn="tl">
                    <a:srgbClr val="000000">
                      <a:alpha val="43137"/>
                    </a:srgbClr>
                  </a:outerShdw>
                </a:effectLst>
              </a:rPr>
              <a:t>jusqu'au 30 décembre 2022 </a:t>
            </a:r>
            <a:r>
              <a:rPr lang="fr-FR" sz="1400" dirty="0"/>
              <a:t>seront intégrées dans le fichier fiscal de 2022.</a:t>
            </a:r>
          </a:p>
          <a:p>
            <a:r>
              <a:rPr lang="fr-FR" dirty="0"/>
              <a:t> </a:t>
            </a:r>
            <a:endParaRPr lang="fr-FR" sz="1400" dirty="0"/>
          </a:p>
          <a:p>
            <a:pPr marL="285750" indent="-285750">
              <a:buFont typeface="Wingdings" panose="05000000000000000000" pitchFamily="2" charset="2"/>
              <a:buChar char="Ø"/>
            </a:pPr>
            <a:r>
              <a:rPr lang="fr-FR" b="1" dirty="0">
                <a:solidFill>
                  <a:srgbClr val="7030A0"/>
                </a:solidFill>
                <a:effectLst>
                  <a:outerShdw blurRad="38100" dist="38100" dir="2700000" algn="tl">
                    <a:srgbClr val="000000">
                      <a:alpha val="43137"/>
                    </a:srgbClr>
                  </a:outerShdw>
                </a:effectLst>
              </a:rPr>
              <a:t>PEA </a:t>
            </a:r>
          </a:p>
          <a:p>
            <a:r>
              <a:rPr lang="fr-FR" sz="1400" dirty="0"/>
              <a:t>Les écritures </a:t>
            </a:r>
            <a:r>
              <a:rPr lang="fr-FR" sz="1400" dirty="0">
                <a:solidFill>
                  <a:srgbClr val="7030A0"/>
                </a:solidFill>
                <a:effectLst>
                  <a:outerShdw blurRad="38100" dist="38100" dir="2700000" algn="tl">
                    <a:srgbClr val="000000">
                      <a:alpha val="43137"/>
                    </a:srgbClr>
                  </a:outerShdw>
                </a:effectLst>
              </a:rPr>
              <a:t>initiées jusqu'au 30 décembre 2022 </a:t>
            </a:r>
            <a:r>
              <a:rPr lang="fr-FR" sz="1400" dirty="0"/>
              <a:t>seront intégrées dans le fichier fiscal de 2022.</a:t>
            </a:r>
          </a:p>
          <a:p>
            <a:pPr marL="285750" indent="-285750">
              <a:buFont typeface="Wingdings" panose="05000000000000000000" pitchFamily="2" charset="2"/>
              <a:buChar char="Ø"/>
            </a:pPr>
            <a:endParaRPr lang="fr-FR" dirty="0">
              <a:solidFill>
                <a:srgbClr val="7030A0"/>
              </a:solidFill>
              <a:effectLst>
                <a:outerShdw blurRad="38100" dist="38100" dir="2700000" algn="tl">
                  <a:srgbClr val="000000">
                    <a:alpha val="43137"/>
                  </a:srgbClr>
                </a:outerShdw>
              </a:effectLst>
            </a:endParaRPr>
          </a:p>
          <a:p>
            <a:r>
              <a:rPr lang="fr-FR" sz="1400" dirty="0"/>
              <a:t>-Clôtures PEA </a:t>
            </a:r>
            <a:r>
              <a:rPr lang="fr-FR" sz="1400" dirty="0">
                <a:solidFill>
                  <a:srgbClr val="7030A0"/>
                </a:solidFill>
                <a:effectLst>
                  <a:outerShdw blurRad="38100" dist="38100" dir="2700000" algn="tl">
                    <a:srgbClr val="000000">
                      <a:alpha val="43137"/>
                    </a:srgbClr>
                  </a:outerShdw>
                </a:effectLst>
              </a:rPr>
              <a:t>: les dossiers arrivés jusqu’au  22 décembre 2022 seront traités. </a:t>
            </a:r>
          </a:p>
          <a:p>
            <a:r>
              <a:rPr lang="fr-FR" sz="1400" dirty="0"/>
              <a:t>-Retraits Espèces PEA : </a:t>
            </a:r>
            <a:r>
              <a:rPr lang="fr-FR" sz="1400" dirty="0">
                <a:solidFill>
                  <a:srgbClr val="7030A0"/>
                </a:solidFill>
                <a:effectLst>
                  <a:outerShdw blurRad="38100" dist="38100" dir="2700000" algn="tl">
                    <a:srgbClr val="000000">
                      <a:alpha val="43137"/>
                    </a:srgbClr>
                  </a:outerShdw>
                </a:effectLst>
              </a:rPr>
              <a:t>les dossiers arrivés jusqu’au 29 décembre 2022 seront traités. </a:t>
            </a:r>
          </a:p>
          <a:p>
            <a:r>
              <a:rPr lang="fr-FR" sz="1400" dirty="0"/>
              <a:t>-Annulation de versement : </a:t>
            </a:r>
            <a:r>
              <a:rPr lang="fr-FR" sz="1400" dirty="0">
                <a:solidFill>
                  <a:srgbClr val="7030A0"/>
                </a:solidFill>
                <a:effectLst>
                  <a:outerShdw blurRad="38100" dist="38100" dir="2700000" algn="tl">
                    <a:srgbClr val="000000">
                      <a:alpha val="43137"/>
                    </a:srgbClr>
                  </a:outerShdw>
                </a:effectLst>
              </a:rPr>
              <a:t>les dossiers arrivés jusqu’au 29 décembre 2022 seront traités. </a:t>
            </a:r>
          </a:p>
          <a:p>
            <a:r>
              <a:rPr lang="fr-FR" sz="1400" dirty="0"/>
              <a:t>-Transferts PEA : </a:t>
            </a:r>
            <a:r>
              <a:rPr lang="fr-FR" sz="1400" dirty="0">
                <a:solidFill>
                  <a:srgbClr val="7030A0"/>
                </a:solidFill>
                <a:effectLst>
                  <a:outerShdw blurRad="38100" dist="38100" dir="2700000" algn="tl">
                    <a:srgbClr val="000000">
                      <a:alpha val="43137"/>
                    </a:srgbClr>
                  </a:outerShdw>
                </a:effectLst>
              </a:rPr>
              <a:t>les dossiers arrivés jusqu’au 22 décembre 2022 seront traités en priorité. </a:t>
            </a:r>
          </a:p>
          <a:p>
            <a:r>
              <a:rPr lang="fr-FR" sz="1400" dirty="0"/>
              <a:t>- Transfert interne de PEA via RCT : nous vous remercions de ne pas procéder à ces transferts</a:t>
            </a:r>
          </a:p>
          <a:p>
            <a:r>
              <a:rPr lang="fr-FR" sz="1400" dirty="0">
                <a:solidFill>
                  <a:srgbClr val="7030A0"/>
                </a:solidFill>
                <a:effectLst>
                  <a:outerShdw blurRad="38100" dist="38100" dir="2700000" algn="tl">
                    <a:srgbClr val="000000">
                      <a:alpha val="43137"/>
                    </a:srgbClr>
                  </a:outerShdw>
                </a:effectLst>
              </a:rPr>
              <a:t>entre le 30 décembre 2022 et 4 janvier 2023</a:t>
            </a:r>
            <a:r>
              <a:rPr lang="fr-FR" sz="1400" dirty="0"/>
              <a:t>.</a:t>
            </a:r>
          </a:p>
          <a:p>
            <a:endParaRPr lang="fr-FR" sz="1400" dirty="0"/>
          </a:p>
          <a:p>
            <a:pPr marL="285750" indent="-285750">
              <a:buFont typeface="Wingdings" panose="05000000000000000000" pitchFamily="2" charset="2"/>
              <a:buChar char="Ø"/>
            </a:pPr>
            <a:r>
              <a:rPr lang="fr-FR" b="1" dirty="0">
                <a:solidFill>
                  <a:srgbClr val="7030A0"/>
                </a:solidFill>
                <a:effectLst>
                  <a:outerShdw blurRad="38100" dist="38100" dir="2700000" algn="tl">
                    <a:srgbClr val="000000">
                      <a:alpha val="43137"/>
                    </a:srgbClr>
                  </a:outerShdw>
                </a:effectLst>
              </a:rPr>
              <a:t>Modifications des Prix d’achat Moyen Pondéré (PAMP) </a:t>
            </a:r>
          </a:p>
          <a:p>
            <a:r>
              <a:rPr lang="fr-FR" sz="1400" dirty="0"/>
              <a:t>Les PAMP pourront être modifiés jusqu’au 2 janvier 2022.</a:t>
            </a:r>
          </a:p>
          <a:p>
            <a:r>
              <a:rPr lang="fr-FR" sz="1400" dirty="0"/>
              <a:t> Les demandes de mises à jour devront être adressées au plus tard le 28 décembre 2022.</a:t>
            </a:r>
          </a:p>
          <a:p>
            <a:r>
              <a:rPr lang="fr-FR" sz="1400" dirty="0"/>
              <a:t> </a:t>
            </a:r>
          </a:p>
          <a:p>
            <a:r>
              <a:rPr lang="fr-FR" sz="1400" dirty="0"/>
              <a:t>Point d’attention : lors de la saisie, la « date d’effet » doit être inférieure ou égale au 30 décembre 2022</a:t>
            </a:r>
          </a:p>
          <a:p>
            <a:r>
              <a:rPr lang="fr-FR" sz="1400" dirty="0"/>
              <a:t>pour une prise en compte sur l’année fiscale 2022.</a:t>
            </a:r>
          </a:p>
          <a:p>
            <a:r>
              <a:rPr lang="fr-FR" dirty="0"/>
              <a:t> </a:t>
            </a:r>
          </a:p>
          <a:p>
            <a:pPr marL="285750" indent="-285750">
              <a:buFont typeface="Wingdings" panose="05000000000000000000" pitchFamily="2" charset="2"/>
              <a:buChar char="Ø"/>
            </a:pPr>
            <a:endParaRPr lang="fr-FR" dirty="0">
              <a:solidFill>
                <a:srgbClr val="7030A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92128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5"/>
          </p:nvPr>
        </p:nvSpPr>
        <p:spPr/>
        <p:txBody>
          <a:bodyPr/>
          <a:lstStyle/>
          <a:p>
            <a:endParaRPr lang="fr-FR"/>
          </a:p>
        </p:txBody>
      </p:sp>
      <p:sp>
        <p:nvSpPr>
          <p:cNvPr id="5" name="Espace réservé du texte 4"/>
          <p:cNvSpPr>
            <a:spLocks noGrp="1"/>
          </p:cNvSpPr>
          <p:nvPr>
            <p:ph type="body" sz="quarter" idx="28"/>
          </p:nvPr>
        </p:nvSpPr>
        <p:spPr>
          <a:xfrm>
            <a:off x="11017161" y="2447715"/>
            <a:ext cx="1088699" cy="576183"/>
          </a:xfrm>
        </p:spPr>
        <p:txBody>
          <a:bodyPr/>
          <a:lstStyle/>
          <a:p>
            <a:pPr marL="0" indent="0">
              <a:buNone/>
            </a:pPr>
            <a:r>
              <a:rPr lang="fr-FR" sz="1400" dirty="0"/>
              <a:t>Club Deal</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COLLECTE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VALORISATION AU 30/09/2022 DES MANDATS DE GESTION CLUB DEAL</a:t>
            </a:r>
            <a:endParaRPr lang="fr-FR" sz="2400" kern="0" dirty="0">
              <a:solidFill>
                <a:schemeClr val="bg1">
                  <a:lumMod val="50000"/>
                </a:schemeClr>
              </a:solidFill>
            </a:endParaRPr>
          </a:p>
        </p:txBody>
      </p:sp>
      <p:sp>
        <p:nvSpPr>
          <p:cNvPr id="9" name="Rectangle 8"/>
          <p:cNvSpPr/>
          <p:nvPr/>
        </p:nvSpPr>
        <p:spPr>
          <a:xfrm>
            <a:off x="10988298" y="2917267"/>
            <a:ext cx="1134369" cy="35292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3"/>
          <p:cNvSpPr txBox="1">
            <a:spLocks/>
          </p:cNvSpPr>
          <p:nvPr/>
        </p:nvSpPr>
        <p:spPr>
          <a:xfrm>
            <a:off x="1868007" y="6524625"/>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49</a:t>
            </a:r>
            <a:endParaRPr lang="fr-FR" dirty="0">
              <a:solidFill>
                <a:schemeClr val="bg1">
                  <a:lumMod val="50000"/>
                </a:schemeClr>
              </a:solidFill>
            </a:endParaRPr>
          </a:p>
        </p:txBody>
      </p:sp>
      <p:sp>
        <p:nvSpPr>
          <p:cNvPr id="13"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13</a:t>
            </a:fld>
            <a:endParaRPr lang="fr-FR" sz="1000" b="1" dirty="0">
              <a:solidFill>
                <a:schemeClr val="tx1">
                  <a:lumMod val="50000"/>
                  <a:lumOff val="50000"/>
                </a:schemeClr>
              </a:solidFill>
              <a:latin typeface="+mj-lt"/>
              <a:cs typeface="Helvetica Neue Medium"/>
            </a:endParaRPr>
          </a:p>
        </p:txBody>
      </p:sp>
      <p:sp>
        <p:nvSpPr>
          <p:cNvPr id="14" name="Rectangle 13"/>
          <p:cNvSpPr/>
          <p:nvPr/>
        </p:nvSpPr>
        <p:spPr>
          <a:xfrm>
            <a:off x="11071229" y="241164"/>
            <a:ext cx="1034631" cy="13119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31865F8D-D5EE-448E-ABFD-B898DABCF82A}"/>
              </a:ext>
            </a:extLst>
          </p:cNvPr>
          <p:cNvPicPr>
            <a:picLocks noChangeAspect="1"/>
          </p:cNvPicPr>
          <p:nvPr/>
        </p:nvPicPr>
        <p:blipFill>
          <a:blip r:embed="rId2"/>
          <a:stretch>
            <a:fillRect/>
          </a:stretch>
        </p:blipFill>
        <p:spPr>
          <a:xfrm>
            <a:off x="9640957" y="441399"/>
            <a:ext cx="1914525" cy="514350"/>
          </a:xfrm>
          <a:prstGeom prst="rect">
            <a:avLst/>
          </a:prstGeom>
        </p:spPr>
      </p:pic>
      <p:sp>
        <p:nvSpPr>
          <p:cNvPr id="10" name="ZoneTexte 9">
            <a:extLst>
              <a:ext uri="{FF2B5EF4-FFF2-40B4-BE49-F238E27FC236}">
                <a16:creationId xmlns:a16="http://schemas.microsoft.com/office/drawing/2014/main" id="{AF2D0F3B-954E-4DCB-935B-97D8D91C7109}"/>
              </a:ext>
            </a:extLst>
          </p:cNvPr>
          <p:cNvSpPr txBox="1"/>
          <p:nvPr/>
        </p:nvSpPr>
        <p:spPr>
          <a:xfrm>
            <a:off x="86140" y="1196976"/>
            <a:ext cx="9701117" cy="646331"/>
          </a:xfrm>
          <a:prstGeom prst="rect">
            <a:avLst/>
          </a:prstGeom>
          <a:noFill/>
        </p:spPr>
        <p:txBody>
          <a:bodyPr wrap="none" rtlCol="0">
            <a:spAutoFit/>
          </a:bodyPr>
          <a:lstStyle/>
          <a:p>
            <a:r>
              <a:rPr lang="fr-FR" dirty="0"/>
              <a:t>Les valorisations trimestrielles  au 30/09/2022 des mandats de gestion club deal  sont disponibles </a:t>
            </a:r>
          </a:p>
          <a:p>
            <a:r>
              <a:rPr lang="fr-FR" dirty="0"/>
              <a:t>dans les espaces de nos clients et les espaces partenaires.</a:t>
            </a:r>
          </a:p>
        </p:txBody>
      </p:sp>
      <p:pic>
        <p:nvPicPr>
          <p:cNvPr id="11" name="Image 10">
            <a:hlinkClick r:id="rId3"/>
            <a:extLst>
              <a:ext uri="{FF2B5EF4-FFF2-40B4-BE49-F238E27FC236}">
                <a16:creationId xmlns:a16="http://schemas.microsoft.com/office/drawing/2014/main" id="{4A6779F7-C039-41BF-95BF-092CF2A0B982}"/>
              </a:ext>
            </a:extLst>
          </p:cNvPr>
          <p:cNvPicPr>
            <a:picLocks noChangeAspect="1"/>
          </p:cNvPicPr>
          <p:nvPr/>
        </p:nvPicPr>
        <p:blipFill>
          <a:blip r:embed="rId4"/>
          <a:stretch>
            <a:fillRect/>
          </a:stretch>
        </p:blipFill>
        <p:spPr>
          <a:xfrm>
            <a:off x="254307" y="2139388"/>
            <a:ext cx="1423188" cy="2044578"/>
          </a:xfrm>
          <a:prstGeom prst="rect">
            <a:avLst/>
          </a:prstGeom>
          <a:ln>
            <a:solidFill>
              <a:schemeClr val="tx1"/>
            </a:solidFill>
          </a:ln>
        </p:spPr>
      </p:pic>
      <p:pic>
        <p:nvPicPr>
          <p:cNvPr id="15" name="Image 14">
            <a:hlinkClick r:id="rId5"/>
            <a:extLst>
              <a:ext uri="{FF2B5EF4-FFF2-40B4-BE49-F238E27FC236}">
                <a16:creationId xmlns:a16="http://schemas.microsoft.com/office/drawing/2014/main" id="{829343FD-0718-417C-B71C-AA32570069EF}"/>
              </a:ext>
            </a:extLst>
          </p:cNvPr>
          <p:cNvPicPr>
            <a:picLocks noChangeAspect="1"/>
          </p:cNvPicPr>
          <p:nvPr/>
        </p:nvPicPr>
        <p:blipFill>
          <a:blip r:embed="rId6"/>
          <a:stretch>
            <a:fillRect/>
          </a:stretch>
        </p:blipFill>
        <p:spPr>
          <a:xfrm>
            <a:off x="2005548" y="2139388"/>
            <a:ext cx="1500344" cy="2077007"/>
          </a:xfrm>
          <a:prstGeom prst="rect">
            <a:avLst/>
          </a:prstGeom>
          <a:ln>
            <a:solidFill>
              <a:schemeClr val="tx1"/>
            </a:solidFill>
          </a:ln>
        </p:spPr>
      </p:pic>
      <p:pic>
        <p:nvPicPr>
          <p:cNvPr id="16" name="Image 15">
            <a:hlinkClick r:id="rId7"/>
            <a:extLst>
              <a:ext uri="{FF2B5EF4-FFF2-40B4-BE49-F238E27FC236}">
                <a16:creationId xmlns:a16="http://schemas.microsoft.com/office/drawing/2014/main" id="{3186EC29-E556-41B9-BDF2-DFBE6B63D523}"/>
              </a:ext>
            </a:extLst>
          </p:cNvPr>
          <p:cNvPicPr>
            <a:picLocks noChangeAspect="1"/>
          </p:cNvPicPr>
          <p:nvPr/>
        </p:nvPicPr>
        <p:blipFill>
          <a:blip r:embed="rId8"/>
          <a:stretch>
            <a:fillRect/>
          </a:stretch>
        </p:blipFill>
        <p:spPr>
          <a:xfrm>
            <a:off x="3808205" y="2134284"/>
            <a:ext cx="1500344" cy="2082111"/>
          </a:xfrm>
          <a:prstGeom prst="rect">
            <a:avLst/>
          </a:prstGeom>
          <a:ln>
            <a:solidFill>
              <a:schemeClr val="tx1"/>
            </a:solidFill>
          </a:ln>
        </p:spPr>
      </p:pic>
      <p:pic>
        <p:nvPicPr>
          <p:cNvPr id="17" name="Image 16">
            <a:hlinkClick r:id="rId9"/>
            <a:extLst>
              <a:ext uri="{FF2B5EF4-FFF2-40B4-BE49-F238E27FC236}">
                <a16:creationId xmlns:a16="http://schemas.microsoft.com/office/drawing/2014/main" id="{4DCA6F64-1AD4-4DDB-B2D0-7B69E890950C}"/>
              </a:ext>
            </a:extLst>
          </p:cNvPr>
          <p:cNvPicPr>
            <a:picLocks noChangeAspect="1"/>
          </p:cNvPicPr>
          <p:nvPr/>
        </p:nvPicPr>
        <p:blipFill>
          <a:blip r:embed="rId10"/>
          <a:stretch>
            <a:fillRect/>
          </a:stretch>
        </p:blipFill>
        <p:spPr>
          <a:xfrm>
            <a:off x="5576435" y="2140983"/>
            <a:ext cx="1512923" cy="2095143"/>
          </a:xfrm>
          <a:prstGeom prst="rect">
            <a:avLst/>
          </a:prstGeom>
          <a:ln>
            <a:solidFill>
              <a:schemeClr val="tx1"/>
            </a:solidFill>
          </a:ln>
        </p:spPr>
      </p:pic>
      <p:pic>
        <p:nvPicPr>
          <p:cNvPr id="18" name="Image 17">
            <a:hlinkClick r:id="rId11"/>
            <a:extLst>
              <a:ext uri="{FF2B5EF4-FFF2-40B4-BE49-F238E27FC236}">
                <a16:creationId xmlns:a16="http://schemas.microsoft.com/office/drawing/2014/main" id="{21071D66-6CB3-42F3-BD95-159DEFA076F5}"/>
              </a:ext>
            </a:extLst>
          </p:cNvPr>
          <p:cNvPicPr>
            <a:picLocks noChangeAspect="1"/>
          </p:cNvPicPr>
          <p:nvPr/>
        </p:nvPicPr>
        <p:blipFill>
          <a:blip r:embed="rId12"/>
          <a:stretch>
            <a:fillRect/>
          </a:stretch>
        </p:blipFill>
        <p:spPr>
          <a:xfrm>
            <a:off x="7366216" y="2134284"/>
            <a:ext cx="1585966" cy="2151436"/>
          </a:xfrm>
          <a:prstGeom prst="rect">
            <a:avLst/>
          </a:prstGeom>
          <a:ln>
            <a:solidFill>
              <a:schemeClr val="tx1"/>
            </a:solidFill>
          </a:ln>
        </p:spPr>
      </p:pic>
      <p:pic>
        <p:nvPicPr>
          <p:cNvPr id="19" name="Image 18">
            <a:hlinkClick r:id="rId13"/>
            <a:extLst>
              <a:ext uri="{FF2B5EF4-FFF2-40B4-BE49-F238E27FC236}">
                <a16:creationId xmlns:a16="http://schemas.microsoft.com/office/drawing/2014/main" id="{2C33C8D1-055D-45D7-9F43-B76C8DE63544}"/>
              </a:ext>
            </a:extLst>
          </p:cNvPr>
          <p:cNvPicPr>
            <a:picLocks noChangeAspect="1"/>
          </p:cNvPicPr>
          <p:nvPr/>
        </p:nvPicPr>
        <p:blipFill>
          <a:blip r:embed="rId14"/>
          <a:stretch>
            <a:fillRect/>
          </a:stretch>
        </p:blipFill>
        <p:spPr>
          <a:xfrm>
            <a:off x="9164542" y="2060536"/>
            <a:ext cx="1640258" cy="2256036"/>
          </a:xfrm>
          <a:prstGeom prst="rect">
            <a:avLst/>
          </a:prstGeom>
          <a:ln>
            <a:solidFill>
              <a:schemeClr val="tx1"/>
            </a:solidFill>
          </a:ln>
        </p:spPr>
      </p:pic>
      <p:pic>
        <p:nvPicPr>
          <p:cNvPr id="20" name="Image 19">
            <a:hlinkClick r:id="rId15"/>
            <a:extLst>
              <a:ext uri="{FF2B5EF4-FFF2-40B4-BE49-F238E27FC236}">
                <a16:creationId xmlns:a16="http://schemas.microsoft.com/office/drawing/2014/main" id="{F1EFDDC7-053C-4E55-94C0-9DA62BDC0309}"/>
              </a:ext>
            </a:extLst>
          </p:cNvPr>
          <p:cNvPicPr>
            <a:picLocks noChangeAspect="1"/>
          </p:cNvPicPr>
          <p:nvPr/>
        </p:nvPicPr>
        <p:blipFill>
          <a:blip r:embed="rId16"/>
          <a:stretch>
            <a:fillRect/>
          </a:stretch>
        </p:blipFill>
        <p:spPr>
          <a:xfrm>
            <a:off x="2829074" y="4619980"/>
            <a:ext cx="1323762" cy="1869720"/>
          </a:xfrm>
          <a:prstGeom prst="rect">
            <a:avLst/>
          </a:prstGeom>
          <a:ln>
            <a:solidFill>
              <a:schemeClr val="tx1"/>
            </a:solidFill>
          </a:ln>
        </p:spPr>
      </p:pic>
      <p:pic>
        <p:nvPicPr>
          <p:cNvPr id="21" name="Image 20">
            <a:hlinkClick r:id="rId17"/>
            <a:extLst>
              <a:ext uri="{FF2B5EF4-FFF2-40B4-BE49-F238E27FC236}">
                <a16:creationId xmlns:a16="http://schemas.microsoft.com/office/drawing/2014/main" id="{9BC5DC17-B844-4EB1-B2C9-84151E2E3751}"/>
              </a:ext>
            </a:extLst>
          </p:cNvPr>
          <p:cNvPicPr>
            <a:picLocks noChangeAspect="1"/>
          </p:cNvPicPr>
          <p:nvPr/>
        </p:nvPicPr>
        <p:blipFill>
          <a:blip r:embed="rId18"/>
          <a:stretch>
            <a:fillRect/>
          </a:stretch>
        </p:blipFill>
        <p:spPr>
          <a:xfrm>
            <a:off x="4646667" y="4616076"/>
            <a:ext cx="1359348" cy="1830444"/>
          </a:xfrm>
          <a:prstGeom prst="rect">
            <a:avLst/>
          </a:prstGeom>
          <a:ln>
            <a:solidFill>
              <a:schemeClr val="tx1"/>
            </a:solidFill>
          </a:ln>
        </p:spPr>
      </p:pic>
      <p:sp>
        <p:nvSpPr>
          <p:cNvPr id="22" name="ZoneTexte 21">
            <a:extLst>
              <a:ext uri="{FF2B5EF4-FFF2-40B4-BE49-F238E27FC236}">
                <a16:creationId xmlns:a16="http://schemas.microsoft.com/office/drawing/2014/main" id="{73C44DBC-F9EC-4D89-9960-4EBADB60AC03}"/>
              </a:ext>
            </a:extLst>
          </p:cNvPr>
          <p:cNvSpPr txBox="1"/>
          <p:nvPr/>
        </p:nvSpPr>
        <p:spPr>
          <a:xfrm>
            <a:off x="276449" y="1822924"/>
            <a:ext cx="1394934" cy="261610"/>
          </a:xfrm>
          <a:prstGeom prst="rect">
            <a:avLst/>
          </a:prstGeom>
          <a:noFill/>
        </p:spPr>
        <p:txBody>
          <a:bodyPr wrap="none" rtlCol="0">
            <a:spAutoFit/>
          </a:bodyPr>
          <a:lstStyle/>
          <a:p>
            <a:r>
              <a:rPr lang="fr-FR" sz="1100" b="1" dirty="0"/>
              <a:t>Club Deal 2015 clé 1 </a:t>
            </a:r>
          </a:p>
        </p:txBody>
      </p:sp>
      <p:sp>
        <p:nvSpPr>
          <p:cNvPr id="23" name="ZoneTexte 22">
            <a:extLst>
              <a:ext uri="{FF2B5EF4-FFF2-40B4-BE49-F238E27FC236}">
                <a16:creationId xmlns:a16="http://schemas.microsoft.com/office/drawing/2014/main" id="{F596EB4E-213D-46B7-8663-0EDEB112752A}"/>
              </a:ext>
            </a:extLst>
          </p:cNvPr>
          <p:cNvSpPr txBox="1"/>
          <p:nvPr/>
        </p:nvSpPr>
        <p:spPr>
          <a:xfrm>
            <a:off x="1991006" y="1833072"/>
            <a:ext cx="1394934" cy="261610"/>
          </a:xfrm>
          <a:prstGeom prst="rect">
            <a:avLst/>
          </a:prstGeom>
          <a:noFill/>
        </p:spPr>
        <p:txBody>
          <a:bodyPr wrap="none" rtlCol="0">
            <a:spAutoFit/>
          </a:bodyPr>
          <a:lstStyle/>
          <a:p>
            <a:r>
              <a:rPr lang="fr-FR" sz="1100" b="1" dirty="0"/>
              <a:t>Club Deal 2015 clé 2 </a:t>
            </a:r>
          </a:p>
        </p:txBody>
      </p:sp>
      <p:sp>
        <p:nvSpPr>
          <p:cNvPr id="24" name="ZoneTexte 23">
            <a:extLst>
              <a:ext uri="{FF2B5EF4-FFF2-40B4-BE49-F238E27FC236}">
                <a16:creationId xmlns:a16="http://schemas.microsoft.com/office/drawing/2014/main" id="{3DD23091-EC09-4617-9939-C2FAF68874E4}"/>
              </a:ext>
            </a:extLst>
          </p:cNvPr>
          <p:cNvSpPr txBox="1"/>
          <p:nvPr/>
        </p:nvSpPr>
        <p:spPr>
          <a:xfrm>
            <a:off x="3820157" y="1855212"/>
            <a:ext cx="1394934" cy="261610"/>
          </a:xfrm>
          <a:prstGeom prst="rect">
            <a:avLst/>
          </a:prstGeom>
          <a:noFill/>
        </p:spPr>
        <p:txBody>
          <a:bodyPr wrap="none" rtlCol="0">
            <a:spAutoFit/>
          </a:bodyPr>
          <a:lstStyle/>
          <a:p>
            <a:r>
              <a:rPr lang="fr-FR" sz="1100" b="1" dirty="0"/>
              <a:t>Club Deal 2015 clé 3 </a:t>
            </a:r>
          </a:p>
        </p:txBody>
      </p:sp>
      <p:sp>
        <p:nvSpPr>
          <p:cNvPr id="25" name="ZoneTexte 24">
            <a:extLst>
              <a:ext uri="{FF2B5EF4-FFF2-40B4-BE49-F238E27FC236}">
                <a16:creationId xmlns:a16="http://schemas.microsoft.com/office/drawing/2014/main" id="{C338A63A-DE65-42CE-AEA7-1471F4268A3B}"/>
              </a:ext>
            </a:extLst>
          </p:cNvPr>
          <p:cNvSpPr txBox="1"/>
          <p:nvPr/>
        </p:nvSpPr>
        <p:spPr>
          <a:xfrm>
            <a:off x="5537005" y="1855212"/>
            <a:ext cx="1394934" cy="261610"/>
          </a:xfrm>
          <a:prstGeom prst="rect">
            <a:avLst/>
          </a:prstGeom>
          <a:noFill/>
        </p:spPr>
        <p:txBody>
          <a:bodyPr wrap="none" rtlCol="0">
            <a:spAutoFit/>
          </a:bodyPr>
          <a:lstStyle/>
          <a:p>
            <a:r>
              <a:rPr lang="fr-FR" sz="1100" b="1" dirty="0"/>
              <a:t>Club Deal 2016 clé 1 </a:t>
            </a:r>
          </a:p>
        </p:txBody>
      </p:sp>
      <p:sp>
        <p:nvSpPr>
          <p:cNvPr id="26" name="ZoneTexte 25">
            <a:extLst>
              <a:ext uri="{FF2B5EF4-FFF2-40B4-BE49-F238E27FC236}">
                <a16:creationId xmlns:a16="http://schemas.microsoft.com/office/drawing/2014/main" id="{DE0C65B2-5D96-4945-93B1-BD8E2FBF48B1}"/>
              </a:ext>
            </a:extLst>
          </p:cNvPr>
          <p:cNvSpPr txBox="1"/>
          <p:nvPr/>
        </p:nvSpPr>
        <p:spPr>
          <a:xfrm>
            <a:off x="7347651" y="1798926"/>
            <a:ext cx="1394934" cy="261610"/>
          </a:xfrm>
          <a:prstGeom prst="rect">
            <a:avLst/>
          </a:prstGeom>
          <a:noFill/>
        </p:spPr>
        <p:txBody>
          <a:bodyPr wrap="none" rtlCol="0">
            <a:spAutoFit/>
          </a:bodyPr>
          <a:lstStyle/>
          <a:p>
            <a:r>
              <a:rPr lang="fr-FR" sz="1100" b="1" dirty="0"/>
              <a:t>Club Deal 2016 clé 2 </a:t>
            </a:r>
          </a:p>
        </p:txBody>
      </p:sp>
      <p:sp>
        <p:nvSpPr>
          <p:cNvPr id="27" name="ZoneTexte 26">
            <a:extLst>
              <a:ext uri="{FF2B5EF4-FFF2-40B4-BE49-F238E27FC236}">
                <a16:creationId xmlns:a16="http://schemas.microsoft.com/office/drawing/2014/main" id="{EE105229-37D4-44A4-A44D-7DFF7A59A795}"/>
              </a:ext>
            </a:extLst>
          </p:cNvPr>
          <p:cNvSpPr txBox="1"/>
          <p:nvPr/>
        </p:nvSpPr>
        <p:spPr>
          <a:xfrm>
            <a:off x="9267706" y="1766308"/>
            <a:ext cx="1394934" cy="261610"/>
          </a:xfrm>
          <a:prstGeom prst="rect">
            <a:avLst/>
          </a:prstGeom>
          <a:noFill/>
        </p:spPr>
        <p:txBody>
          <a:bodyPr wrap="none" rtlCol="0">
            <a:spAutoFit/>
          </a:bodyPr>
          <a:lstStyle/>
          <a:p>
            <a:r>
              <a:rPr lang="fr-FR" sz="1100" b="1" dirty="0"/>
              <a:t>Club Deal 2016 clé 3 </a:t>
            </a:r>
          </a:p>
        </p:txBody>
      </p:sp>
      <p:sp>
        <p:nvSpPr>
          <p:cNvPr id="28" name="ZoneTexte 27">
            <a:extLst>
              <a:ext uri="{FF2B5EF4-FFF2-40B4-BE49-F238E27FC236}">
                <a16:creationId xmlns:a16="http://schemas.microsoft.com/office/drawing/2014/main" id="{BFDC50E4-7FC9-4265-8FC7-AC42403E0ACC}"/>
              </a:ext>
            </a:extLst>
          </p:cNvPr>
          <p:cNvSpPr txBox="1"/>
          <p:nvPr/>
        </p:nvSpPr>
        <p:spPr>
          <a:xfrm>
            <a:off x="2829074" y="4294500"/>
            <a:ext cx="1394934" cy="261610"/>
          </a:xfrm>
          <a:prstGeom prst="rect">
            <a:avLst/>
          </a:prstGeom>
          <a:noFill/>
        </p:spPr>
        <p:txBody>
          <a:bodyPr wrap="none" rtlCol="0">
            <a:spAutoFit/>
          </a:bodyPr>
          <a:lstStyle/>
          <a:p>
            <a:r>
              <a:rPr lang="fr-FR" sz="1100" b="1" dirty="0"/>
              <a:t>Club Deal 2016 clé 4 </a:t>
            </a:r>
          </a:p>
        </p:txBody>
      </p:sp>
      <p:sp>
        <p:nvSpPr>
          <p:cNvPr id="29" name="ZoneTexte 28">
            <a:extLst>
              <a:ext uri="{FF2B5EF4-FFF2-40B4-BE49-F238E27FC236}">
                <a16:creationId xmlns:a16="http://schemas.microsoft.com/office/drawing/2014/main" id="{1C0C2A76-42A8-4933-95F2-0A84718C8B47}"/>
              </a:ext>
            </a:extLst>
          </p:cNvPr>
          <p:cNvSpPr txBox="1"/>
          <p:nvPr/>
        </p:nvSpPr>
        <p:spPr>
          <a:xfrm>
            <a:off x="4611081" y="4334735"/>
            <a:ext cx="1394934" cy="261610"/>
          </a:xfrm>
          <a:prstGeom prst="rect">
            <a:avLst/>
          </a:prstGeom>
          <a:noFill/>
        </p:spPr>
        <p:txBody>
          <a:bodyPr wrap="none" rtlCol="0">
            <a:spAutoFit/>
          </a:bodyPr>
          <a:lstStyle/>
          <a:p>
            <a:r>
              <a:rPr lang="fr-FR" sz="1100" b="1" dirty="0"/>
              <a:t>Club Deal 2016 clé 5 </a:t>
            </a:r>
          </a:p>
        </p:txBody>
      </p:sp>
    </p:spTree>
    <p:extLst>
      <p:ext uri="{BB962C8B-B14F-4D97-AF65-F5344CB8AC3E}">
        <p14:creationId xmlns:p14="http://schemas.microsoft.com/office/powerpoint/2010/main" val="1479718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28"/>
          </p:nvPr>
        </p:nvSpPr>
        <p:spPr>
          <a:xfrm>
            <a:off x="11062821" y="980581"/>
            <a:ext cx="1082796" cy="659375"/>
          </a:xfrm>
        </p:spPr>
        <p:txBody>
          <a:bodyPr/>
          <a:lstStyle/>
          <a:p>
            <a:pPr marL="0" indent="0">
              <a:buNone/>
            </a:pPr>
            <a:r>
              <a:rPr lang="fr-FR" sz="1400" dirty="0"/>
              <a:t>MARCHES FINANCIERS</a:t>
            </a:r>
          </a:p>
        </p:txBody>
      </p:sp>
      <p:sp>
        <p:nvSpPr>
          <p:cNvPr id="7" name="ZoneTexte 6"/>
          <p:cNvSpPr txBox="1"/>
          <p:nvPr/>
        </p:nvSpPr>
        <p:spPr>
          <a:xfrm>
            <a:off x="0" y="368300"/>
            <a:ext cx="10979084" cy="830997"/>
          </a:xfrm>
          <a:prstGeom prst="rect">
            <a:avLst/>
          </a:prstGeom>
          <a:solidFill>
            <a:schemeClr val="bg1">
              <a:lumMod val="75000"/>
            </a:schemeClr>
          </a:solidFill>
        </p:spPr>
        <p:txBody>
          <a:bodyPr wrap="square" rtlCol="0">
            <a:spAutoFit/>
          </a:bodyPr>
          <a:lstStyle/>
          <a:p>
            <a:pPr defTabSz="1258794">
              <a:lnSpc>
                <a:spcPct val="150000"/>
              </a:lnSpc>
              <a:defRPr/>
            </a:pPr>
            <a:r>
              <a:rPr lang="fr-FR" sz="1600" kern="0" dirty="0">
                <a:solidFill>
                  <a:schemeClr val="bg1">
                    <a:lumMod val="50000"/>
                  </a:schemeClr>
                </a:solidFill>
              </a:rPr>
              <a:t>        ACTIONS COMMERCIALES / TOUS DOMAINES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0" dirty="0">
                <a:solidFill>
                  <a:schemeClr val="bg1">
                    <a:lumMod val="50000"/>
                  </a:schemeClr>
                </a:solidFill>
                <a:effectLst>
                  <a:outerShdw blurRad="38100" dist="38100" dir="2700000" algn="tl">
                    <a:srgbClr val="000000">
                      <a:alpha val="43137"/>
                    </a:srgbClr>
                  </a:outerShdw>
                </a:effectLst>
                <a:latin typeface="Calibri"/>
              </a:rPr>
              <a:t>   LA LETTRE HEBDO </a:t>
            </a:r>
            <a:r>
              <a:rPr lang="fr-FR" sz="2400" b="1" kern="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DU 28 NOVEMBRE 2022</a:t>
            </a:r>
            <a:endParaRPr lang="fr-FR" sz="2400" kern="0" dirty="0">
              <a:solidFill>
                <a:schemeClr val="bg1">
                  <a:lumMod val="50000"/>
                </a:schemeClr>
              </a:solidFill>
            </a:endParaRPr>
          </a:p>
        </p:txBody>
      </p:sp>
      <p:pic>
        <p:nvPicPr>
          <p:cNvPr id="8" name="Image 7"/>
          <p:cNvPicPr>
            <a:picLocks noChangeAspect="1"/>
          </p:cNvPicPr>
          <p:nvPr/>
        </p:nvPicPr>
        <p:blipFill>
          <a:blip r:embed="rId3"/>
          <a:stretch>
            <a:fillRect/>
          </a:stretch>
        </p:blipFill>
        <p:spPr>
          <a:xfrm>
            <a:off x="523221" y="2489063"/>
            <a:ext cx="1219200" cy="1000125"/>
          </a:xfrm>
          <a:prstGeom prst="rect">
            <a:avLst/>
          </a:prstGeom>
        </p:spPr>
      </p:pic>
      <p:pic>
        <p:nvPicPr>
          <p:cNvPr id="10" name="Image 9"/>
          <p:cNvPicPr>
            <a:picLocks noChangeAspect="1"/>
          </p:cNvPicPr>
          <p:nvPr/>
        </p:nvPicPr>
        <p:blipFill>
          <a:blip r:embed="rId4"/>
          <a:stretch>
            <a:fillRect/>
          </a:stretch>
        </p:blipFill>
        <p:spPr>
          <a:xfrm>
            <a:off x="3443511" y="1309217"/>
            <a:ext cx="4943475" cy="495300"/>
          </a:xfrm>
          <a:prstGeom prst="rect">
            <a:avLst/>
          </a:prstGeom>
        </p:spPr>
      </p:pic>
      <p:sp>
        <p:nvSpPr>
          <p:cNvPr id="13" name="ZoneTexte 12">
            <a:hlinkClick r:id="rId5"/>
          </p:cNvPr>
          <p:cNvSpPr txBox="1"/>
          <p:nvPr/>
        </p:nvSpPr>
        <p:spPr>
          <a:xfrm>
            <a:off x="738534" y="4010003"/>
            <a:ext cx="2704977" cy="1077218"/>
          </a:xfrm>
          <a:prstGeom prst="rect">
            <a:avLst/>
          </a:prstGeom>
          <a:noFill/>
        </p:spPr>
        <p:txBody>
          <a:bodyPr wrap="square" rtlCol="0">
            <a:spAutoFit/>
          </a:bodyPr>
          <a:lstStyle/>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Pour la consulter </a:t>
            </a:r>
          </a:p>
          <a:p>
            <a:pPr algn="ctr"/>
            <a:r>
              <a:rPr lang="fr-FR" sz="16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cliquez sur l’ image  </a:t>
            </a:r>
            <a:r>
              <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Wingdings" panose="05000000000000000000" pitchFamily="2" charset="2"/>
              </a:rPr>
              <a:t></a:t>
            </a:r>
            <a:endParaRPr lang="fr-FR" sz="1600" b="1" i="1" dirty="0">
              <a:solidFill>
                <a:srgbClr val="6C6B36"/>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Rectangle 13"/>
          <p:cNvSpPr/>
          <p:nvPr/>
        </p:nvSpPr>
        <p:spPr>
          <a:xfrm>
            <a:off x="11039630" y="1624634"/>
            <a:ext cx="1129177" cy="48999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3"/>
          <p:cNvSpPr txBox="1">
            <a:spLocks/>
          </p:cNvSpPr>
          <p:nvPr/>
        </p:nvSpPr>
        <p:spPr>
          <a:xfrm>
            <a:off x="1510199" y="6424489"/>
            <a:ext cx="4478717" cy="361950"/>
          </a:xfrm>
          <a:prstGeom prst="rect">
            <a:avLst/>
          </a:prstGeom>
        </p:spPr>
        <p:txBody>
          <a:bodyPr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dirty="0">
                <a:solidFill>
                  <a:schemeClr val="bg1">
                    <a:lumMod val="50000"/>
                  </a:schemeClr>
                </a:solidFill>
              </a:rPr>
              <a:t>Semaine</a:t>
            </a:r>
            <a:r>
              <a:rPr lang="fr-FR" baseline="0" dirty="0">
                <a:solidFill>
                  <a:schemeClr val="bg1">
                    <a:lumMod val="50000"/>
                  </a:schemeClr>
                </a:solidFill>
              </a:rPr>
              <a:t> 49</a:t>
            </a:r>
            <a:endParaRPr lang="fr-FR" dirty="0">
              <a:solidFill>
                <a:schemeClr val="bg1">
                  <a:lumMod val="50000"/>
                </a:schemeClr>
              </a:solidFill>
            </a:endParaRPr>
          </a:p>
        </p:txBody>
      </p:sp>
      <p:sp>
        <p:nvSpPr>
          <p:cNvPr id="16" name="Espace réservé du numéro de diapositive 1"/>
          <p:cNvSpPr txBox="1">
            <a:spLocks/>
          </p:cNvSpPr>
          <p:nvPr/>
        </p:nvSpPr>
        <p:spPr>
          <a:xfrm>
            <a:off x="10988298" y="6524625"/>
            <a:ext cx="673405" cy="261814"/>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100" b="1" smtClean="0">
                <a:solidFill>
                  <a:schemeClr val="tx1">
                    <a:lumMod val="50000"/>
                    <a:lumOff val="50000"/>
                  </a:schemeClr>
                </a:solidFill>
                <a:latin typeface="+mj-lt"/>
                <a:cs typeface="Helvetica Neue Medium"/>
              </a:rPr>
              <a:pPr algn="r"/>
              <a:t>14</a:t>
            </a:fld>
            <a:endParaRPr lang="fr-FR" sz="1000" b="1" dirty="0">
              <a:solidFill>
                <a:schemeClr val="tx1">
                  <a:lumMod val="50000"/>
                  <a:lumOff val="50000"/>
                </a:schemeClr>
              </a:solidFill>
              <a:latin typeface="+mj-lt"/>
              <a:cs typeface="Helvetica Neue Medium"/>
            </a:endParaRPr>
          </a:p>
        </p:txBody>
      </p:sp>
      <p:pic>
        <p:nvPicPr>
          <p:cNvPr id="17" name="Image 16">
            <a:extLst>
              <a:ext uri="{FF2B5EF4-FFF2-40B4-BE49-F238E27FC236}">
                <a16:creationId xmlns:a16="http://schemas.microsoft.com/office/drawing/2014/main" id="{54C32AC0-CFA3-43E4-A5B0-7BC0D19CBD8F}"/>
              </a:ext>
            </a:extLst>
          </p:cNvPr>
          <p:cNvPicPr>
            <a:picLocks noChangeAspect="1"/>
          </p:cNvPicPr>
          <p:nvPr/>
        </p:nvPicPr>
        <p:blipFill>
          <a:blip r:embed="rId6"/>
          <a:stretch>
            <a:fillRect/>
          </a:stretch>
        </p:blipFill>
        <p:spPr>
          <a:xfrm>
            <a:off x="8848437" y="519462"/>
            <a:ext cx="1570880" cy="528672"/>
          </a:xfrm>
          <a:prstGeom prst="rect">
            <a:avLst/>
          </a:prstGeom>
        </p:spPr>
      </p:pic>
      <p:pic>
        <p:nvPicPr>
          <p:cNvPr id="2" name="Image 1">
            <a:hlinkClick r:id="rId7"/>
            <a:extLst>
              <a:ext uri="{FF2B5EF4-FFF2-40B4-BE49-F238E27FC236}">
                <a16:creationId xmlns:a16="http://schemas.microsoft.com/office/drawing/2014/main" id="{67018B8F-757C-4436-8B17-C8A80F0684FF}"/>
              </a:ext>
            </a:extLst>
          </p:cNvPr>
          <p:cNvPicPr>
            <a:picLocks noChangeAspect="1"/>
          </p:cNvPicPr>
          <p:nvPr/>
        </p:nvPicPr>
        <p:blipFill>
          <a:blip r:embed="rId8"/>
          <a:stretch>
            <a:fillRect/>
          </a:stretch>
        </p:blipFill>
        <p:spPr>
          <a:xfrm>
            <a:off x="4395065" y="2193672"/>
            <a:ext cx="2704978" cy="3843916"/>
          </a:xfrm>
          <a:prstGeom prst="rect">
            <a:avLst/>
          </a:prstGeom>
          <a:ln>
            <a:solidFill>
              <a:srgbClr val="7030A0"/>
            </a:solidFill>
          </a:ln>
        </p:spPr>
      </p:pic>
    </p:spTree>
    <p:extLst>
      <p:ext uri="{BB962C8B-B14F-4D97-AF65-F5344CB8AC3E}">
        <p14:creationId xmlns:p14="http://schemas.microsoft.com/office/powerpoint/2010/main" val="2503917462"/>
      </p:ext>
    </p:extLst>
  </p:cSld>
  <p:clrMapOvr>
    <a:masterClrMapping/>
  </p:clrMapOvr>
</p:sld>
</file>

<file path=ppt/theme/theme1.xml><?xml version="1.0" encoding="utf-8"?>
<a:theme xmlns:a="http://schemas.openxmlformats.org/drawingml/2006/main" name="Conception personnalisée">
  <a:themeElements>
    <a:clrScheme name="Rouge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515AA-57AE-4459-BE05-37022DA03708}">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402bd0e2-1d78-4f7d-9dde-91cd55d66e87"/>
    <ds:schemaRef ds:uri="http://www.w3.org/XML/1998/namespace"/>
    <ds:schemaRef ds:uri="http://purl.org/dc/dcmitype/"/>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34147</TotalTime>
  <Words>2015</Words>
  <Application>Microsoft Office PowerPoint</Application>
  <PresentationFormat>Grand écran</PresentationFormat>
  <Paragraphs>221</Paragraphs>
  <Slides>14</Slides>
  <Notes>3</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14</vt:i4>
      </vt:variant>
    </vt:vector>
  </HeadingPairs>
  <TitlesOfParts>
    <vt:vector size="23" baseType="lpstr">
      <vt:lpstr>Arial</vt:lpstr>
      <vt:lpstr>Arial Black</vt:lpstr>
      <vt:lpstr>Calibri</vt:lpstr>
      <vt:lpstr>Calibri Light</vt:lpstr>
      <vt:lpstr>Montserrat</vt:lpstr>
      <vt:lpstr>Montserrat Black</vt:lpstr>
      <vt:lpstr>Segoe Print</vt:lpstr>
      <vt:lpstr>Wingdings</vt:lpstr>
      <vt:lpstr>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CASSAN Nathalie [CEGEE]</cp:lastModifiedBy>
  <cp:revision>1801</cp:revision>
  <dcterms:created xsi:type="dcterms:W3CDTF">2020-06-24T09:20:11Z</dcterms:created>
  <dcterms:modified xsi:type="dcterms:W3CDTF">2022-11-30T08:19:33Z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