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7" r:id="rId7"/>
    <p:sldId id="283" r:id="rId8"/>
    <p:sldId id="457" r:id="rId9"/>
    <p:sldId id="284" r:id="rId10"/>
    <p:sldId id="291" r:id="rId11"/>
    <p:sldId id="456" r:id="rId12"/>
    <p:sldId id="455" r:id="rId13"/>
    <p:sldId id="288" r:id="rId14"/>
    <p:sldId id="281" r:id="rId15"/>
    <p:sldId id="453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08/12/2022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08/12/2022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615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976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58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090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739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0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0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10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0858429" y="2216199"/>
            <a:ext cx="1776379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E0C64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600000" y="908720"/>
            <a:ext cx="109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0" y="6325666"/>
            <a:ext cx="23904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465600" y="1268933"/>
            <a:ext cx="112608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465600" y="1504800"/>
            <a:ext cx="10430933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6000" y="63360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La Gazette du Patrimoine – 2018 - S36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7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  <p:sldLayoutId id="214748371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623/cegee-cg-cat-23-juin-2018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hyperlink" Target="https://www.caisse-epargne.fr/grand-est-europe/banque-a-distanc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http://commerciaux.celca.caisse-epargne.fr/download/1176/documents-hors-arbo-2/28627/cagp-presentation-banca.pptx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s://groupebpce-my.sharepoint.com/personal/claude_mausy_cegee_caisse-epargne_fr/_layouts/15/stream.aspx?id=%2Fpersonal%2Fclaude%5Fmausy%5Fcegee%5Fcaisse%2Depargne%5Ffr%2FDocuments%2FDocuments%2FEnregistrements%20audio%2FTEAMS%20BANCA%20de%20Loriane%2FTeams%20Banca%2D20221208%5F090410%2DEnregistrement%20de%20la%20r%C3%A9union%2Emp4&amp;referrer=Teams%2ETEAMS%2DELECTRON&amp;referrerScenario=bim" TargetMode="External"/><Relationship Id="rId9" Type="http://schemas.openxmlformats.org/officeDocument/2006/relationships/hyperlink" Target="http://commerciaux.celca.caisse-epargne.fr/non-classifiee/tutoriels-appli-mobile-caisse-depagn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1176/documents-hors-arbo-2/28434/202211_formations-lea-v3-5_ce.pdf" TargetMode="Externa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lick.news.im.natixis.com/?qs=f2157f94b6be0fded622dce5e4cd880a966adb48ce0ac72961b2b7e8788c8bbf06186f2b0f829e2f936aa811ac0d3d2196ed08d65a6b37d12c4c3ef3fa935df4" TargetMode="External"/><Relationship Id="rId3" Type="http://schemas.openxmlformats.org/officeDocument/2006/relationships/hyperlink" Target="https://click.news.im.natixis.com/?qs=9b446a898400e060ee7500fa4d4457dccf1b6784a62e390afa88585b21251fa632282294f27318be4affe93f7e921d4e60b5b66e5c4dbb3dc30d33568cdfd9f7" TargetMode="External"/><Relationship Id="rId7" Type="http://schemas.openxmlformats.org/officeDocument/2006/relationships/hyperlink" Target="https://click.news.im.natixis.com/?qs=f2157f94b6be0fde1bfbe4a02610698bea98a52c88b7ee42f9493af56d098275157a1fb5352c0fb975dbaccfc945647a07dcb8f53f92cfe83ac11674b069765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lick.news.im.natixis.com/?qs=9b446a898400e060bdbf8887b26ddc4529e57e6856b946f45968c52552098b30abd1fc637944e7fd1a4e88ac69da03c6c3de5475ca804e82797d2f2dbdc471a6" TargetMode="External"/><Relationship Id="rId5" Type="http://schemas.openxmlformats.org/officeDocument/2006/relationships/hyperlink" Target="https://click.news.im.natixis.com/?qs=9b446a898400e060984eb6336de406014ad507f83af3985a3708f9b50b8b5b1a5bb9eb90077eecdf27803c4cf23e76d59ae272edc2acca8469bf99195b22ffb5" TargetMode="External"/><Relationship Id="rId4" Type="http://schemas.openxmlformats.org/officeDocument/2006/relationships/hyperlink" Target="https://click.news.im.natixis.com/?qs=9b446a898400e060b875d4b9506613e71f9705ccc673a551836a7dddb11fd05628c19812a40d7da4fba9f83ce3aca98e79fa1c363344afc5ec56dad2e2bbda04" TargetMode="External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1176/documents-hors-arbo-2/28607/fiche-80-ans-support.ppt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hyperlink" Target="http://commerciaux.celca.caisse-epargne.fr/download/1648/lettre-hebdomadaire-vega-investment-managers/28615/la-lettre-hebdomadaire-de-vega-im_5-decembre-2022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2022 – Semaine 50 du Lundi 12 au Samedi 17 décembre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03A49D-59C3-4E0E-A17F-44F91EEA9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2" y="305288"/>
            <a:ext cx="1717964" cy="117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50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83129" y="3367148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PREMIUM : </a:t>
            </a:r>
            <a:r>
              <a:rPr lang="fr-FR" dirty="0"/>
              <a:t>modifications des pénalités applicables en cas de sortie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MONTEE EN COMPETENCE CAGP </a:t>
            </a:r>
            <a:r>
              <a:rPr lang="fr-FR" dirty="0"/>
              <a:t>: Teams BANCA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/>
              <a:t>et quelques liens/tutos utiles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LEA  </a:t>
            </a:r>
            <a:r>
              <a:rPr lang="fr-FR" dirty="0"/>
              <a:t>report de la montée de version au 16/01/23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Sélectiz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PEA </a:t>
            </a:r>
            <a:r>
              <a:rPr lang="fr-FR" dirty="0"/>
              <a:t>devient NATIXIS ESG PEA le 15 décembre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Présentation Fiche 80 ans pour commercialiser de l’assurance vie en toute conformité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Performances des OG au 01/12/2022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05 décembre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845E2E-5917-4F7C-ACB4-4FF9BE01D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192" y="427315"/>
            <a:ext cx="40005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50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596" y="18944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488" y="1894496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844226-78A4-4FD2-9AC2-CFA0B4321A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25" y="2794867"/>
            <a:ext cx="5061014" cy="11366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83EFA6-7FEC-4603-A3D9-2341A1049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3670" y="2475469"/>
            <a:ext cx="5258240" cy="20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CAT PREMIUM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CAT Premium : modifications des pénalités applicables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S47, nous vous annoncions le lancement des CAT PREMIUM.</a:t>
            </a:r>
          </a:p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Merci de noter que les pénalités applicables en cas de sortie anticipée sont celles indiquées dans les GC jointes ( CG CAT 23 juin 2018) téléchargeables directement sur le portail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MySys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443244" y="4205249"/>
          <a:ext cx="10183092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773">
                  <a:extLst>
                    <a:ext uri="{9D8B030D-6E8A-4147-A177-3AD203B41FA5}">
                      <a16:colId xmlns:a16="http://schemas.microsoft.com/office/drawing/2014/main" val="992020091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1941858790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622491888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543021492"/>
                    </a:ext>
                  </a:extLst>
                </a:gridCol>
              </a:tblGrid>
              <a:tr h="346621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6 MOIS</a:t>
                      </a:r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12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24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508481"/>
                  </a:ext>
                </a:extLst>
              </a:tr>
              <a:tr h="210449">
                <a:tc>
                  <a:txBody>
                    <a:bodyPr/>
                    <a:lstStyle/>
                    <a:p>
                      <a:r>
                        <a:rPr lang="fr-FR" sz="1100" b="1" dirty="0"/>
                        <a:t>Taux fixe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1,25%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1,50%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1,75%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98717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endParaRPr lang="fr-FR" sz="1100" b="1" dirty="0"/>
                    </a:p>
                    <a:p>
                      <a:r>
                        <a:rPr lang="fr-FR" sz="1100" b="1" dirty="0"/>
                        <a:t>Pénalités (avant)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en cas de sortie anticipée avant l’échéance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en cas de sortie anticipée avant 6 mois, puis 25 % entre 6 et 12 mois</a:t>
                      </a:r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en cas de sortie anticipée avant 12 mois puis 25 % entre 12 et 24 mois.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608341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Pénalités (après)</a:t>
                      </a:r>
                    </a:p>
                    <a:p>
                      <a:pPr algn="ctr"/>
                      <a:endParaRPr lang="fr-FR" sz="1100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  <a:p>
                      <a:r>
                        <a:rPr lang="fr-FR" sz="1100" dirty="0"/>
                        <a:t>60 % en cas de sortie avant l’échéance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strike="noStrike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dirty="0"/>
                        <a:t>60 % en cas de sortie avant l’échéance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 en cas de sortie anticipée avant 12 mois puis 40 % entre 12 et 24 mois.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73132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528094">
            <a:off x="8268208" y="642096"/>
            <a:ext cx="2485505" cy="64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Uniquement argent frais ou en défensif</a:t>
            </a:r>
          </a:p>
        </p:txBody>
      </p:sp>
      <p:sp>
        <p:nvSpPr>
          <p:cNvPr id="2" name="Explosion : 14 points 1">
            <a:extLst>
              <a:ext uri="{FF2B5EF4-FFF2-40B4-BE49-F238E27FC236}">
                <a16:creationId xmlns:a16="http://schemas.microsoft.com/office/drawing/2014/main" id="{BFA50A99-FAEE-46C9-8550-6464EBDA7263}"/>
              </a:ext>
            </a:extLst>
          </p:cNvPr>
          <p:cNvSpPr/>
          <p:nvPr/>
        </p:nvSpPr>
        <p:spPr>
          <a:xfrm rot="268081">
            <a:off x="7397084" y="2782290"/>
            <a:ext cx="3711297" cy="1435167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rgbClr val="FF0000"/>
                </a:solidFill>
              </a:rPr>
              <a:t>Modification des pénalités applicables</a:t>
            </a:r>
          </a:p>
        </p:txBody>
      </p:sp>
      <p:sp>
        <p:nvSpPr>
          <p:cNvPr id="10" name="Explosion : 8 points 9">
            <a:extLst>
              <a:ext uri="{FF2B5EF4-FFF2-40B4-BE49-F238E27FC236}">
                <a16:creationId xmlns:a16="http://schemas.microsoft.com/office/drawing/2014/main" id="{4801AFB1-1969-4AA2-93D7-F94CE845B84D}"/>
              </a:ext>
            </a:extLst>
          </p:cNvPr>
          <p:cNvSpPr/>
          <p:nvPr/>
        </p:nvSpPr>
        <p:spPr>
          <a:xfrm>
            <a:off x="1572019" y="4854011"/>
            <a:ext cx="1321534" cy="60609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avant</a:t>
            </a:r>
          </a:p>
        </p:txBody>
      </p:sp>
      <p:sp>
        <p:nvSpPr>
          <p:cNvPr id="17" name="Explosion : 8 points 16">
            <a:extLst>
              <a:ext uri="{FF2B5EF4-FFF2-40B4-BE49-F238E27FC236}">
                <a16:creationId xmlns:a16="http://schemas.microsoft.com/office/drawing/2014/main" id="{AE11BAAA-7BF4-434E-A22B-DF9505B46EE4}"/>
              </a:ext>
            </a:extLst>
          </p:cNvPr>
          <p:cNvSpPr/>
          <p:nvPr/>
        </p:nvSpPr>
        <p:spPr>
          <a:xfrm>
            <a:off x="1572019" y="5460104"/>
            <a:ext cx="1321534" cy="606093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après</a:t>
            </a:r>
          </a:p>
        </p:txBody>
      </p: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B5B6FC8E-E83F-4B27-9017-F006B4EFB70D}"/>
              </a:ext>
            </a:extLst>
          </p:cNvPr>
          <p:cNvSpPr/>
          <p:nvPr/>
        </p:nvSpPr>
        <p:spPr>
          <a:xfrm>
            <a:off x="2759080" y="4678598"/>
            <a:ext cx="2882862" cy="905002"/>
          </a:xfrm>
          <a:prstGeom prst="mathMultiply">
            <a:avLst>
              <a:gd name="adj1" fmla="val 262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Signe de multiplication 18">
            <a:extLst>
              <a:ext uri="{FF2B5EF4-FFF2-40B4-BE49-F238E27FC236}">
                <a16:creationId xmlns:a16="http://schemas.microsoft.com/office/drawing/2014/main" id="{8C750D40-43B0-49AE-A2D2-3C9EB407D784}"/>
              </a:ext>
            </a:extLst>
          </p:cNvPr>
          <p:cNvSpPr/>
          <p:nvPr/>
        </p:nvSpPr>
        <p:spPr>
          <a:xfrm>
            <a:off x="5351010" y="4704556"/>
            <a:ext cx="2882862" cy="905002"/>
          </a:xfrm>
          <a:prstGeom prst="mathMultiply">
            <a:avLst>
              <a:gd name="adj1" fmla="val 262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Signe de multiplication 19">
            <a:extLst>
              <a:ext uri="{FF2B5EF4-FFF2-40B4-BE49-F238E27FC236}">
                <a16:creationId xmlns:a16="http://schemas.microsoft.com/office/drawing/2014/main" id="{58E6D448-17C0-445C-A9EB-17AA084B4931}"/>
              </a:ext>
            </a:extLst>
          </p:cNvPr>
          <p:cNvSpPr/>
          <p:nvPr/>
        </p:nvSpPr>
        <p:spPr>
          <a:xfrm>
            <a:off x="7904306" y="4704556"/>
            <a:ext cx="2882862" cy="905002"/>
          </a:xfrm>
          <a:prstGeom prst="mathMultiply">
            <a:avLst>
              <a:gd name="adj1" fmla="val 262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DA238676-60D2-4F75-994A-A21A7DA53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53838">
            <a:off x="3109388" y="2263243"/>
            <a:ext cx="1325398" cy="1884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1" name="Flèche : angle droit 20">
            <a:extLst>
              <a:ext uri="{FF2B5EF4-FFF2-40B4-BE49-F238E27FC236}">
                <a16:creationId xmlns:a16="http://schemas.microsoft.com/office/drawing/2014/main" id="{24A5A7A9-213D-4AAA-8082-46CFC464C955}"/>
              </a:ext>
            </a:extLst>
          </p:cNvPr>
          <p:cNvSpPr/>
          <p:nvPr/>
        </p:nvSpPr>
        <p:spPr>
          <a:xfrm rot="5400000">
            <a:off x="1594732" y="2130180"/>
            <a:ext cx="1214286" cy="1383353"/>
          </a:xfrm>
          <a:prstGeom prst="bentUpArrow">
            <a:avLst>
              <a:gd name="adj1" fmla="val 6958"/>
              <a:gd name="adj2" fmla="val 22255"/>
              <a:gd name="adj3" fmla="val 25000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A218C3-9C00-4114-859F-835293966E02}"/>
              </a:ext>
            </a:extLst>
          </p:cNvPr>
          <p:cNvSpPr/>
          <p:nvPr/>
        </p:nvSpPr>
        <p:spPr>
          <a:xfrm>
            <a:off x="3562336" y="3463116"/>
            <a:ext cx="638175" cy="2227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3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674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BANCA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MONTEE EN COMPETENCE CAGP : TEAMS BANCA et quelques liens/tutos utiles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4487321" y="263965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le support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87231"/>
            <a:ext cx="1129177" cy="1482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CA0D6D-3CCF-4F91-8AF5-31F940A29F0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78498" y="2543393"/>
            <a:ext cx="1113501" cy="540684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LES</a:t>
            </a:r>
          </a:p>
          <a:p>
            <a:pPr marL="0" indent="0">
              <a:buNone/>
            </a:pPr>
            <a:r>
              <a:rPr lang="fr-FR" sz="1400" dirty="0"/>
              <a:t>FORMULES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7D0192-FC15-4D76-A4D7-D8DEA8006901}"/>
              </a:ext>
            </a:extLst>
          </p:cNvPr>
          <p:cNvSpPr/>
          <p:nvPr/>
        </p:nvSpPr>
        <p:spPr>
          <a:xfrm>
            <a:off x="11039630" y="3084077"/>
            <a:ext cx="1129177" cy="3340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482171-2263-492A-BCA0-EF6CE067A843}"/>
              </a:ext>
            </a:extLst>
          </p:cNvPr>
          <p:cNvSpPr txBox="1"/>
          <p:nvPr/>
        </p:nvSpPr>
        <p:spPr>
          <a:xfrm>
            <a:off x="0" y="1355327"/>
            <a:ext cx="10559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Retrouvez </a:t>
            </a:r>
            <a:r>
              <a:rPr lang="fr-FR" b="1" u="sng" dirty="0"/>
              <a:t>l’enregistrement de la TEAMS BANCA </a:t>
            </a:r>
            <a:r>
              <a:rPr lang="fr-FR" dirty="0"/>
              <a:t>du 08 décembre 2022 ainsi que le support PowerPoint partagé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C74E29-764E-4CDD-BE3F-A02098FD536C}"/>
              </a:ext>
            </a:extLst>
          </p:cNvPr>
          <p:cNvSpPr/>
          <p:nvPr/>
        </p:nvSpPr>
        <p:spPr>
          <a:xfrm>
            <a:off x="357687" y="2403796"/>
            <a:ext cx="4744294" cy="646331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glow rad="139700">
              <a:srgbClr val="FF0000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Teams Banca-20221208_090410-Enregistrement de la réunion.mp4 (sharepoint.com)</a:t>
            </a:r>
            <a:endParaRPr lang="fr-FR" dirty="0"/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733250E4-B67A-44BB-BFF6-CC33E5193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5006" y="1943870"/>
            <a:ext cx="3749498" cy="2111446"/>
          </a:xfrm>
          <a:prstGeom prst="rect">
            <a:avLst/>
          </a:prstGeom>
          <a:effectLst>
            <a:glow rad="139700">
              <a:srgbClr val="FF0000">
                <a:alpha val="40000"/>
              </a:srgbClr>
            </a:glow>
          </a:effec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BBA55A6-5C67-4791-ACE6-DB23FC046617}"/>
              </a:ext>
            </a:extLst>
          </p:cNvPr>
          <p:cNvCxnSpPr>
            <a:cxnSpLocks/>
          </p:cNvCxnSpPr>
          <p:nvPr/>
        </p:nvCxnSpPr>
        <p:spPr>
          <a:xfrm>
            <a:off x="2853237" y="1744529"/>
            <a:ext cx="0" cy="5958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hlinkClick r:id="rId7"/>
            <a:extLst>
              <a:ext uri="{FF2B5EF4-FFF2-40B4-BE49-F238E27FC236}">
                <a16:creationId xmlns:a16="http://schemas.microsoft.com/office/drawing/2014/main" id="{C7462DFF-79B5-4195-8B81-C2090C4F3B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2834" y="4274527"/>
            <a:ext cx="2941670" cy="1493169"/>
          </a:xfrm>
          <a:prstGeom prst="rect">
            <a:avLst/>
          </a:prstGeom>
          <a:effectLst>
            <a:glow rad="139700">
              <a:srgbClr val="FF0000">
                <a:alpha val="40000"/>
              </a:srgbClr>
            </a:glow>
          </a:effectLst>
        </p:spPr>
      </p:pic>
      <p:sp>
        <p:nvSpPr>
          <p:cNvPr id="21" name="ZoneTexte 20">
            <a:hlinkClick r:id="rId3"/>
            <a:extLst>
              <a:ext uri="{FF2B5EF4-FFF2-40B4-BE49-F238E27FC236}">
                <a16:creationId xmlns:a16="http://schemas.microsoft.com/office/drawing/2014/main" id="{914A9CF8-236D-4BE8-B412-7C2FBDAA6F21}"/>
              </a:ext>
            </a:extLst>
          </p:cNvPr>
          <p:cNvSpPr txBox="1"/>
          <p:nvPr/>
        </p:nvSpPr>
        <p:spPr>
          <a:xfrm>
            <a:off x="5268762" y="416582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le support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3A4655-067A-4681-BDE1-A45F07A29B8A}"/>
              </a:ext>
            </a:extLst>
          </p:cNvPr>
          <p:cNvSpPr/>
          <p:nvPr/>
        </p:nvSpPr>
        <p:spPr>
          <a:xfrm>
            <a:off x="2410161" y="3885162"/>
            <a:ext cx="374949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500" b="1" u="sng" dirty="0">
                <a:latin typeface="Calibri" panose="020F0502020204030204" pitchFamily="34" charset="0"/>
                <a:ea typeface="Calibri" panose="020F0502020204030204" pitchFamily="34" charset="0"/>
              </a:rPr>
              <a:t>RDC : des tutos pour nos clients </a:t>
            </a:r>
            <a:endParaRPr lang="fr-FR" sz="1500" b="1" u="sng" dirty="0"/>
          </a:p>
        </p:txBody>
      </p:sp>
      <p:pic>
        <p:nvPicPr>
          <p:cNvPr id="23" name="Image 22">
            <a:hlinkClick r:id="rId9"/>
            <a:extLst>
              <a:ext uri="{FF2B5EF4-FFF2-40B4-BE49-F238E27FC236}">
                <a16:creationId xmlns:a16="http://schemas.microsoft.com/office/drawing/2014/main" id="{207ACAB5-7E22-47B7-AECF-59A5C9987D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3328" y="4274527"/>
            <a:ext cx="2704977" cy="2006136"/>
          </a:xfrm>
          <a:prstGeom prst="rect">
            <a:avLst/>
          </a:prstGeom>
          <a:effectLst>
            <a:glow rad="139700">
              <a:srgbClr val="FF0000">
                <a:alpha val="40000"/>
              </a:srgbClr>
            </a:glow>
          </a:effectLst>
        </p:spPr>
      </p:pic>
      <p:sp>
        <p:nvSpPr>
          <p:cNvPr id="24" name="ZoneTexte 23">
            <a:hlinkClick r:id="rId3"/>
            <a:extLst>
              <a:ext uri="{FF2B5EF4-FFF2-40B4-BE49-F238E27FC236}">
                <a16:creationId xmlns:a16="http://schemas.microsoft.com/office/drawing/2014/main" id="{05634356-D14A-43FF-9A66-F310BD668553}"/>
              </a:ext>
            </a:extLst>
          </p:cNvPr>
          <p:cNvSpPr txBox="1"/>
          <p:nvPr/>
        </p:nvSpPr>
        <p:spPr>
          <a:xfrm>
            <a:off x="-125968" y="468052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le support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66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0987638" y="2679103"/>
            <a:ext cx="1233160" cy="967479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ASV/ VALEURS MOBILIERES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LEA  report de la mise en production au 16/01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646582"/>
            <a:ext cx="1129177" cy="2878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Nous vous en parlions en Gazette S47, la mise en production est reportée au 16 janvier prochain!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BBE334-B8E4-4D70-B35C-0C252EA7A50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672537" y="192966"/>
            <a:ext cx="1304925" cy="1047115"/>
          </a:xfrm>
          <a:prstGeom prst="rect">
            <a:avLst/>
          </a:prstGeom>
        </p:spPr>
      </p:pic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86DF05C6-0AD7-4BA9-B3C4-2CB305849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380" y="2518297"/>
            <a:ext cx="6527609" cy="362234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61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0987638" y="2679103"/>
            <a:ext cx="1233160" cy="967479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VALEURS MOBILIERES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SELECTIZ PEA devient NATIXIS ESG PEA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429000"/>
            <a:ext cx="1129177" cy="3095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Contexte: </a:t>
            </a:r>
            <a:r>
              <a:rPr lang="fr-FR" sz="1600" dirty="0"/>
              <a:t>Natixis Investment Managers International, société de gestion du fonds </a:t>
            </a:r>
            <a:r>
              <a:rPr lang="fr-FR" sz="1600" dirty="0" err="1"/>
              <a:t>Sélectiz</a:t>
            </a:r>
            <a:r>
              <a:rPr lang="fr-FR" sz="1600" dirty="0"/>
              <a:t> PEA, a souhaité </a:t>
            </a:r>
            <a:r>
              <a:rPr lang="fr-FR" sz="1600" b="1" dirty="0"/>
              <a:t>faire évoluer le fonds vers un profil socialement responsable</a:t>
            </a:r>
            <a:r>
              <a:rPr lang="fr-FR" sz="1600" dirty="0"/>
              <a:t>. </a:t>
            </a:r>
          </a:p>
          <a:p>
            <a:pPr algn="just"/>
            <a:r>
              <a:rPr lang="fr-FR" sz="1600" dirty="0"/>
              <a:t>Afin de refléter cette évolution, </a:t>
            </a:r>
            <a:r>
              <a:rPr lang="fr-FR" sz="1600" b="1" dirty="0"/>
              <a:t>le nom, l’objectif de gestion et la stratégie d’investissement Sont modifiés</a:t>
            </a:r>
            <a:r>
              <a:rPr lang="fr-FR" sz="1600" dirty="0"/>
              <a:t>.</a:t>
            </a:r>
            <a:br>
              <a:rPr lang="fr-FR" sz="1600" dirty="0"/>
            </a:br>
            <a:r>
              <a:rPr lang="fr-FR" sz="1600" dirty="0"/>
              <a:t>La stratégie d’investissement intègre désormais des critères extra-financiers, environnementaux, sociaux et de gouvernance (ESG). Le fonds passe ainsi d’une classification article 6 à une classification article 8 au sens de la réglementation SFDR*.</a:t>
            </a:r>
            <a:br>
              <a:rPr lang="fr-FR" sz="1600" dirty="0"/>
            </a:br>
            <a:r>
              <a:rPr lang="fr-FR" sz="1600" dirty="0"/>
              <a:t>Afin d’élargir son univers d’investissement, le Fonds pourra dorénavant être exposé entre 80% et 100% aux marchés actions (contre 40 et 100% auparavant). De ce fait le profil de rendement risque augmente légèrement mais </a:t>
            </a:r>
            <a:r>
              <a:rPr lang="fr-FR" sz="1600" b="1" dirty="0"/>
              <a:t>le niveau de SRRI** demeure inchangé (6/7)</a:t>
            </a:r>
            <a:r>
              <a:rPr lang="fr-FR" sz="1600" dirty="0"/>
              <a:t>.</a:t>
            </a:r>
            <a:r>
              <a:rPr lang="fr-F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Date de mise en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oeuvre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15 décembre 2022</a:t>
            </a: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u="sng" dirty="0">
                <a:hlinkClick r:id="rId3" tooltip="Prospectus"/>
              </a:rPr>
              <a:t>Prospectus</a:t>
            </a:r>
            <a:endParaRPr lang="fr-FR" dirty="0"/>
          </a:p>
          <a:p>
            <a:r>
              <a:rPr lang="fr-FR" dirty="0"/>
              <a:t>📄  </a:t>
            </a:r>
            <a:r>
              <a:rPr lang="fr-FR" b="1" u="sng" dirty="0">
                <a:hlinkClick r:id="rId4" tooltip="DICI"/>
              </a:rPr>
              <a:t>DICI</a:t>
            </a:r>
            <a:endParaRPr lang="fr-FR" dirty="0"/>
          </a:p>
          <a:p>
            <a:r>
              <a:rPr lang="fr-FR" dirty="0"/>
              <a:t>🔎 </a:t>
            </a:r>
            <a:r>
              <a:rPr lang="fr-FR" b="1" u="sng" dirty="0">
                <a:hlinkClick r:id="rId5" tooltip="Fiche produit"/>
              </a:rPr>
              <a:t>Fiche produit</a:t>
            </a:r>
            <a:endParaRPr lang="fr-FR" dirty="0"/>
          </a:p>
          <a:p>
            <a:r>
              <a:rPr lang="fr-FR" dirty="0"/>
              <a:t>🔎 </a:t>
            </a:r>
            <a:r>
              <a:rPr lang="fr-FR" b="1" u="sng" dirty="0">
                <a:hlinkClick r:id="rId6" tooltip="Fiche focus"/>
              </a:rPr>
              <a:t>Fiche focus</a:t>
            </a:r>
            <a:endParaRPr lang="fr-FR" dirty="0"/>
          </a:p>
          <a:p>
            <a:r>
              <a:rPr lang="fr-FR" dirty="0"/>
              <a:t>🎬 </a:t>
            </a:r>
            <a:r>
              <a:rPr lang="fr-FR" b="1" u="sng" dirty="0">
                <a:hlinkClick r:id="rId7" tooltip="Vidéo produit : 2 minutes pour comprendre le fonds"/>
              </a:rPr>
              <a:t>Vidéo produit : 2 minutes pour comprendre le fonds</a:t>
            </a:r>
            <a:endParaRPr lang="fr-FR" dirty="0"/>
          </a:p>
          <a:p>
            <a:r>
              <a:rPr lang="fr-FR" dirty="0"/>
              <a:t>🎬</a:t>
            </a:r>
            <a:r>
              <a:rPr lang="fr-FR" b="1" dirty="0"/>
              <a:t> </a:t>
            </a:r>
            <a:r>
              <a:rPr lang="fr-FR" b="1" u="sng" dirty="0">
                <a:hlinkClick r:id="rId8" tooltip="Vidéo interview : Quelles sont les évolutions du fonds ?"/>
              </a:rPr>
              <a:t>Vidéo interview : Quelles sont les évolutions du fonds ?</a:t>
            </a:r>
            <a:r>
              <a:rPr lang="fr-FR" b="1" dirty="0"/>
              <a:t> </a:t>
            </a:r>
            <a:endParaRPr lang="fr-FR" sz="1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F47D44-4846-4B24-BFAF-5EE359DA12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0852" y="3409102"/>
            <a:ext cx="4623402" cy="308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47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93113" y="2438994"/>
            <a:ext cx="1143035" cy="552718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 Valeurs mobilières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FICHE 80 ANS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48964" y="3041780"/>
            <a:ext cx="1143035" cy="3382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3FA235-CB5F-4615-BC47-83DF2342240D}"/>
              </a:ext>
            </a:extLst>
          </p:cNvPr>
          <p:cNvSpPr/>
          <p:nvPr/>
        </p:nvSpPr>
        <p:spPr>
          <a:xfrm>
            <a:off x="11048965" y="71561"/>
            <a:ext cx="1143035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371C10-7B30-4C03-B03D-0C2D6039457F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du jeudi 1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décembre 2022, retrouvez  le support de présentation  sur la fiche 80 ans  pour réaliser des contrats d’assurance vie en toute conformité.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14793D-DC74-40C5-AB11-35D385579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272" y="2337788"/>
            <a:ext cx="5706005" cy="3207297"/>
          </a:xfrm>
          <a:prstGeom prst="rect">
            <a:avLst/>
          </a:prstGeom>
          <a:ln>
            <a:solidFill>
              <a:srgbClr val="E3322C"/>
            </a:solidFill>
          </a:ln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FFF28C5-655F-4709-B585-CB3D3B00280B}"/>
              </a:ext>
            </a:extLst>
          </p:cNvPr>
          <p:cNvSpPr/>
          <p:nvPr/>
        </p:nvSpPr>
        <p:spPr>
          <a:xfrm>
            <a:off x="5203269" y="4160287"/>
            <a:ext cx="1017037" cy="508518"/>
          </a:xfrm>
          <a:prstGeom prst="ellipse">
            <a:avLst/>
          </a:prstGeom>
          <a:solidFill>
            <a:srgbClr val="E730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4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7241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01/12/2022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FFCB66-FD45-48EA-9912-4CA55B49B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6232" y="1782530"/>
            <a:ext cx="5665367" cy="424422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3578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5 DECEMBRE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141001F5-E8C4-4B61-A530-218F237A4D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8189" y="2064225"/>
            <a:ext cx="2901453" cy="410229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191624-1E30-4ED1-896B-833C6AEA5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5891" cy="77039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686B8B-DF7D-4F79-A407-19A5F827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1" y="1840346"/>
            <a:ext cx="5291876" cy="222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9705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34497</TotalTime>
  <Words>776</Words>
  <Application>Microsoft Office PowerPoint</Application>
  <PresentationFormat>Grand écran</PresentationFormat>
  <Paragraphs>125</Paragraphs>
  <Slides>11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Verdana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MAUSY Claude [CEGEE]</cp:lastModifiedBy>
  <cp:revision>1824</cp:revision>
  <dcterms:created xsi:type="dcterms:W3CDTF">2020-06-24T09:20:11Z</dcterms:created>
  <dcterms:modified xsi:type="dcterms:W3CDTF">2022-12-08T14:45:21Z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