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457" r:id="rId9"/>
    <p:sldId id="454" r:id="rId10"/>
    <p:sldId id="456" r:id="rId11"/>
    <p:sldId id="455" r:id="rId12"/>
    <p:sldId id="281" r:id="rId13"/>
    <p:sldId id="45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7302A"/>
    <a:srgbClr val="C31632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87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0858429" y="2216199"/>
            <a:ext cx="1776379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E0C64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CE0C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600000" y="908720"/>
            <a:ext cx="109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0" y="6325666"/>
            <a:ext cx="23904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465600" y="1268933"/>
            <a:ext cx="112608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465600" y="1504800"/>
            <a:ext cx="10430933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6000" y="63360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223A5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/>
              <a:t>La Gazette du Patrimoine – 2018 - S36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7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  <p:sldLayoutId id="214748371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isse-epargne.fr/conseils/guide-placements-financier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lick.news.im.natixis.com/?qs=c768a1749fb8ebacc7c103a3632349b9fe4ba8402538d6b1f1adea79b99da0f6b07cd1a0428ad4717e26c96ba8546d85c3c7597bef37166d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s://click.news.im.natixis.com/?qs=c768a1749fb8ebacda26b53c70772ef264a116efc2b5fd0bc2a0d0a39be7f41e39456b25fb7e8c23f2f554b6b6f05d474e029ed3ca4249d7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lick.news.im.natixis.com/?qs=c768a1749fb8ebac0132cecab6fc12cdc144c5c8fffb54d4a1b57a46658672aed878d5b5b506946c3f5b3b66025b03551b3ea8525dadcef5" TargetMode="External"/><Relationship Id="rId5" Type="http://schemas.openxmlformats.org/officeDocument/2006/relationships/hyperlink" Target="https://click.news.im.natixis.com/?qs=c768a1749fb8ebac8c5fe3fc970f455c544b346eb98f7977b065fd7a169c860e7bf0ef8c9090fdf8494226fa99b5eb5e475d05910f3fd915" TargetMode="External"/><Relationship Id="rId4" Type="http://schemas.openxmlformats.org/officeDocument/2006/relationships/hyperlink" Target="https://click.news.im.natixis.com/?qs=c768a1749fb8ebac52d446a79bcf12479c3f4773282a38c1ba38366466308bf2b89c7171515e1a1c3d7e9b932c226190ab2fa274f1b667e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s://youtu.be/IM9Ex4bcUBU" TargetMode="Externa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xD_W_pSyHA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659/webex-vega-im_2022-12-09_vce.pdf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hyperlink" Target="http://commerciaux.celca.caisse-epargne.fr/download/1648/lettre-hebdomadaire-vega-investment-managers/28663/la-lettre-hebdomadaire-de-vega-im_12-decembre-202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2022 – Semaine 51 du Lundi 19 au Samedi 24 décembre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03A49D-59C3-4E0E-A17F-44F91EEA9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2" y="305288"/>
            <a:ext cx="1717964" cy="117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51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20214" y="3793276"/>
            <a:ext cx="85787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/>
              <a:t>Guide des placements sur le site 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</a:t>
            </a:r>
            <a:r>
              <a:rPr lang="fr-FR" dirty="0"/>
              <a:t>Échéance du FAF IRISEA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IM: Vidéo Marc Riez :</a:t>
            </a:r>
            <a:r>
              <a:rPr lang="fr-FR" dirty="0"/>
              <a:t>point marché novembre 2022 et perspectives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9 décembre et support de présentation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12 décembre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845E2E-5917-4F7C-ACB4-4FF9BE01D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92" y="427315"/>
            <a:ext cx="40005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51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596" y="18944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488" y="1894496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844226-78A4-4FD2-9AC2-CFA0B4321A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25" y="2794867"/>
            <a:ext cx="5061014" cy="11366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83EFA6-7FEC-4603-A3D9-2341A1049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3670" y="2475469"/>
            <a:ext cx="5258240" cy="20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GUIDE DES PLACEMENTS FINANCIERS SUR LE SITE CE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51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Placements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63D70C-7F30-44A8-B1B9-B2B0BD79A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216" y="255822"/>
            <a:ext cx="1838325" cy="495300"/>
          </a:xfrm>
          <a:prstGeom prst="rect">
            <a:avLst/>
          </a:prstGeom>
        </p:spPr>
      </p:pic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D8DE61F8-70B8-4502-BE98-05E6B9844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8" y="1199297"/>
            <a:ext cx="4825544" cy="197806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568CC23-11EB-4441-932A-5FC68CD98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773421"/>
              </p:ext>
            </p:extLst>
          </p:nvPr>
        </p:nvGraphicFramePr>
        <p:xfrm>
          <a:off x="5394107" y="1749669"/>
          <a:ext cx="4955221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932946">
                  <a:extLst>
                    <a:ext uri="{9D8B030D-6E8A-4147-A177-3AD203B41FA5}">
                      <a16:colId xmlns:a16="http://schemas.microsoft.com/office/drawing/2014/main" val="1655768192"/>
                    </a:ext>
                  </a:extLst>
                </a:gridCol>
                <a:gridCol w="4022275">
                  <a:extLst>
                    <a:ext uri="{9D8B030D-6E8A-4147-A177-3AD203B41FA5}">
                      <a16:colId xmlns:a16="http://schemas.microsoft.com/office/drawing/2014/main" val="222512030"/>
                    </a:ext>
                  </a:extLst>
                </a:gridCol>
              </a:tblGrid>
              <a:tr h="1362053">
                <a:tc>
                  <a:txBody>
                    <a:bodyPr/>
                    <a:lstStyle/>
                    <a:p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CONSEIL ET P</a:t>
                      </a:r>
                      <a:r>
                        <a:rPr lang="fr-FR" sz="900" b="1" cap="all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DAGOGIE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900" b="1"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L’axe de présentation de ce guide a une visée pédagogique et de conseil sur tout ce qui concerne l’épargne financière avec une approche progressive et adaptée.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3 entrées pour 3 niveaux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de compréhension et d’attentes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sur l’épargne financière :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buSzPts val="900"/>
                        <a:buFont typeface="+mj-lt"/>
                        <a:buAutoNum type="arabicPeriod"/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COMPRENDRE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les placements financiers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buSzPts val="900"/>
                        <a:buFont typeface="+mj-lt"/>
                        <a:buAutoNum type="arabicPeriod"/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SE LANCER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sur les placements financiers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buSzPts val="900"/>
                        <a:buFont typeface="+mj-lt"/>
                        <a:buAutoNum type="arabicPeriod"/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GERER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les placements financier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596346"/>
                  </a:ext>
                </a:extLst>
              </a:tr>
              <a:tr h="494196">
                <a:tc>
                  <a:txBody>
                    <a:bodyPr/>
                    <a:lstStyle/>
                    <a:p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CIBLES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900" cap="all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é</a:t>
                      </a: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pargnants (clients et prospects), il est très utile également aux conseillers.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833307"/>
                  </a:ext>
                </a:extLst>
              </a:tr>
              <a:tr h="928125">
                <a:tc>
                  <a:txBody>
                    <a:bodyPr/>
                    <a:lstStyle/>
                    <a:p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OBJECTIFS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Décrypter et rendre accessible l’épargne financière à tous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Aider les visiteurs à être plus autonomes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Démontrer l’expertise de la Caisse d’Epargne et du groupe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Indirectement générer du trafic sur les offres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Générer du RDV en agence</a:t>
                      </a: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9" marR="65089" marT="102455" marB="102455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633672"/>
                  </a:ext>
                </a:extLst>
              </a:tr>
              <a:tr h="783482">
                <a:tc>
                  <a:txBody>
                    <a:bodyPr/>
                    <a:lstStyle/>
                    <a:p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DES CONTENUS RICHES ET MULTIMEDIAS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Explications, définitions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Anecdotes, Illustrations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Vidéos courtes, Infographies téléchargeables,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Dates et chiffres clés</a:t>
                      </a:r>
                      <a:endParaRPr lang="fr-FR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89" marR="65089" marT="102455" marB="102455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100663"/>
                  </a:ext>
                </a:extLst>
              </a:tr>
              <a:tr h="783482">
                <a:tc>
                  <a:txBody>
                    <a:bodyPr/>
                    <a:lstStyle/>
                    <a:p>
                      <a:r>
                        <a:rPr lang="fr-FR" sz="900" b="1">
                          <a:solidFill>
                            <a:srgbClr val="7030A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DISPONIBLE SUR LE PORTAIL CLIENT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Lien direct : </a:t>
                      </a:r>
                      <a:r>
                        <a:rPr lang="fr-FR" sz="900" u="sng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3"/>
                        </a:rPr>
                        <a:t>https://www.caisse-epargne.fr/conseils/guide-placements-financiers/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Accessible facilement 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via le moteur de recherche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ainsi que à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différents endroits dans le parcours épargne</a:t>
                      </a: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du site Caisse d’Epargne.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5089" marR="65089" marT="102455" marB="102455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40343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ADF27E94-1757-473E-A456-51F0ADEB9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933" y="30612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Très accessible, ce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guide complet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</a:rPr>
              <a:t> favorise la montée en compétence sur 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les marchés financiers, 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l’épargne financière,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les enveloppes produits. 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1F3367C-323C-4795-9CB2-4D19045B652B}"/>
              </a:ext>
            </a:extLst>
          </p:cNvPr>
          <p:cNvSpPr/>
          <p:nvPr/>
        </p:nvSpPr>
        <p:spPr>
          <a:xfrm>
            <a:off x="2601157" y="3429000"/>
            <a:ext cx="1384917" cy="513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3"/>
              </a:rPr>
              <a:t>CLIC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618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ECHEANCE ANTICIPEE DE IRISEA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51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87C8B6-E5F6-4E1C-8D5B-DDC16065D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78" y="1311775"/>
            <a:ext cx="9595936" cy="34445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63D70C-7F30-44A8-B1B9-B2B0BD79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216" y="255822"/>
            <a:ext cx="1838325" cy="495300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561A104-723B-4D42-B683-A01A0282E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07356"/>
              </p:ext>
            </p:extLst>
          </p:nvPr>
        </p:nvGraphicFramePr>
        <p:xfrm>
          <a:off x="1774594" y="3904233"/>
          <a:ext cx="7873777" cy="2801367"/>
        </p:xfrm>
        <a:graphic>
          <a:graphicData uri="http://schemas.openxmlformats.org/drawingml/2006/table">
            <a:tbl>
              <a:tblPr firstRow="1" firstCol="1" bandRow="1"/>
              <a:tblGrid>
                <a:gridCol w="7873777">
                  <a:extLst>
                    <a:ext uri="{9D8B030D-6E8A-4147-A177-3AD203B41FA5}">
                      <a16:colId xmlns:a16="http://schemas.microsoft.com/office/drawing/2014/main" val="410681582"/>
                    </a:ext>
                  </a:extLst>
                </a:gridCol>
              </a:tblGrid>
              <a:tr h="9213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098687"/>
                  </a:ext>
                </a:extLst>
              </a:tr>
              <a:tr h="10173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312656"/>
                  </a:ext>
                </a:extLst>
              </a:tr>
              <a:tr h="219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6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Liens utiles pour vos rendez-vous et le recyclage des sommes investies : </a:t>
                      </a:r>
                      <a:endParaRPr lang="fr-F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0" marR="95250" marT="952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234289"/>
                  </a:ext>
                </a:extLst>
              </a:tr>
              <a:tr h="92134">
                <a:tc>
                  <a:txBody>
                    <a:bodyPr/>
                    <a:lstStyle/>
                    <a:p>
                      <a:r>
                        <a:rPr lang="fr-FR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Retrouvez les liens utiles pour le recyclage: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533836"/>
                  </a:ext>
                </a:extLst>
              </a:tr>
              <a:tr h="10173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2857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716100"/>
                  </a:ext>
                </a:extLst>
              </a:tr>
              <a:tr h="4507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• </a:t>
                      </a:r>
                      <a:r>
                        <a:rPr lang="fr-FR" sz="1200" b="1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hlinkClick r:id="rId4" tooltip="kit d’échéan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Kit d’échéance</a:t>
                      </a:r>
                      <a:endParaRPr lang="fr-FR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• </a:t>
                      </a:r>
                      <a:r>
                        <a:rPr lang="fr-FR" sz="1200" b="1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hlinkClick r:id="rId5" tooltip="lettre aux porteur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Lettre aux porteurs</a:t>
                      </a:r>
                      <a:endParaRPr lang="fr-FR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• </a:t>
                      </a:r>
                      <a:r>
                        <a:rPr lang="fr-FR" sz="1200" b="1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hlinkClick r:id="rId6" tooltip="guide des Echéanc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Guide des échéances</a:t>
                      </a:r>
                      <a:endParaRPr lang="fr-FR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• </a:t>
                      </a:r>
                      <a:r>
                        <a:rPr lang="fr-FR" sz="1200" b="1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hlinkClick r:id="rId7" tooltip="DICI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DICI</a:t>
                      </a: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d'</a:t>
                      </a:r>
                      <a:r>
                        <a:rPr lang="fr-FR" sz="12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Iriséa</a:t>
                      </a: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Réserve</a:t>
                      </a:r>
                      <a:endParaRPr lang="fr-FR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• </a:t>
                      </a:r>
                      <a:r>
                        <a:rPr lang="fr-FR" sz="1200" b="1" u="sng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hlinkClick r:id="rId8" tooltip="Prospectu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Prospectus</a:t>
                      </a: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d'</a:t>
                      </a:r>
                      <a:r>
                        <a:rPr lang="fr-FR" sz="12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Iriséa</a:t>
                      </a:r>
                      <a:r>
                        <a:rPr lang="fr-FR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Réserve</a:t>
                      </a:r>
                      <a:endParaRPr lang="fr-FR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0" marR="95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106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041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Vidéo Marc Riez  point marché les éléments de novembre et perspectives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41" y="3926865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377622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dirty="0"/>
              <a:t>Retrouverez ci-dessous la vidéo point Marché de Marc RIEZ, sur les éléments de novembre 2022 et les perspectives des prochaines semaines.</a:t>
            </a:r>
          </a:p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DD0A68-22BC-41CE-A279-CCB7B6B89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478" y="2565787"/>
            <a:ext cx="6420975" cy="35902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ACF503-F7B0-4250-BD7D-4F489CD98FD9}"/>
              </a:ext>
            </a:extLst>
          </p:cNvPr>
          <p:cNvSpPr/>
          <p:nvPr/>
        </p:nvSpPr>
        <p:spPr>
          <a:xfrm>
            <a:off x="4411357" y="4556663"/>
            <a:ext cx="4067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https://youtu.be/IM9Ex4bcUBU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0155" y="310713"/>
            <a:ext cx="1570880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 décembre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A59B7691-41D8-4A00-9B02-339F37D617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776" y="2821081"/>
            <a:ext cx="4478716" cy="333599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GSM de Véga du vendredi 9 décembre 2022 retrouvez  le support de présentation  et le lien de réécoute 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689674-2DA8-4D34-B8B0-F778A496D6C9}"/>
              </a:ext>
            </a:extLst>
          </p:cNvPr>
          <p:cNvSpPr/>
          <p:nvPr/>
        </p:nvSpPr>
        <p:spPr>
          <a:xfrm>
            <a:off x="4654165" y="209749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8"/>
              </a:rPr>
              <a:t>https://youtu.be/MxD_W_pSyHA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12 DECEMBRE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51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5AD4B3BD-4B23-412E-A99D-12A76AE3C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4558" y="2065957"/>
            <a:ext cx="2638702" cy="374504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191624-1E30-4ED1-896B-833C6AEA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5891" cy="77039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686B8B-DF7D-4F79-A407-19A5F827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1" y="1840346"/>
            <a:ext cx="5291876" cy="222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9705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34792</TotalTime>
  <Words>560</Words>
  <Application>Microsoft Office PowerPoint</Application>
  <PresentationFormat>Grand écran</PresentationFormat>
  <Paragraphs>92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Roboto</vt:lpstr>
      <vt:lpstr>Segoe Print</vt:lpstr>
      <vt:lpstr>Verdana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1838</cp:revision>
  <dcterms:created xsi:type="dcterms:W3CDTF">2020-06-24T09:20:11Z</dcterms:created>
  <dcterms:modified xsi:type="dcterms:W3CDTF">2022-12-13T08:44:35Z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