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customXml/itemProps4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bookmarkIdSeed="2">
  <p:sldMasterIdLst>
    <p:sldMasterId id="2147483699" r:id="rId5"/>
  </p:sldMasterIdLst>
  <p:notesMasterIdLst>
    <p:notesMasterId r:id="rId13"/>
  </p:notesMasterIdLst>
  <p:handoutMasterIdLst>
    <p:handoutMasterId r:id="rId14"/>
  </p:handoutMasterIdLst>
  <p:sldIdLst>
    <p:sldId id="256" r:id="rId6"/>
    <p:sldId id="257" r:id="rId7"/>
    <p:sldId id="283" r:id="rId8"/>
    <p:sldId id="457" r:id="rId9"/>
    <p:sldId id="456" r:id="rId10"/>
    <p:sldId id="291" r:id="rId11"/>
    <p:sldId id="455" r:id="rId12"/>
  </p:sldIdLst>
  <p:sldSz cx="12192000" cy="6858000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CASSAN Nathalie [CEGEE]" initials="CN[" lastIdx="3" clrIdx="0">
    <p:extLst>
      <p:ext uri="{19B8F6BF-5375-455C-9EA6-DF929625EA0E}">
        <p15:presenceInfo xmlns:p15="http://schemas.microsoft.com/office/powerpoint/2012/main" userId="S::nathalie.cassan@cegee.caisse-epargne.fr::5ce85adf-a9f4-45e5-a64f-fe6829c64e2e" providerId="AD"/>
      </p:ext>
    </p:extLst>
  </p:cmAuthor>
  <p:cmAuthor id="2" name="MAUSY Claude [CEGEE]" initials="MC[" lastIdx="1" clrIdx="1">
    <p:extLst>
      <p:ext uri="{19B8F6BF-5375-455C-9EA6-DF929625EA0E}">
        <p15:presenceInfo xmlns:p15="http://schemas.microsoft.com/office/powerpoint/2012/main" userId="S-1-5-21-3736707515-2145877865-3703829272-250176" providerId="AD"/>
      </p:ext>
    </p:extLst>
  </p:cmAuthor>
  <p:cmAuthor id="3" name="MAUSY Claude [CEGEE]" initials="MC[ [2]" lastIdx="1" clrIdx="2">
    <p:extLst>
      <p:ext uri="{19B8F6BF-5375-455C-9EA6-DF929625EA0E}">
        <p15:presenceInfo xmlns:p15="http://schemas.microsoft.com/office/powerpoint/2012/main" userId="S::claude.mausy@cegee.caisse-epargne.fr::a5d570c3-a1d5-4cad-89af-100046ea3b37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3322C"/>
    <a:srgbClr val="E7302A"/>
    <a:srgbClr val="C31632"/>
    <a:srgbClr val="FF0000"/>
    <a:srgbClr val="0000FF"/>
    <a:srgbClr val="D11921"/>
    <a:srgbClr val="EC1B24"/>
    <a:srgbClr val="B82A56"/>
    <a:srgbClr val="FF9999"/>
    <a:srgbClr val="D6C37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016" autoAdjust="0"/>
    <p:restoredTop sz="93488" autoAdjust="0"/>
  </p:normalViewPr>
  <p:slideViewPr>
    <p:cSldViewPr snapToGrid="0">
      <p:cViewPr varScale="1">
        <p:scale>
          <a:sx n="103" d="100"/>
          <a:sy n="103" d="100"/>
        </p:scale>
        <p:origin x="912" y="102"/>
      </p:cViewPr>
      <p:guideLst/>
    </p:cSldViewPr>
  </p:slideViewPr>
  <p:notesTextViewPr>
    <p:cViewPr>
      <p:scale>
        <a:sx n="3" d="2"/>
        <a:sy n="3" d="2"/>
      </p:scale>
      <p:origin x="0" y="0"/>
    </p:cViewPr>
  </p:notesTextViewPr>
  <p:notesViewPr>
    <p:cSldViewPr snapToGrid="0">
      <p:cViewPr varScale="1">
        <p:scale>
          <a:sx n="84" d="100"/>
          <a:sy n="84" d="100"/>
        </p:scale>
        <p:origin x="3912" y="78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3.xml"/><Relationship Id="rId13" Type="http://schemas.openxmlformats.org/officeDocument/2006/relationships/notesMaster" Target="notesMasters/notesMaster1.xml"/><Relationship Id="rId18" Type="http://schemas.openxmlformats.org/officeDocument/2006/relationships/theme" Target="theme/theme1.xml"/><Relationship Id="rId3" Type="http://schemas.openxmlformats.org/officeDocument/2006/relationships/customXml" Target="../customXml/item3.xml"/><Relationship Id="rId7" Type="http://schemas.openxmlformats.org/officeDocument/2006/relationships/slide" Target="slides/slide2.xml"/><Relationship Id="rId12" Type="http://schemas.openxmlformats.org/officeDocument/2006/relationships/slide" Target="slides/slide7.xml"/><Relationship Id="rId17" Type="http://schemas.openxmlformats.org/officeDocument/2006/relationships/viewProps" Target="viewProps.xml"/><Relationship Id="rId2" Type="http://schemas.openxmlformats.org/officeDocument/2006/relationships/customXml" Target="../customXml/item2.xml"/><Relationship Id="rId16" Type="http://schemas.openxmlformats.org/officeDocument/2006/relationships/presProps" Target="presProps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5" Type="http://schemas.openxmlformats.org/officeDocument/2006/relationships/slideMaster" Target="slideMasters/slideMaster1.xml"/><Relationship Id="rId15" Type="http://schemas.openxmlformats.org/officeDocument/2006/relationships/commentAuthors" Target="commentAuthors.xml"/><Relationship Id="rId10" Type="http://schemas.openxmlformats.org/officeDocument/2006/relationships/slide" Target="slides/slide5.xml"/><Relationship Id="rId19" Type="http://schemas.openxmlformats.org/officeDocument/2006/relationships/tableStyles" Target="tableStyles.xml"/><Relationship Id="rId4" Type="http://schemas.openxmlformats.org/officeDocument/2006/relationships/customXml" Target="../customXml/item4.xml"/><Relationship Id="rId9" Type="http://schemas.openxmlformats.org/officeDocument/2006/relationships/slide" Target="slides/slide4.xml"/><Relationship Id="rId14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6C4465F-45E9-4EF7-B690-F2491EE3087C}" type="datetimeFigureOut">
              <a:rPr lang="fr-FR" smtClean="0"/>
              <a:t>29/12/2022</a:t>
            </a:fld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4B58741-799E-4631-8EE8-F96F4B3B7A22}" type="slidenum">
              <a:rPr lang="fr-FR" smtClean="0"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890604004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34FB842-C8F5-4C46-93BF-46CEE6F3579C}" type="datetimeFigureOut">
              <a:rPr lang="fr-FR" smtClean="0"/>
              <a:t>29/12/2022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D8D8E4B-F491-42B7-9A47-2840A9B4D785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31897355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D8D8E4B-F491-42B7-9A47-2840A9B4D785}" type="slidenum">
              <a:rPr lang="fr-FR" smtClean="0"/>
              <a:t>1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89038282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D8D8E4B-F491-42B7-9A47-2840A9B4D785}" type="slidenum">
              <a:rPr lang="fr-FR" smtClean="0"/>
              <a:t>4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34227080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D8D8E4B-F491-42B7-9A47-2840A9B4D785}" type="slidenum">
              <a:rPr lang="fr-FR" smtClean="0"/>
              <a:t>5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50493170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D8D8E4B-F491-42B7-9A47-2840A9B4D785}" type="slidenum">
              <a:rPr lang="fr-FR" smtClean="0"/>
              <a:t>6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33561594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D8D8E4B-F491-42B7-9A47-2840A9B4D785}" type="slidenum">
              <a:rPr lang="fr-FR" smtClean="0"/>
              <a:t>7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54040133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4.png"/><Relationship Id="rId5" Type="http://schemas.openxmlformats.org/officeDocument/2006/relationships/image" Target="../media/image3.jpeg"/><Relationship Id="rId4" Type="http://schemas.openxmlformats.org/officeDocument/2006/relationships/hyperlink" Target="http://www.google.fr/url?sa=i&amp;rct=j&amp;q=&amp;esrc=s&amp;source=images&amp;cd=&amp;cad=rja&amp;uact=8&amp;ved=2ahUKEwivho7C5fPbAhUIsBQKHe7MDxcQjRx6BAgBEAU&amp;url=http://www.mairieplouharnel.fr/fr/information/90282/revue-presse&amp;psig=AOvVaw2QXAJ4rFXXEcuSlXXHniG0&amp;ust=1530187139610424" TargetMode="External"/></Relationships>
</file>

<file path=ppt/slideLayouts/_rels/slideLayout2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Relationship Id="rId6" Type="http://schemas.microsoft.com/office/2007/relationships/hdphoto" Target="../media/hdphoto3.wdp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Layouts/_rels/slideLayout4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7" Type="http://schemas.openxmlformats.org/officeDocument/2006/relationships/hyperlink" Target="http://commerciaux.celca.caisse-epargne.fr/download/1449/referentiel-des-delegations-commerciales/9052/referentiel-des-derogations-commerciales.pdf" TargetMode="External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Relationship Id="rId6" Type="http://schemas.microsoft.com/office/2007/relationships/hdphoto" Target="../media/hdphoto3.wdp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Layouts/_rels/slideLayout5.xml.rels><?xml version="1.0" encoding="UTF-8" standalone="yes"?>
<Relationships xmlns="http://schemas.openxmlformats.org/package/2006/relationships"><Relationship Id="rId8" Type="http://schemas.microsoft.com/office/2007/relationships/hdphoto" Target="../media/hdphoto3.wdp"/><Relationship Id="rId3" Type="http://schemas.microsoft.com/office/2007/relationships/hdphoto" Target="../media/hdphoto2.wdp"/><Relationship Id="rId7" Type="http://schemas.openxmlformats.org/officeDocument/2006/relationships/image" Target="../media/image8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0.png"/><Relationship Id="rId5" Type="http://schemas.openxmlformats.org/officeDocument/2006/relationships/image" Target="../media/image7.png"/><Relationship Id="rId4" Type="http://schemas.openxmlformats.org/officeDocument/2006/relationships/image" Target="../media/image9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COUVERTUR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Rectangle 24"/>
          <p:cNvSpPr/>
          <p:nvPr userDrawn="1"/>
        </p:nvSpPr>
        <p:spPr>
          <a:xfrm>
            <a:off x="1" y="0"/>
            <a:ext cx="12191999" cy="5989041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" name="Sous-titre 2"/>
          <p:cNvSpPr>
            <a:spLocks noGrp="1"/>
          </p:cNvSpPr>
          <p:nvPr userDrawn="1">
            <p:ph type="subTitle" idx="1" hasCustomPrompt="1"/>
          </p:nvPr>
        </p:nvSpPr>
        <p:spPr>
          <a:xfrm>
            <a:off x="1343110" y="5098177"/>
            <a:ext cx="2589793" cy="297898"/>
          </a:xfrm>
        </p:spPr>
        <p:txBody>
          <a:bodyPr anchor="ctr">
            <a:noAutofit/>
          </a:bodyPr>
          <a:lstStyle>
            <a:lvl1pPr marL="0" indent="0" algn="l">
              <a:buNone/>
              <a:defRPr sz="2800" b="1" baseline="0">
                <a:solidFill>
                  <a:schemeClr val="tx1">
                    <a:lumMod val="65000"/>
                    <a:lumOff val="35000"/>
                  </a:schemeClr>
                </a:solidFill>
                <a:latin typeface="Montserrat Black" panose="00000A00000000000000" pitchFamily="2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 dirty="0"/>
              <a:t>SEMAINE 09</a:t>
            </a:r>
          </a:p>
        </p:txBody>
      </p:sp>
      <p:pic>
        <p:nvPicPr>
          <p:cNvPr id="4" name="Image 3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65489" y="6249277"/>
            <a:ext cx="410574" cy="410574"/>
          </a:xfrm>
          <a:prstGeom prst="rect">
            <a:avLst/>
          </a:prstGeom>
        </p:spPr>
      </p:pic>
      <p:sp>
        <p:nvSpPr>
          <p:cNvPr id="27" name="Rectangle 26"/>
          <p:cNvSpPr/>
          <p:nvPr userDrawn="1"/>
        </p:nvSpPr>
        <p:spPr>
          <a:xfrm>
            <a:off x="1332934" y="4688687"/>
            <a:ext cx="888206" cy="101133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28" name="Rectangle 27"/>
          <p:cNvSpPr/>
          <p:nvPr userDrawn="1"/>
        </p:nvSpPr>
        <p:spPr>
          <a:xfrm>
            <a:off x="0" y="0"/>
            <a:ext cx="803275" cy="1815152"/>
          </a:xfrm>
          <a:prstGeom prst="rect">
            <a:avLst/>
          </a:prstGeom>
          <a:solidFill>
            <a:srgbClr val="D6C37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0" name="Espace réservé du texte 9"/>
          <p:cNvSpPr>
            <a:spLocks noGrp="1"/>
          </p:cNvSpPr>
          <p:nvPr>
            <p:ph type="body" sz="quarter" idx="10" hasCustomPrompt="1"/>
          </p:nvPr>
        </p:nvSpPr>
        <p:spPr>
          <a:xfrm>
            <a:off x="4157858" y="5098177"/>
            <a:ext cx="7312918" cy="492125"/>
          </a:xfrm>
        </p:spPr>
        <p:txBody>
          <a:bodyPr/>
          <a:lstStyle>
            <a:lvl1pPr>
              <a:defRPr baseline="0">
                <a:latin typeface="Montserrat" panose="00000500000000000000" pitchFamily="2" charset="0"/>
              </a:defRPr>
            </a:lvl1pPr>
          </a:lstStyle>
          <a:p>
            <a:pPr lvl="0"/>
            <a:r>
              <a:rPr lang="fr-FR" dirty="0"/>
              <a:t>Du lundi 1 er au samedi 06 mars 2021</a:t>
            </a:r>
          </a:p>
        </p:txBody>
      </p:sp>
      <p:sp>
        <p:nvSpPr>
          <p:cNvPr id="11" name="Rectangle 10"/>
          <p:cNvSpPr/>
          <p:nvPr userDrawn="1"/>
        </p:nvSpPr>
        <p:spPr>
          <a:xfrm>
            <a:off x="11265489" y="6237288"/>
            <a:ext cx="410574" cy="422563"/>
          </a:xfrm>
          <a:prstGeom prst="rect">
            <a:avLst/>
          </a:prstGeom>
          <a:solidFill>
            <a:srgbClr val="D6C37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6" name="Image 5"/>
          <p:cNvPicPr>
            <a:picLocks noChangeAspect="1"/>
          </p:cNvPicPr>
          <p:nvPr userDrawn="1"/>
        </p:nvPicPr>
        <p:blipFill rotWithShape="1">
          <a:blip r:embed="rId3" cstate="print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95" t="3674" r="78532" b="7528"/>
          <a:stretch/>
        </p:blipFill>
        <p:spPr>
          <a:xfrm>
            <a:off x="11309256" y="6278699"/>
            <a:ext cx="325602" cy="325602"/>
          </a:xfrm>
          <a:prstGeom prst="rect">
            <a:avLst/>
          </a:prstGeom>
        </p:spPr>
      </p:pic>
      <p:pic>
        <p:nvPicPr>
          <p:cNvPr id="12" name="Picture 4" descr="Résultat de recherche d'images pour &quot;revue de presse&quot;">
            <a:hlinkClick r:id="rId4"/>
          </p:cNvPr>
          <p:cNvPicPr>
            <a:picLocks noChangeAspect="1" noChangeArrowheads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5601" y="2099200"/>
            <a:ext cx="12192000" cy="28725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13" name="Groupe 12"/>
          <p:cNvGrpSpPr/>
          <p:nvPr userDrawn="1"/>
        </p:nvGrpSpPr>
        <p:grpSpPr>
          <a:xfrm>
            <a:off x="-685734" y="2522977"/>
            <a:ext cx="1823968" cy="1791757"/>
            <a:chOff x="-623910" y="1669672"/>
            <a:chExt cx="1683663" cy="1791757"/>
          </a:xfrm>
          <a:solidFill>
            <a:srgbClr val="C00000"/>
          </a:solidFill>
        </p:grpSpPr>
        <p:sp>
          <p:nvSpPr>
            <p:cNvPr id="14" name="Forme en L 1"/>
            <p:cNvSpPr>
              <a:spLocks noChangeAspect="1"/>
            </p:cNvSpPr>
            <p:nvPr/>
          </p:nvSpPr>
          <p:spPr>
            <a:xfrm rot="18903027" flipH="1">
              <a:off x="-623910" y="1669672"/>
              <a:ext cx="1683663" cy="1791757"/>
            </a:xfrm>
            <a:custGeom>
              <a:avLst/>
              <a:gdLst>
                <a:gd name="connsiteX0" fmla="*/ 0 w 1692000"/>
                <a:gd name="connsiteY0" fmla="*/ 0 h 1976054"/>
                <a:gd name="connsiteX1" fmla="*/ 517363 w 1692000"/>
                <a:gd name="connsiteY1" fmla="*/ 0 h 1976054"/>
                <a:gd name="connsiteX2" fmla="*/ 517363 w 1692000"/>
                <a:gd name="connsiteY2" fmla="*/ 1458691 h 1976054"/>
                <a:gd name="connsiteX3" fmla="*/ 1692000 w 1692000"/>
                <a:gd name="connsiteY3" fmla="*/ 1458691 h 1976054"/>
                <a:gd name="connsiteX4" fmla="*/ 1692000 w 1692000"/>
                <a:gd name="connsiteY4" fmla="*/ 1976054 h 1976054"/>
                <a:gd name="connsiteX5" fmla="*/ 0 w 1692000"/>
                <a:gd name="connsiteY5" fmla="*/ 1976054 h 1976054"/>
                <a:gd name="connsiteX6" fmla="*/ 0 w 1692000"/>
                <a:gd name="connsiteY6" fmla="*/ 0 h 1976054"/>
                <a:gd name="connsiteX0" fmla="*/ 697 w 1692000"/>
                <a:gd name="connsiteY0" fmla="*/ 173000 h 1976054"/>
                <a:gd name="connsiteX1" fmla="*/ 517363 w 1692000"/>
                <a:gd name="connsiteY1" fmla="*/ 0 h 1976054"/>
                <a:gd name="connsiteX2" fmla="*/ 517363 w 1692000"/>
                <a:gd name="connsiteY2" fmla="*/ 1458691 h 1976054"/>
                <a:gd name="connsiteX3" fmla="*/ 1692000 w 1692000"/>
                <a:gd name="connsiteY3" fmla="*/ 1458691 h 1976054"/>
                <a:gd name="connsiteX4" fmla="*/ 1692000 w 1692000"/>
                <a:gd name="connsiteY4" fmla="*/ 1976054 h 1976054"/>
                <a:gd name="connsiteX5" fmla="*/ 0 w 1692000"/>
                <a:gd name="connsiteY5" fmla="*/ 1976054 h 1976054"/>
                <a:gd name="connsiteX6" fmla="*/ 697 w 1692000"/>
                <a:gd name="connsiteY6" fmla="*/ 173000 h 1976054"/>
                <a:gd name="connsiteX0" fmla="*/ 697 w 1692000"/>
                <a:gd name="connsiteY0" fmla="*/ 0 h 1803054"/>
                <a:gd name="connsiteX1" fmla="*/ 516422 w 1692000"/>
                <a:gd name="connsiteY1" fmla="*/ 561551 h 1803054"/>
                <a:gd name="connsiteX2" fmla="*/ 517363 w 1692000"/>
                <a:gd name="connsiteY2" fmla="*/ 1285691 h 1803054"/>
                <a:gd name="connsiteX3" fmla="*/ 1692000 w 1692000"/>
                <a:gd name="connsiteY3" fmla="*/ 1285691 h 1803054"/>
                <a:gd name="connsiteX4" fmla="*/ 1692000 w 1692000"/>
                <a:gd name="connsiteY4" fmla="*/ 1803054 h 1803054"/>
                <a:gd name="connsiteX5" fmla="*/ 0 w 1692000"/>
                <a:gd name="connsiteY5" fmla="*/ 1803054 h 1803054"/>
                <a:gd name="connsiteX6" fmla="*/ 697 w 1692000"/>
                <a:gd name="connsiteY6" fmla="*/ 0 h 1803054"/>
                <a:gd name="connsiteX0" fmla="*/ 1295 w 1692000"/>
                <a:gd name="connsiteY0" fmla="*/ 0 h 1755858"/>
                <a:gd name="connsiteX1" fmla="*/ 516422 w 1692000"/>
                <a:gd name="connsiteY1" fmla="*/ 514355 h 1755858"/>
                <a:gd name="connsiteX2" fmla="*/ 517363 w 1692000"/>
                <a:gd name="connsiteY2" fmla="*/ 1238495 h 1755858"/>
                <a:gd name="connsiteX3" fmla="*/ 1692000 w 1692000"/>
                <a:gd name="connsiteY3" fmla="*/ 1238495 h 1755858"/>
                <a:gd name="connsiteX4" fmla="*/ 1692000 w 1692000"/>
                <a:gd name="connsiteY4" fmla="*/ 1755858 h 1755858"/>
                <a:gd name="connsiteX5" fmla="*/ 0 w 1692000"/>
                <a:gd name="connsiteY5" fmla="*/ 1755858 h 1755858"/>
                <a:gd name="connsiteX6" fmla="*/ 1295 w 1692000"/>
                <a:gd name="connsiteY6" fmla="*/ 0 h 1755858"/>
                <a:gd name="connsiteX0" fmla="*/ 2549 w 1692000"/>
                <a:gd name="connsiteY0" fmla="*/ 0 h 1791757"/>
                <a:gd name="connsiteX1" fmla="*/ 516422 w 1692000"/>
                <a:gd name="connsiteY1" fmla="*/ 550254 h 1791757"/>
                <a:gd name="connsiteX2" fmla="*/ 517363 w 1692000"/>
                <a:gd name="connsiteY2" fmla="*/ 1274394 h 1791757"/>
                <a:gd name="connsiteX3" fmla="*/ 1692000 w 1692000"/>
                <a:gd name="connsiteY3" fmla="*/ 1274394 h 1791757"/>
                <a:gd name="connsiteX4" fmla="*/ 1692000 w 1692000"/>
                <a:gd name="connsiteY4" fmla="*/ 1791757 h 1791757"/>
                <a:gd name="connsiteX5" fmla="*/ 0 w 1692000"/>
                <a:gd name="connsiteY5" fmla="*/ 1791757 h 1791757"/>
                <a:gd name="connsiteX6" fmla="*/ 2549 w 1692000"/>
                <a:gd name="connsiteY6" fmla="*/ 0 h 1791757"/>
                <a:gd name="connsiteX0" fmla="*/ 2549 w 1692000"/>
                <a:gd name="connsiteY0" fmla="*/ 0 h 1791757"/>
                <a:gd name="connsiteX1" fmla="*/ 516422 w 1692000"/>
                <a:gd name="connsiteY1" fmla="*/ 550254 h 1791757"/>
                <a:gd name="connsiteX2" fmla="*/ 517363 w 1692000"/>
                <a:gd name="connsiteY2" fmla="*/ 1274394 h 1791757"/>
                <a:gd name="connsiteX3" fmla="*/ 1193273 w 1692000"/>
                <a:gd name="connsiteY3" fmla="*/ 1274950 h 1791757"/>
                <a:gd name="connsiteX4" fmla="*/ 1692000 w 1692000"/>
                <a:gd name="connsiteY4" fmla="*/ 1791757 h 1791757"/>
                <a:gd name="connsiteX5" fmla="*/ 0 w 1692000"/>
                <a:gd name="connsiteY5" fmla="*/ 1791757 h 1791757"/>
                <a:gd name="connsiteX6" fmla="*/ 2549 w 1692000"/>
                <a:gd name="connsiteY6" fmla="*/ 0 h 1791757"/>
                <a:gd name="connsiteX0" fmla="*/ 2549 w 1674050"/>
                <a:gd name="connsiteY0" fmla="*/ 0 h 1791757"/>
                <a:gd name="connsiteX1" fmla="*/ 516422 w 1674050"/>
                <a:gd name="connsiteY1" fmla="*/ 550254 h 1791757"/>
                <a:gd name="connsiteX2" fmla="*/ 517363 w 1674050"/>
                <a:gd name="connsiteY2" fmla="*/ 1274394 h 1791757"/>
                <a:gd name="connsiteX3" fmla="*/ 1193273 w 1674050"/>
                <a:gd name="connsiteY3" fmla="*/ 1274950 h 1791757"/>
                <a:gd name="connsiteX4" fmla="*/ 1674050 w 1674050"/>
                <a:gd name="connsiteY4" fmla="*/ 1791130 h 1791757"/>
                <a:gd name="connsiteX5" fmla="*/ 0 w 1674050"/>
                <a:gd name="connsiteY5" fmla="*/ 1791757 h 1791757"/>
                <a:gd name="connsiteX6" fmla="*/ 2549 w 1674050"/>
                <a:gd name="connsiteY6" fmla="*/ 0 h 1791757"/>
                <a:gd name="connsiteX0" fmla="*/ 1923 w 1674050"/>
                <a:gd name="connsiteY0" fmla="*/ 0 h 1773807"/>
                <a:gd name="connsiteX1" fmla="*/ 516422 w 1674050"/>
                <a:gd name="connsiteY1" fmla="*/ 532304 h 1773807"/>
                <a:gd name="connsiteX2" fmla="*/ 517363 w 1674050"/>
                <a:gd name="connsiteY2" fmla="*/ 1256444 h 1773807"/>
                <a:gd name="connsiteX3" fmla="*/ 1193273 w 1674050"/>
                <a:gd name="connsiteY3" fmla="*/ 1257000 h 1773807"/>
                <a:gd name="connsiteX4" fmla="*/ 1674050 w 1674050"/>
                <a:gd name="connsiteY4" fmla="*/ 1773180 h 1773807"/>
                <a:gd name="connsiteX5" fmla="*/ 0 w 1674050"/>
                <a:gd name="connsiteY5" fmla="*/ 1773807 h 1773807"/>
                <a:gd name="connsiteX6" fmla="*/ 1923 w 1674050"/>
                <a:gd name="connsiteY6" fmla="*/ 0 h 1773807"/>
                <a:gd name="connsiteX0" fmla="*/ 2707 w 1674050"/>
                <a:gd name="connsiteY0" fmla="*/ 0 h 1796244"/>
                <a:gd name="connsiteX1" fmla="*/ 516422 w 1674050"/>
                <a:gd name="connsiteY1" fmla="*/ 554741 h 1796244"/>
                <a:gd name="connsiteX2" fmla="*/ 517363 w 1674050"/>
                <a:gd name="connsiteY2" fmla="*/ 1278881 h 1796244"/>
                <a:gd name="connsiteX3" fmla="*/ 1193273 w 1674050"/>
                <a:gd name="connsiteY3" fmla="*/ 1279437 h 1796244"/>
                <a:gd name="connsiteX4" fmla="*/ 1674050 w 1674050"/>
                <a:gd name="connsiteY4" fmla="*/ 1795617 h 1796244"/>
                <a:gd name="connsiteX5" fmla="*/ 0 w 1674050"/>
                <a:gd name="connsiteY5" fmla="*/ 1796244 h 1796244"/>
                <a:gd name="connsiteX6" fmla="*/ 2707 w 1674050"/>
                <a:gd name="connsiteY6" fmla="*/ 0 h 1796244"/>
                <a:gd name="connsiteX0" fmla="*/ 1610 w 1674050"/>
                <a:gd name="connsiteY0" fmla="*/ 0 h 1764833"/>
                <a:gd name="connsiteX1" fmla="*/ 516422 w 1674050"/>
                <a:gd name="connsiteY1" fmla="*/ 523330 h 1764833"/>
                <a:gd name="connsiteX2" fmla="*/ 517363 w 1674050"/>
                <a:gd name="connsiteY2" fmla="*/ 1247470 h 1764833"/>
                <a:gd name="connsiteX3" fmla="*/ 1193273 w 1674050"/>
                <a:gd name="connsiteY3" fmla="*/ 1248026 h 1764833"/>
                <a:gd name="connsiteX4" fmla="*/ 1674050 w 1674050"/>
                <a:gd name="connsiteY4" fmla="*/ 1764206 h 1764833"/>
                <a:gd name="connsiteX5" fmla="*/ 0 w 1674050"/>
                <a:gd name="connsiteY5" fmla="*/ 1764833 h 1764833"/>
                <a:gd name="connsiteX6" fmla="*/ 1610 w 1674050"/>
                <a:gd name="connsiteY6" fmla="*/ 0 h 1764833"/>
                <a:gd name="connsiteX0" fmla="*/ 2549 w 1674050"/>
                <a:gd name="connsiteY0" fmla="*/ 0 h 1791757"/>
                <a:gd name="connsiteX1" fmla="*/ 516422 w 1674050"/>
                <a:gd name="connsiteY1" fmla="*/ 550254 h 1791757"/>
                <a:gd name="connsiteX2" fmla="*/ 517363 w 1674050"/>
                <a:gd name="connsiteY2" fmla="*/ 1274394 h 1791757"/>
                <a:gd name="connsiteX3" fmla="*/ 1193273 w 1674050"/>
                <a:gd name="connsiteY3" fmla="*/ 1274950 h 1791757"/>
                <a:gd name="connsiteX4" fmla="*/ 1674050 w 1674050"/>
                <a:gd name="connsiteY4" fmla="*/ 1791130 h 1791757"/>
                <a:gd name="connsiteX5" fmla="*/ 0 w 1674050"/>
                <a:gd name="connsiteY5" fmla="*/ 1791757 h 1791757"/>
                <a:gd name="connsiteX6" fmla="*/ 2549 w 1674050"/>
                <a:gd name="connsiteY6" fmla="*/ 0 h 17917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674050" h="1791757">
                  <a:moveTo>
                    <a:pt x="2549" y="0"/>
                  </a:moveTo>
                  <a:lnTo>
                    <a:pt x="516422" y="550254"/>
                  </a:lnTo>
                  <a:cubicBezTo>
                    <a:pt x="516736" y="791634"/>
                    <a:pt x="517049" y="1033014"/>
                    <a:pt x="517363" y="1274394"/>
                  </a:cubicBezTo>
                  <a:lnTo>
                    <a:pt x="1193273" y="1274950"/>
                  </a:lnTo>
                  <a:lnTo>
                    <a:pt x="1674050" y="1791130"/>
                  </a:lnTo>
                  <a:lnTo>
                    <a:pt x="0" y="1791757"/>
                  </a:lnTo>
                  <a:cubicBezTo>
                    <a:pt x="232" y="1190739"/>
                    <a:pt x="2317" y="601018"/>
                    <a:pt x="2549" y="0"/>
                  </a:cubicBezTo>
                  <a:close/>
                </a:path>
              </a:pathLst>
            </a:custGeom>
            <a:solidFill>
              <a:srgbClr val="D6C377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15" name="Corde 14"/>
            <p:cNvSpPr>
              <a:spLocks noChangeAspect="1"/>
            </p:cNvSpPr>
            <p:nvPr/>
          </p:nvSpPr>
          <p:spPr>
            <a:xfrm rot="10800000">
              <a:off x="-338400" y="2257200"/>
              <a:ext cx="648000" cy="648072"/>
            </a:xfrm>
            <a:prstGeom prst="chord">
              <a:avLst>
                <a:gd name="adj1" fmla="val 5259741"/>
                <a:gd name="adj2" fmla="val 16300347"/>
              </a:avLst>
            </a:prstGeom>
            <a:solidFill>
              <a:srgbClr val="D6C377"/>
            </a:solidFill>
            <a:ln>
              <a:solidFill>
                <a:schemeClr val="tx2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sp>
        <p:nvSpPr>
          <p:cNvPr id="16" name="ZoneTexte 15"/>
          <p:cNvSpPr txBox="1"/>
          <p:nvPr userDrawn="1"/>
        </p:nvSpPr>
        <p:spPr>
          <a:xfrm>
            <a:off x="2032676" y="527676"/>
            <a:ext cx="8712968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4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Print" panose="02000600000000000000" pitchFamily="2" charset="0"/>
              </a:rPr>
              <a:t>La</a:t>
            </a:r>
            <a:r>
              <a:rPr lang="fr-FR" sz="5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Print" panose="02000600000000000000" pitchFamily="2" charset="0"/>
              </a:rPr>
              <a:t> </a:t>
            </a:r>
            <a:r>
              <a:rPr lang="fr-FR" sz="6600" b="1" dirty="0">
                <a:solidFill>
                  <a:srgbClr val="D6C37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G</a:t>
            </a:r>
            <a:r>
              <a:rPr lang="fr-FR" sz="5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Print" panose="02000600000000000000" pitchFamily="2" charset="0"/>
              </a:rPr>
              <a:t>azette </a:t>
            </a:r>
            <a:r>
              <a:rPr lang="fr-FR" sz="4000" b="1" dirty="0">
                <a:solidFill>
                  <a:schemeClr val="tx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Print" panose="02000600000000000000" pitchFamily="2" charset="0"/>
              </a:rPr>
              <a:t>du</a:t>
            </a:r>
            <a:r>
              <a:rPr lang="fr-FR" sz="5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Print" panose="02000600000000000000" pitchFamily="2" charset="0"/>
              </a:rPr>
              <a:t> </a:t>
            </a:r>
            <a:r>
              <a:rPr lang="fr-FR" sz="6600" b="1" dirty="0">
                <a:solidFill>
                  <a:srgbClr val="D6C37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P</a:t>
            </a:r>
            <a:r>
              <a:rPr lang="fr-FR" sz="5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Print" panose="02000600000000000000" pitchFamily="2" charset="0"/>
              </a:rPr>
              <a:t>atrimoine</a:t>
            </a:r>
          </a:p>
        </p:txBody>
      </p:sp>
      <p:pic>
        <p:nvPicPr>
          <p:cNvPr id="2" name="Image 1"/>
          <p:cNvPicPr>
            <a:picLocks noChangeAspect="1"/>
          </p:cNvPicPr>
          <p:nvPr userDrawn="1"/>
        </p:nvPicPr>
        <p:blipFill>
          <a:blip r:embed="rId6"/>
          <a:stretch>
            <a:fillRect/>
          </a:stretch>
        </p:blipFill>
        <p:spPr>
          <a:xfrm>
            <a:off x="10254954" y="6163685"/>
            <a:ext cx="1711785" cy="5556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10166809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1" orient="horz" pos="709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SOMMAI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 userDrawn="1"/>
        </p:nvSpPr>
        <p:spPr>
          <a:xfrm>
            <a:off x="515937" y="0"/>
            <a:ext cx="2788929" cy="685800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8" name="ZoneTexte 7"/>
          <p:cNvSpPr txBox="1"/>
          <p:nvPr userDrawn="1"/>
        </p:nvSpPr>
        <p:spPr>
          <a:xfrm>
            <a:off x="543717" y="2794207"/>
            <a:ext cx="2733367" cy="584775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txBody>
          <a:bodyPr wrap="square" rtlCol="0">
            <a:spAutoFit/>
          </a:bodyPr>
          <a:lstStyle/>
          <a:p>
            <a:pPr algn="l"/>
            <a:r>
              <a:rPr lang="fr-FR" sz="3200" b="1" baseline="0" dirty="0">
                <a:solidFill>
                  <a:schemeClr val="tx1">
                    <a:lumMod val="75000"/>
                    <a:lumOff val="25000"/>
                  </a:schemeClr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SOMMAIRE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5063318"/>
            <a:ext cx="803275" cy="1794681"/>
          </a:xfrm>
          <a:prstGeom prst="rect">
            <a:avLst/>
          </a:prstGeom>
          <a:solidFill>
            <a:srgbClr val="D6C37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2" name="Image 1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colorTemperature colorTemp="9668"/>
                    </a14:imgEffect>
                    <a14:imgEffect>
                      <a14:brightnessContrast bright="-100000" contrast="-67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r="23857" b="33075"/>
          <a:stretch/>
        </p:blipFill>
        <p:spPr>
          <a:xfrm>
            <a:off x="496128" y="871540"/>
            <a:ext cx="1861240" cy="1635902"/>
          </a:xfrm>
          <a:prstGeom prst="rect">
            <a:avLst/>
          </a:prstGeom>
          <a:noFill/>
        </p:spPr>
      </p:pic>
      <p:sp>
        <p:nvSpPr>
          <p:cNvPr id="12" name="Rectangle 11"/>
          <p:cNvSpPr/>
          <p:nvPr userDrawn="1"/>
        </p:nvSpPr>
        <p:spPr>
          <a:xfrm>
            <a:off x="1607759" y="2285945"/>
            <a:ext cx="1145684" cy="479499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74064719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EXTE 1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Rectangle 22"/>
          <p:cNvSpPr/>
          <p:nvPr userDrawn="1"/>
        </p:nvSpPr>
        <p:spPr>
          <a:xfrm>
            <a:off x="10946858" y="47800"/>
            <a:ext cx="1206914" cy="6416756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28" name="Image 27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colorTemperature colorTemp="9668"/>
                    </a14:imgEffect>
                    <a14:imgEffect>
                      <a14:brightnessContrast bright="-100000" contrast="-67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r="23857" b="33075"/>
          <a:stretch/>
        </p:blipFill>
        <p:spPr>
          <a:xfrm>
            <a:off x="20448" y="6119318"/>
            <a:ext cx="785586" cy="690476"/>
          </a:xfrm>
          <a:prstGeom prst="rect">
            <a:avLst/>
          </a:prstGeom>
          <a:noFill/>
        </p:spPr>
      </p:pic>
      <p:sp>
        <p:nvSpPr>
          <p:cNvPr id="29" name="Rectangle 28"/>
          <p:cNvSpPr/>
          <p:nvPr userDrawn="1"/>
        </p:nvSpPr>
        <p:spPr>
          <a:xfrm>
            <a:off x="481263" y="6713620"/>
            <a:ext cx="347187" cy="132347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69" name="Rectangle 68"/>
          <p:cNvSpPr/>
          <p:nvPr userDrawn="1"/>
        </p:nvSpPr>
        <p:spPr>
          <a:xfrm>
            <a:off x="11219851" y="3909044"/>
            <a:ext cx="89293" cy="576469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75" name="Rectangle 74"/>
          <p:cNvSpPr/>
          <p:nvPr userDrawn="1"/>
        </p:nvSpPr>
        <p:spPr>
          <a:xfrm>
            <a:off x="11013159" y="5943805"/>
            <a:ext cx="206692" cy="78341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76" name="Rectangle 75"/>
          <p:cNvSpPr/>
          <p:nvPr userDrawn="1"/>
        </p:nvSpPr>
        <p:spPr>
          <a:xfrm>
            <a:off x="11019571" y="5782403"/>
            <a:ext cx="206692" cy="45719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33" name="Image 32"/>
          <p:cNvPicPr>
            <a:picLocks noChangeAspect="1"/>
          </p:cNvPicPr>
          <p:nvPr userDrawn="1"/>
        </p:nvPicPr>
        <p:blipFill>
          <a:blip r:embed="rId4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81895" y="163859"/>
            <a:ext cx="694917" cy="694917"/>
          </a:xfrm>
          <a:prstGeom prst="rect">
            <a:avLst/>
          </a:prstGeom>
        </p:spPr>
      </p:pic>
      <p:sp>
        <p:nvSpPr>
          <p:cNvPr id="37" name="ZoneTexte 36"/>
          <p:cNvSpPr txBox="1"/>
          <p:nvPr userDrawn="1"/>
        </p:nvSpPr>
        <p:spPr>
          <a:xfrm>
            <a:off x="11027095" y="769091"/>
            <a:ext cx="1206915" cy="215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800" b="1" dirty="0">
                <a:solidFill>
                  <a:srgbClr val="D6C377"/>
                </a:solidFill>
                <a:latin typeface="Montserrat Black" panose="00000A00000000000000" pitchFamily="2" charset="0"/>
              </a:rPr>
              <a:t>THEMATIQUE</a:t>
            </a:r>
          </a:p>
        </p:txBody>
      </p:sp>
      <p:pic>
        <p:nvPicPr>
          <p:cNvPr id="40" name="Graphique 297">
            <a:hlinkClick r:id="" action="ppaction://noaction"/>
            <a:extLst>
              <a:ext uri="{FF2B5EF4-FFF2-40B4-BE49-F238E27FC236}">
                <a16:creationId xmlns:a16="http://schemas.microsoft.com/office/drawing/2014/main" id="{C1A63987-1693-4349-9FAB-A0BDBDEB0526}"/>
              </a:ext>
            </a:extLst>
          </p:cNvPr>
          <p:cNvPicPr>
            <a:picLocks noChangeAspect="1"/>
          </p:cNvPicPr>
          <p:nvPr userDrawn="1"/>
        </p:nvPicPr>
        <p:blipFill>
          <a:blip r:embed="rId5" cstate="print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363" y="29472"/>
            <a:ext cx="338827" cy="338827"/>
          </a:xfrm>
          <a:prstGeom prst="rect">
            <a:avLst/>
          </a:prstGeom>
        </p:spPr>
      </p:pic>
      <p:cxnSp>
        <p:nvCxnSpPr>
          <p:cNvPr id="30" name="Connecteur droit 29"/>
          <p:cNvCxnSpPr/>
          <p:nvPr userDrawn="1"/>
        </p:nvCxnSpPr>
        <p:spPr>
          <a:xfrm flipH="1">
            <a:off x="10982599" y="368299"/>
            <a:ext cx="36972" cy="6082157"/>
          </a:xfrm>
          <a:prstGeom prst="line">
            <a:avLst/>
          </a:prstGeom>
          <a:ln w="1905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" name="ZoneTexte 30"/>
          <p:cNvSpPr txBox="1"/>
          <p:nvPr userDrawn="1"/>
        </p:nvSpPr>
        <p:spPr>
          <a:xfrm>
            <a:off x="3514" y="36919"/>
            <a:ext cx="10979084" cy="830997"/>
          </a:xfrm>
          <a:prstGeom prst="rect">
            <a:avLst/>
          </a:prstGeom>
          <a:solidFill>
            <a:schemeClr val="bg1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pPr defTabSz="1258794">
              <a:lnSpc>
                <a:spcPct val="150000"/>
              </a:lnSpc>
              <a:defRPr/>
            </a:pPr>
            <a:r>
              <a:rPr lang="fr-FR" sz="1600" kern="0" dirty="0">
                <a:solidFill>
                  <a:schemeClr val="bg1">
                    <a:lumMod val="50000"/>
                  </a:schemeClr>
                </a:solidFill>
              </a:rPr>
              <a:t>        ACTIONS COMMERCIALES / TOUS DOMAINES: tous produits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2400" b="1" kern="0" dirty="0">
                <a:solidFill>
                  <a:schemeClr val="bg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/>
              </a:rPr>
              <a:t>       </a:t>
            </a:r>
            <a:endParaRPr lang="fr-FR" sz="2400" kern="0" dirty="0">
              <a:solidFill>
                <a:schemeClr val="bg1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1851799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4" orient="horz" pos="232">
          <p15:clr>
            <a:srgbClr val="FBAE40"/>
          </p15:clr>
        </p15:guide>
        <p15:guide id="5" orient="horz" pos="754">
          <p15:clr>
            <a:srgbClr val="FBAE40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EXTE 1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Rectangle 22"/>
          <p:cNvSpPr/>
          <p:nvPr userDrawn="1"/>
        </p:nvSpPr>
        <p:spPr>
          <a:xfrm>
            <a:off x="10946858" y="47800"/>
            <a:ext cx="1206914" cy="6416756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28" name="Image 27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colorTemperature colorTemp="9668"/>
                    </a14:imgEffect>
                    <a14:imgEffect>
                      <a14:brightnessContrast bright="-100000" contrast="-67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r="23857" b="33075"/>
          <a:stretch/>
        </p:blipFill>
        <p:spPr>
          <a:xfrm>
            <a:off x="20448" y="6119318"/>
            <a:ext cx="785586" cy="690476"/>
          </a:xfrm>
          <a:prstGeom prst="rect">
            <a:avLst/>
          </a:prstGeom>
          <a:noFill/>
        </p:spPr>
      </p:pic>
      <p:sp>
        <p:nvSpPr>
          <p:cNvPr id="29" name="Rectangle 28"/>
          <p:cNvSpPr/>
          <p:nvPr userDrawn="1"/>
        </p:nvSpPr>
        <p:spPr>
          <a:xfrm>
            <a:off x="481263" y="6713620"/>
            <a:ext cx="347187" cy="132347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69" name="Rectangle 68"/>
          <p:cNvSpPr/>
          <p:nvPr userDrawn="1"/>
        </p:nvSpPr>
        <p:spPr>
          <a:xfrm>
            <a:off x="11219851" y="3909044"/>
            <a:ext cx="89293" cy="576469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75" name="Rectangle 74"/>
          <p:cNvSpPr/>
          <p:nvPr userDrawn="1"/>
        </p:nvSpPr>
        <p:spPr>
          <a:xfrm>
            <a:off x="11013159" y="5943805"/>
            <a:ext cx="206692" cy="78341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76" name="Rectangle 75"/>
          <p:cNvSpPr/>
          <p:nvPr userDrawn="1"/>
        </p:nvSpPr>
        <p:spPr>
          <a:xfrm>
            <a:off x="11019571" y="5782403"/>
            <a:ext cx="206692" cy="45719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33" name="Image 32"/>
          <p:cNvPicPr>
            <a:picLocks noChangeAspect="1"/>
          </p:cNvPicPr>
          <p:nvPr userDrawn="1"/>
        </p:nvPicPr>
        <p:blipFill>
          <a:blip r:embed="rId4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81895" y="163859"/>
            <a:ext cx="694917" cy="694917"/>
          </a:xfrm>
          <a:prstGeom prst="rect">
            <a:avLst/>
          </a:prstGeom>
        </p:spPr>
      </p:pic>
      <p:sp>
        <p:nvSpPr>
          <p:cNvPr id="37" name="ZoneTexte 36"/>
          <p:cNvSpPr txBox="1"/>
          <p:nvPr userDrawn="1"/>
        </p:nvSpPr>
        <p:spPr>
          <a:xfrm>
            <a:off x="11027095" y="769091"/>
            <a:ext cx="1206915" cy="215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800" b="1" dirty="0">
                <a:solidFill>
                  <a:srgbClr val="D6C377"/>
                </a:solidFill>
                <a:latin typeface="Montserrat Black" panose="00000A00000000000000" pitchFamily="2" charset="0"/>
              </a:rPr>
              <a:t>THEMATIQUE</a:t>
            </a:r>
          </a:p>
        </p:txBody>
      </p:sp>
      <p:pic>
        <p:nvPicPr>
          <p:cNvPr id="40" name="Graphique 297">
            <a:hlinkClick r:id="" action="ppaction://noaction"/>
            <a:extLst>
              <a:ext uri="{FF2B5EF4-FFF2-40B4-BE49-F238E27FC236}">
                <a16:creationId xmlns:a16="http://schemas.microsoft.com/office/drawing/2014/main" id="{C1A63987-1693-4349-9FAB-A0BDBDEB0526}"/>
              </a:ext>
            </a:extLst>
          </p:cNvPr>
          <p:cNvPicPr>
            <a:picLocks noChangeAspect="1"/>
          </p:cNvPicPr>
          <p:nvPr userDrawn="1"/>
        </p:nvPicPr>
        <p:blipFill>
          <a:blip r:embed="rId5" cstate="print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363" y="29472"/>
            <a:ext cx="338827" cy="338827"/>
          </a:xfrm>
          <a:prstGeom prst="rect">
            <a:avLst/>
          </a:prstGeom>
        </p:spPr>
      </p:pic>
      <p:cxnSp>
        <p:nvCxnSpPr>
          <p:cNvPr id="30" name="Connecteur droit 29"/>
          <p:cNvCxnSpPr/>
          <p:nvPr userDrawn="1"/>
        </p:nvCxnSpPr>
        <p:spPr>
          <a:xfrm flipH="1">
            <a:off x="10982599" y="368299"/>
            <a:ext cx="36972" cy="6082157"/>
          </a:xfrm>
          <a:prstGeom prst="line">
            <a:avLst/>
          </a:prstGeom>
          <a:ln w="1905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" name="ZoneTexte 30"/>
          <p:cNvSpPr txBox="1"/>
          <p:nvPr userDrawn="1"/>
        </p:nvSpPr>
        <p:spPr>
          <a:xfrm>
            <a:off x="3514" y="36919"/>
            <a:ext cx="10979084" cy="830997"/>
          </a:xfrm>
          <a:prstGeom prst="rect">
            <a:avLst/>
          </a:prstGeom>
          <a:solidFill>
            <a:schemeClr val="bg1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pPr defTabSz="1258794">
              <a:lnSpc>
                <a:spcPct val="150000"/>
              </a:lnSpc>
              <a:defRPr/>
            </a:pPr>
            <a:r>
              <a:rPr lang="fr-FR" sz="1600" kern="0" dirty="0">
                <a:solidFill>
                  <a:schemeClr val="bg1">
                    <a:lumMod val="50000"/>
                  </a:schemeClr>
                </a:solidFill>
              </a:rPr>
              <a:t>        ACTIONS COMMERCIALES / TOUS DOMAINES: tous produits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2400" b="1" kern="0" dirty="0">
                <a:solidFill>
                  <a:schemeClr val="bg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/>
              </a:rPr>
              <a:t>       </a:t>
            </a:r>
            <a:r>
              <a:rPr lang="fr-FR" sz="2400" b="1" kern="0" dirty="0">
                <a:solidFill>
                  <a:schemeClr val="bg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VISION PATRIMOINE N°66</a:t>
            </a:r>
            <a:r>
              <a:rPr lang="fr-FR" sz="2400" b="1" kern="0" baseline="0" dirty="0">
                <a:solidFill>
                  <a:schemeClr val="bg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 Février 2021</a:t>
            </a:r>
            <a:endParaRPr lang="fr-FR" sz="2400" kern="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20" name="ZoneTexte 19">
            <a:hlinkClick r:id="rId7"/>
          </p:cNvPr>
          <p:cNvSpPr txBox="1"/>
          <p:nvPr userDrawn="1"/>
        </p:nvSpPr>
        <p:spPr>
          <a:xfrm>
            <a:off x="181943" y="3344081"/>
            <a:ext cx="2704977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fr-FR" sz="1600" b="1" i="1" dirty="0">
              <a:solidFill>
                <a:srgbClr val="6C6B36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ctr"/>
            <a:endParaRPr lang="fr-FR" sz="1600" b="1" i="1" dirty="0">
              <a:solidFill>
                <a:srgbClr val="6C6B36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ctr"/>
            <a:r>
              <a:rPr lang="fr-FR" sz="1600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Pour la consulter </a:t>
            </a:r>
          </a:p>
          <a:p>
            <a:pPr algn="ctr"/>
            <a:r>
              <a:rPr lang="fr-FR" sz="1600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cliquez sur l’ image  </a:t>
            </a:r>
            <a:r>
              <a:rPr lang="fr-FR" sz="1600" b="1" i="1" dirty="0">
                <a:solidFill>
                  <a:srgbClr val="6C6B3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  <a:sym typeface="Wingdings" panose="05000000000000000000" pitchFamily="2" charset="2"/>
              </a:rPr>
              <a:t></a:t>
            </a:r>
            <a:endParaRPr lang="fr-FR" sz="1600" b="1" i="1" dirty="0">
              <a:solidFill>
                <a:srgbClr val="6C6B36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8293060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4" orient="horz" pos="232">
          <p15:clr>
            <a:srgbClr val="FBAE40"/>
          </p15:clr>
        </p15:guide>
        <p15:guide id="5" orient="horz" pos="754">
          <p15:clr>
            <a:srgbClr val="FBAE40"/>
          </p15:clr>
        </p15:guide>
      </p15:sldGuideLst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4_TEXTE 1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ctangle 19"/>
          <p:cNvSpPr/>
          <p:nvPr userDrawn="1"/>
        </p:nvSpPr>
        <p:spPr>
          <a:xfrm>
            <a:off x="0" y="368301"/>
            <a:ext cx="12192000" cy="608488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8" name="Espace réservé du contenu 2"/>
          <p:cNvSpPr>
            <a:spLocks noGrp="1"/>
          </p:cNvSpPr>
          <p:nvPr>
            <p:ph idx="15" hasCustomPrompt="1"/>
          </p:nvPr>
        </p:nvSpPr>
        <p:spPr>
          <a:xfrm>
            <a:off x="1346762" y="368300"/>
            <a:ext cx="9638323" cy="828676"/>
          </a:xfrm>
          <a:solidFill>
            <a:schemeClr val="bg1">
              <a:lumMod val="65000"/>
            </a:schemeClr>
          </a:solidFill>
        </p:spPr>
        <p:txBody>
          <a:bodyPr anchor="ctr">
            <a:normAutofit/>
          </a:bodyPr>
          <a:lstStyle>
            <a:lvl1pPr marL="36000" indent="0">
              <a:lnSpc>
                <a:spcPct val="100000"/>
              </a:lnSpc>
              <a:spcBef>
                <a:spcPts val="600"/>
              </a:spcBef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None/>
              <a:defRPr sz="1400" b="1" i="1" baseline="0">
                <a:solidFill>
                  <a:schemeClr val="bg1"/>
                </a:solidFill>
              </a:defRPr>
            </a:lvl1pPr>
            <a:lvl2pPr marL="684000" indent="-216000">
              <a:lnSpc>
                <a:spcPct val="100000"/>
              </a:lnSpc>
              <a:spcBef>
                <a:spcPts val="600"/>
              </a:spcBef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□"/>
              <a:defRPr sz="1400"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 marL="1143000" indent="-216000">
              <a:lnSpc>
                <a:spcPct val="100000"/>
              </a:lnSpc>
              <a:spcBef>
                <a:spcPts val="600"/>
              </a:spcBef>
              <a:buClr>
                <a:schemeClr val="accent4">
                  <a:lumMod val="75000"/>
                </a:schemeClr>
              </a:buClr>
              <a:buFont typeface="Wingdings" panose="05000000000000000000" pitchFamily="2" charset="2"/>
              <a:buChar char="§"/>
              <a:defRPr sz="1200"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 marL="1657350" indent="-216000">
              <a:lnSpc>
                <a:spcPct val="100000"/>
              </a:lnSpc>
              <a:spcBef>
                <a:spcPts val="600"/>
              </a:spcBef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▫"/>
              <a:defRPr sz="110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 marL="2057400" indent="-216000">
              <a:lnSpc>
                <a:spcPct val="100000"/>
              </a:lnSpc>
              <a:spcBef>
                <a:spcPts val="600"/>
              </a:spcBef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▪"/>
              <a:defRPr sz="1050"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lvl="0"/>
            <a:r>
              <a:rPr lang="fr-FR" dirty="0"/>
              <a:t>Résumé du sujet en quelques phrases, pour comprendre rapidement le sujet traité. </a:t>
            </a:r>
          </a:p>
        </p:txBody>
      </p:sp>
      <p:pic>
        <p:nvPicPr>
          <p:cNvPr id="28" name="Image 27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colorTemperature colorTemp="9668"/>
                    </a14:imgEffect>
                    <a14:imgEffect>
                      <a14:brightnessContrast bright="-100000" contrast="-67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r="23857" b="33075"/>
          <a:stretch/>
        </p:blipFill>
        <p:spPr>
          <a:xfrm>
            <a:off x="20448" y="6119318"/>
            <a:ext cx="785586" cy="690476"/>
          </a:xfrm>
          <a:prstGeom prst="rect">
            <a:avLst/>
          </a:prstGeom>
          <a:noFill/>
        </p:spPr>
      </p:pic>
      <p:sp>
        <p:nvSpPr>
          <p:cNvPr id="29" name="Rectangle 28"/>
          <p:cNvSpPr/>
          <p:nvPr userDrawn="1"/>
        </p:nvSpPr>
        <p:spPr>
          <a:xfrm>
            <a:off x="481263" y="6713620"/>
            <a:ext cx="347187" cy="132347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16" name="Image 15"/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0" y="368300"/>
            <a:ext cx="1352908" cy="828675"/>
          </a:xfrm>
          <a:prstGeom prst="rect">
            <a:avLst/>
          </a:prstGeom>
          <a:solidFill>
            <a:schemeClr val="accent4"/>
          </a:solidFill>
        </p:spPr>
      </p:pic>
      <p:sp>
        <p:nvSpPr>
          <p:cNvPr id="35" name="Espace réservé du contenu 2"/>
          <p:cNvSpPr>
            <a:spLocks noGrp="1"/>
          </p:cNvSpPr>
          <p:nvPr>
            <p:ph idx="1" hasCustomPrompt="1"/>
          </p:nvPr>
        </p:nvSpPr>
        <p:spPr>
          <a:xfrm>
            <a:off x="717359" y="1484313"/>
            <a:ext cx="10065936" cy="4499296"/>
          </a:xfrm>
        </p:spPr>
        <p:txBody>
          <a:bodyPr/>
          <a:lstStyle>
            <a:lvl1pPr marL="252000" indent="-216000">
              <a:lnSpc>
                <a:spcPct val="100000"/>
              </a:lnSpc>
              <a:spcBef>
                <a:spcPts val="600"/>
              </a:spcBef>
              <a:buClr>
                <a:srgbClr val="D6C377"/>
              </a:buClr>
              <a:buFont typeface="Arial" panose="020B0604020202020204" pitchFamily="34" charset="0"/>
              <a:buChar char="■"/>
              <a:defRPr sz="160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684000" indent="-216000">
              <a:lnSpc>
                <a:spcPct val="100000"/>
              </a:lnSpc>
              <a:spcBef>
                <a:spcPts val="600"/>
              </a:spcBef>
              <a:buClr>
                <a:srgbClr val="D6C377"/>
              </a:buClr>
              <a:buFont typeface="Arial" panose="020B0604020202020204" pitchFamily="34" charset="0"/>
              <a:buChar char="□"/>
              <a:defRPr sz="1400"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 marL="1143000" indent="-216000">
              <a:lnSpc>
                <a:spcPct val="100000"/>
              </a:lnSpc>
              <a:spcBef>
                <a:spcPts val="600"/>
              </a:spcBef>
              <a:buClr>
                <a:srgbClr val="D6C377"/>
              </a:buClr>
              <a:buFont typeface="Wingdings" panose="05000000000000000000" pitchFamily="2" charset="2"/>
              <a:buChar char="§"/>
              <a:defRPr sz="1200"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 marL="1657350" indent="-216000">
              <a:lnSpc>
                <a:spcPct val="100000"/>
              </a:lnSpc>
              <a:spcBef>
                <a:spcPts val="600"/>
              </a:spcBef>
              <a:buClr>
                <a:srgbClr val="D6C377"/>
              </a:buClr>
              <a:buFont typeface="Arial" panose="020B0604020202020204" pitchFamily="34" charset="0"/>
              <a:buChar char="▫"/>
              <a:defRPr sz="110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 marL="2057400" indent="-216000">
              <a:lnSpc>
                <a:spcPct val="100000"/>
              </a:lnSpc>
              <a:spcBef>
                <a:spcPts val="600"/>
              </a:spcBef>
              <a:buClr>
                <a:srgbClr val="D6C377"/>
              </a:buClr>
              <a:buFont typeface="Arial" panose="020B0604020202020204" pitchFamily="34" charset="0"/>
              <a:buChar char="▪"/>
              <a:defRPr sz="1050"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lvl="0"/>
            <a:r>
              <a:rPr lang="fr-FR" dirty="0"/>
              <a:t>Modifier le texte</a:t>
            </a:r>
          </a:p>
          <a:p>
            <a:pPr lvl="1"/>
            <a:r>
              <a:rPr lang="fr-FR" dirty="0"/>
              <a:t>Deuxième niveau </a:t>
            </a:r>
          </a:p>
          <a:p>
            <a:pPr lvl="2"/>
            <a:r>
              <a:rPr lang="fr-FR" dirty="0"/>
              <a:t>Troisième niveau </a:t>
            </a:r>
          </a:p>
          <a:p>
            <a:pPr lvl="3"/>
            <a:r>
              <a:rPr lang="fr-FR" dirty="0"/>
              <a:t>Quatrième niveau </a:t>
            </a:r>
          </a:p>
          <a:p>
            <a:pPr lvl="4"/>
            <a:r>
              <a:rPr lang="fr-FR" dirty="0"/>
              <a:t>Cinquième niveau </a:t>
            </a:r>
          </a:p>
          <a:p>
            <a:pPr lvl="2"/>
            <a:endParaRPr lang="fr-FR" dirty="0"/>
          </a:p>
        </p:txBody>
      </p:sp>
      <p:sp>
        <p:nvSpPr>
          <p:cNvPr id="10" name="Espace réservé du texte 9"/>
          <p:cNvSpPr>
            <a:spLocks noGrp="1"/>
          </p:cNvSpPr>
          <p:nvPr>
            <p:ph type="body" sz="quarter" idx="26" hasCustomPrompt="1"/>
          </p:nvPr>
        </p:nvSpPr>
        <p:spPr>
          <a:xfrm>
            <a:off x="515938" y="60465"/>
            <a:ext cx="10469148" cy="389455"/>
          </a:xfrm>
        </p:spPr>
        <p:txBody>
          <a:bodyPr>
            <a:normAutofit/>
          </a:bodyPr>
          <a:lstStyle>
            <a:lvl1pPr>
              <a:defRPr sz="1200" b="1">
                <a:solidFill>
                  <a:schemeClr val="bg1">
                    <a:lumMod val="50000"/>
                  </a:schemeClr>
                </a:solidFill>
                <a:latin typeface="Montserrat Black" panose="00000A00000000000000" pitchFamily="2" charset="0"/>
              </a:defRPr>
            </a:lvl1pPr>
          </a:lstStyle>
          <a:p>
            <a:pPr lvl="0"/>
            <a:r>
              <a:rPr lang="fr-FR" dirty="0"/>
              <a:t>Titre de ma slide</a:t>
            </a:r>
          </a:p>
        </p:txBody>
      </p:sp>
      <p:sp>
        <p:nvSpPr>
          <p:cNvPr id="69" name="Rectangle 68"/>
          <p:cNvSpPr/>
          <p:nvPr userDrawn="1"/>
        </p:nvSpPr>
        <p:spPr>
          <a:xfrm>
            <a:off x="11219851" y="3909044"/>
            <a:ext cx="89293" cy="576469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75" name="Rectangle 74"/>
          <p:cNvSpPr/>
          <p:nvPr userDrawn="1"/>
        </p:nvSpPr>
        <p:spPr>
          <a:xfrm>
            <a:off x="11013159" y="5943805"/>
            <a:ext cx="206692" cy="78341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76" name="Rectangle 75"/>
          <p:cNvSpPr/>
          <p:nvPr userDrawn="1"/>
        </p:nvSpPr>
        <p:spPr>
          <a:xfrm>
            <a:off x="11019571" y="5782403"/>
            <a:ext cx="206692" cy="45719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33" name="Image 32"/>
          <p:cNvPicPr>
            <a:picLocks noChangeAspect="1"/>
          </p:cNvPicPr>
          <p:nvPr userDrawn="1"/>
        </p:nvPicPr>
        <p:blipFill>
          <a:blip r:embed="rId5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81895" y="163859"/>
            <a:ext cx="694917" cy="694917"/>
          </a:xfrm>
          <a:prstGeom prst="rect">
            <a:avLst/>
          </a:prstGeom>
        </p:spPr>
      </p:pic>
      <p:pic>
        <p:nvPicPr>
          <p:cNvPr id="36" name="Image 35"/>
          <p:cNvPicPr>
            <a:picLocks noChangeAspect="1"/>
          </p:cNvPicPr>
          <p:nvPr userDrawn="1"/>
        </p:nvPicPr>
        <p:blipFill>
          <a:blip r:embed="rId6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44874" y="1677926"/>
            <a:ext cx="767100" cy="767100"/>
          </a:xfrm>
          <a:prstGeom prst="rect">
            <a:avLst/>
          </a:prstGeom>
        </p:spPr>
      </p:pic>
      <p:sp>
        <p:nvSpPr>
          <p:cNvPr id="37" name="ZoneTexte 36"/>
          <p:cNvSpPr txBox="1"/>
          <p:nvPr userDrawn="1"/>
        </p:nvSpPr>
        <p:spPr>
          <a:xfrm>
            <a:off x="11027095" y="769091"/>
            <a:ext cx="1206915" cy="215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800" b="1" dirty="0">
                <a:solidFill>
                  <a:srgbClr val="D6C377"/>
                </a:solidFill>
                <a:latin typeface="Montserrat Black" panose="00000A00000000000000" pitchFamily="2" charset="0"/>
              </a:rPr>
              <a:t>THEMATIQUE</a:t>
            </a:r>
          </a:p>
        </p:txBody>
      </p:sp>
      <p:sp>
        <p:nvSpPr>
          <p:cNvPr id="38" name="Espace réservé du texte 6"/>
          <p:cNvSpPr>
            <a:spLocks noGrp="1"/>
          </p:cNvSpPr>
          <p:nvPr>
            <p:ph type="body" sz="quarter" idx="28" hasCustomPrompt="1"/>
          </p:nvPr>
        </p:nvSpPr>
        <p:spPr>
          <a:xfrm>
            <a:off x="11062823" y="2489063"/>
            <a:ext cx="1051438" cy="220030"/>
          </a:xfrm>
          <a:solidFill>
            <a:schemeClr val="bg1"/>
          </a:solidFill>
          <a:ln w="3175">
            <a:noFill/>
          </a:ln>
          <a:effectLst>
            <a:innerShdw blurRad="38100" dist="25400" dir="13200000">
              <a:prstClr val="black">
                <a:alpha val="50000"/>
              </a:prstClr>
            </a:innerShdw>
          </a:effectLst>
        </p:spPr>
        <p:txBody>
          <a:bodyPr anchor="ctr">
            <a:noAutofit/>
          </a:bodyPr>
          <a:lstStyle>
            <a:lvl1pPr algn="ctr">
              <a:defRPr sz="800" b="1"/>
            </a:lvl1pPr>
          </a:lstStyle>
          <a:p>
            <a:pPr lvl="0"/>
            <a:r>
              <a:rPr lang="fr-FR" dirty="0"/>
              <a:t>Produit</a:t>
            </a:r>
          </a:p>
        </p:txBody>
      </p:sp>
      <p:sp>
        <p:nvSpPr>
          <p:cNvPr id="39" name="Espace réservé du texte 6"/>
          <p:cNvSpPr>
            <a:spLocks noGrp="1"/>
          </p:cNvSpPr>
          <p:nvPr>
            <p:ph type="body" sz="quarter" idx="29" hasCustomPrompt="1"/>
          </p:nvPr>
        </p:nvSpPr>
        <p:spPr>
          <a:xfrm>
            <a:off x="11072837" y="980582"/>
            <a:ext cx="1051438" cy="220030"/>
          </a:xfrm>
          <a:solidFill>
            <a:schemeClr val="bg1"/>
          </a:solidFill>
          <a:ln w="3175">
            <a:noFill/>
          </a:ln>
          <a:effectLst>
            <a:innerShdw blurRad="38100" dist="25400" dir="13200000">
              <a:prstClr val="black">
                <a:alpha val="50000"/>
              </a:prstClr>
            </a:innerShdw>
          </a:effectLst>
        </p:spPr>
        <p:txBody>
          <a:bodyPr anchor="ctr">
            <a:noAutofit/>
          </a:bodyPr>
          <a:lstStyle>
            <a:lvl1pPr algn="ctr">
              <a:defRPr sz="800" b="1"/>
            </a:lvl1pPr>
          </a:lstStyle>
          <a:p>
            <a:pPr lvl="0"/>
            <a:r>
              <a:rPr lang="fr-FR" dirty="0"/>
              <a:t>Thématique</a:t>
            </a:r>
          </a:p>
        </p:txBody>
      </p:sp>
      <p:pic>
        <p:nvPicPr>
          <p:cNvPr id="40" name="Graphique 297">
            <a:hlinkClick r:id="" action="ppaction://noaction"/>
            <a:extLst>
              <a:ext uri="{FF2B5EF4-FFF2-40B4-BE49-F238E27FC236}">
                <a16:creationId xmlns:a16="http://schemas.microsoft.com/office/drawing/2014/main" id="{C1A63987-1693-4349-9FAB-A0BDBDEB0526}"/>
              </a:ext>
            </a:extLst>
          </p:cNvPr>
          <p:cNvPicPr>
            <a:picLocks noChangeAspect="1"/>
          </p:cNvPicPr>
          <p:nvPr userDrawn="1"/>
        </p:nvPicPr>
        <p:blipFill>
          <a:blip r:embed="rId7" cstate="print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363" y="29472"/>
            <a:ext cx="338827" cy="338827"/>
          </a:xfrm>
          <a:prstGeom prst="rect">
            <a:avLst/>
          </a:prstGeom>
        </p:spPr>
      </p:pic>
      <p:sp>
        <p:nvSpPr>
          <p:cNvPr id="42" name="ZoneTexte 41"/>
          <p:cNvSpPr txBox="1"/>
          <p:nvPr userDrawn="1"/>
        </p:nvSpPr>
        <p:spPr>
          <a:xfrm>
            <a:off x="10985085" y="2275508"/>
            <a:ext cx="1206915" cy="2170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800" b="1" dirty="0">
                <a:solidFill>
                  <a:srgbClr val="D6C377"/>
                </a:solidFill>
                <a:latin typeface="Montserrat Black" panose="00000A00000000000000" pitchFamily="2" charset="0"/>
              </a:rPr>
              <a:t> PRODUIT</a:t>
            </a:r>
          </a:p>
        </p:txBody>
      </p:sp>
      <p:cxnSp>
        <p:nvCxnSpPr>
          <p:cNvPr id="30" name="Connecteur droit 29"/>
          <p:cNvCxnSpPr/>
          <p:nvPr userDrawn="1"/>
        </p:nvCxnSpPr>
        <p:spPr>
          <a:xfrm flipH="1">
            <a:off x="10982599" y="368300"/>
            <a:ext cx="2486" cy="6082156"/>
          </a:xfrm>
          <a:prstGeom prst="line">
            <a:avLst/>
          </a:prstGeom>
          <a:ln w="1905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05334083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4" orient="horz" pos="232">
          <p15:clr>
            <a:srgbClr val="FBAE40"/>
          </p15:clr>
        </p15:guide>
        <p15:guide id="5" orient="horz" pos="754">
          <p15:clr>
            <a:srgbClr val="FBAE40"/>
          </p15:clr>
        </p15:guide>
      </p15:sldGuideLst>
    </p:ext>
  </p:extLst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C729CF1-B408-4B39-B7DC-AFEAD84F45F7}" type="datetimeFigureOut">
              <a:rPr lang="fr-FR" smtClean="0"/>
              <a:t>29/12/2022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A99A734-6F6A-4747-8496-1727BE0D694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75633889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1" r:id="rId1"/>
    <p:sldLayoutId id="2147483712" r:id="rId2"/>
    <p:sldLayoutId id="2147483697" r:id="rId3"/>
    <p:sldLayoutId id="2147483698" r:id="rId4"/>
    <p:sldLayoutId id="2147483716" r:id="rId5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png"/><Relationship Id="rId3" Type="http://schemas.openxmlformats.org/officeDocument/2006/relationships/image" Target="../media/image13.png"/><Relationship Id="rId7" Type="http://schemas.openxmlformats.org/officeDocument/2006/relationships/image" Target="../media/image17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16.png"/><Relationship Id="rId5" Type="http://schemas.openxmlformats.org/officeDocument/2006/relationships/image" Target="../media/image15.png"/><Relationship Id="rId4" Type="http://schemas.openxmlformats.org/officeDocument/2006/relationships/image" Target="../media/image14.emf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png"/><Relationship Id="rId3" Type="http://schemas.openxmlformats.org/officeDocument/2006/relationships/hyperlink" Target="http://commerciaux.celca.caisse-epargne.fr/download/1449/referentiel-des-delegations-commerciales/9052/referentiel-des-derogations-commerciales.pdf" TargetMode="External"/><Relationship Id="rId7" Type="http://schemas.openxmlformats.org/officeDocument/2006/relationships/hyperlink" Target="http://commerciaux.celca.caisse-epargne.fr/download/1176/documents-hors-arbo-2/28756/ciloger-habitat-2-bulletin-1er-semestre-2022_0.pdf" TargetMode="Externa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20.png"/><Relationship Id="rId5" Type="http://schemas.openxmlformats.org/officeDocument/2006/relationships/hyperlink" Target="http://commerciaux.celca.caisse-epargne.fr/download/1176/documents-hors-arbo-2/28755/ciloger-habitat-2-age-du-31-janvier-2023.pdf" TargetMode="External"/><Relationship Id="rId4" Type="http://schemas.openxmlformats.org/officeDocument/2006/relationships/image" Target="../media/image19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5.xml"/><Relationship Id="rId6" Type="http://schemas.openxmlformats.org/officeDocument/2006/relationships/hyperlink" Target="http://commerciaux.celca.caisse-epargne.fr/download/1449/referentiel-des-delegations-commerciales/9052/referentiel-des-derogations-commerciales.pdf" TargetMode="External"/><Relationship Id="rId5" Type="http://schemas.openxmlformats.org/officeDocument/2006/relationships/image" Target="../media/image23.png"/><Relationship Id="rId4" Type="http://schemas.openxmlformats.org/officeDocument/2006/relationships/hyperlink" Target="http://commerciaux.celca.caisse-epargne.fr/download/1176/documents-hors-arbo-2/28758/v2022-12-05-lap-pre-liquidation-nc-2016.pdf" TargetMode="Externa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hyperlink" Target="http://commerciaux.celca.caisse-epargne.fr/download/1176/documents-hors-arbo-2/28623/cegee-cg-cat-23-juin-2018.pdf" TargetMode="Externa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24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7" Type="http://schemas.openxmlformats.org/officeDocument/2006/relationships/image" Target="../media/image27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26.png"/><Relationship Id="rId5" Type="http://schemas.openxmlformats.org/officeDocument/2006/relationships/hyperlink" Target="http://commerciaux.celca.caisse-epargne.fr/download/1176/documents-hors-arbo-2/28757/mirova-presentation-wl-ce-gee.pdf" TargetMode="External"/><Relationship Id="rId4" Type="http://schemas.openxmlformats.org/officeDocument/2006/relationships/hyperlink" Target="http://commerciaux.celca.caisse-epargne.fr/download/1449/referentiel-des-delegations-commerciales/9052/referentiel-des-derogations-commerciales.pdf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ous-titre 1"/>
          <p:cNvSpPr>
            <a:spLocks noGrp="1"/>
          </p:cNvSpPr>
          <p:nvPr>
            <p:ph type="subTitle" idx="1"/>
          </p:nvPr>
        </p:nvSpPr>
        <p:spPr>
          <a:xfrm>
            <a:off x="176270" y="5223163"/>
            <a:ext cx="13133154" cy="556592"/>
          </a:xfrm>
        </p:spPr>
        <p:txBody>
          <a:bodyPr/>
          <a:lstStyle/>
          <a:p>
            <a:r>
              <a:rPr lang="fr-FR" dirty="0"/>
              <a:t>2023 – Semaine 01 du Lundi 02 au Samedi 07 janvier</a:t>
            </a:r>
          </a:p>
        </p:txBody>
      </p:sp>
    </p:spTree>
    <p:extLst>
      <p:ext uri="{BB962C8B-B14F-4D97-AF65-F5344CB8AC3E}">
        <p14:creationId xmlns:p14="http://schemas.microsoft.com/office/powerpoint/2010/main" val="85397824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exte 13"/>
          <p:cNvSpPr txBox="1">
            <a:spLocks/>
          </p:cNvSpPr>
          <p:nvPr/>
        </p:nvSpPr>
        <p:spPr>
          <a:xfrm>
            <a:off x="3030885" y="6498618"/>
            <a:ext cx="4478717" cy="361950"/>
          </a:xfrm>
          <a:prstGeom prst="rect">
            <a:avLst/>
          </a:prstGeom>
        </p:spPr>
        <p:txBody>
          <a:bodyPr anchor="ctr">
            <a:noAutofit/>
          </a:bodyPr>
          <a:lstStyle>
            <a:lvl1pPr marL="0" marR="0" indent="0" algn="r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None/>
              <a:tabLst/>
              <a:defRPr sz="1200" b="1" kern="1200">
                <a:solidFill>
                  <a:schemeClr val="tx1">
                    <a:lumMod val="75000"/>
                    <a:lumOff val="25000"/>
                  </a:schemeClr>
                </a:solidFill>
                <a:latin typeface="Montserrat" panose="00000500000000000000" pitchFamily="2" charset="0"/>
                <a:ea typeface="+mn-ea"/>
                <a:cs typeface="+mn-cs"/>
              </a:defRPr>
            </a:lvl1pPr>
            <a:lvl2pPr marL="6858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□"/>
              <a:tabLst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Wingdings" panose="05000000000000000000" pitchFamily="2" charset="2"/>
              <a:buChar char="§"/>
              <a:tabLst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▫"/>
              <a:tabLst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▪"/>
              <a:tabLst/>
              <a:defRPr sz="105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fr-FR" dirty="0">
                <a:solidFill>
                  <a:schemeClr val="bg1">
                    <a:lumMod val="50000"/>
                  </a:schemeClr>
                </a:solidFill>
              </a:rPr>
              <a:t>Semaine 01</a:t>
            </a:r>
          </a:p>
        </p:txBody>
      </p:sp>
      <p:sp>
        <p:nvSpPr>
          <p:cNvPr id="3" name="Espace réservé du numéro de diapositive 1"/>
          <p:cNvSpPr txBox="1">
            <a:spLocks/>
          </p:cNvSpPr>
          <p:nvPr/>
        </p:nvSpPr>
        <p:spPr>
          <a:xfrm>
            <a:off x="11276532" y="6474557"/>
            <a:ext cx="673405" cy="261814"/>
          </a:xfrm>
          <a:prstGeom prst="rect">
            <a:avLst/>
          </a:prstGeom>
          <a:noFill/>
        </p:spPr>
        <p:txBody>
          <a:bodyPr vert="horz" lIns="0" tIns="0" rIns="0" bIns="0" rtlCol="0" anchor="ctr"/>
          <a:lstStyle>
            <a:defPPr>
              <a:defRPr lang="fr-FR"/>
            </a:defPPr>
            <a:lvl1pPr marL="0" algn="ctr" defTabSz="914400" rtl="0" eaLnBrk="1" latinLnBrk="0" hangingPunct="1">
              <a:defRPr sz="700" kern="1200">
                <a:solidFill>
                  <a:schemeClr val="bg1"/>
                </a:solidFill>
                <a:latin typeface="Arial Narrow" panose="020B0606020202030204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673CE273-56D8-4DF5-AF26-13F824466A73}" type="slidenum">
              <a:rPr lang="fr-FR" sz="1100" b="1" smtClean="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cs typeface="Helvetica Neue Medium"/>
              </a:rPr>
              <a:pPr algn="r"/>
              <a:t>2</a:t>
            </a:fld>
            <a:endParaRPr lang="fr-FR" sz="1000" b="1" dirty="0">
              <a:solidFill>
                <a:schemeClr val="tx1">
                  <a:lumMod val="50000"/>
                  <a:lumOff val="50000"/>
                </a:schemeClr>
              </a:solidFill>
              <a:latin typeface="+mj-lt"/>
              <a:cs typeface="Helvetica Neue Medium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3220214" y="3793276"/>
            <a:ext cx="8578776" cy="2031325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wrap="square">
            <a:spAutoFit/>
          </a:bodyPr>
          <a:lstStyle/>
          <a:p>
            <a:pPr marL="285750" indent="-285750">
              <a:buFont typeface="Wingdings" panose="05000000000000000000" pitchFamily="2" charset="2"/>
              <a:buChar char="§"/>
            </a:pPr>
            <a:r>
              <a:rPr lang="fr-FR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SCPI OUVERTES : </a:t>
            </a:r>
            <a:r>
              <a:rPr lang="fr-FR" dirty="0"/>
              <a:t>à date chez CNP &amp; BPCE VIE (HORS  TEORA BY NWM) &amp; SCPI en direct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fr-FR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SCPI : </a:t>
            </a:r>
            <a:r>
              <a:rPr lang="fr-FR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Ciloger</a:t>
            </a:r>
            <a:r>
              <a:rPr lang="fr-FR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Habitat 2:  </a:t>
            </a:r>
            <a:r>
              <a:rPr lang="fr-FR" dirty="0"/>
              <a:t>dissolution et liquidation :  documentation AGE du 31/01/2023 et bulletin trimestriel S1 2022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fr-FR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FIP:  Smalt Capital: </a:t>
            </a:r>
            <a:r>
              <a:rPr lang="fr-FR" dirty="0" err="1"/>
              <a:t>Néovéris</a:t>
            </a:r>
            <a:r>
              <a:rPr lang="fr-FR" dirty="0"/>
              <a:t> Corse 2016 désinvestissement à compter du 29/12/2022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fr-FR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CAT PREMIUM : </a:t>
            </a:r>
            <a:r>
              <a:rPr lang="fr-FR" dirty="0"/>
              <a:t>augmentation des taux au 1</a:t>
            </a:r>
            <a:r>
              <a:rPr lang="fr-FR" baseline="30000" dirty="0"/>
              <a:t>er</a:t>
            </a:r>
            <a:r>
              <a:rPr lang="fr-FR" dirty="0"/>
              <a:t> janvier 2023 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fr-FR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Assurance Vie / Valeurs  mobilières : MIROVA: </a:t>
            </a:r>
            <a:r>
              <a:rPr lang="fr-FR" dirty="0" err="1"/>
              <a:t>webex</a:t>
            </a:r>
            <a:r>
              <a:rPr lang="fr-FR" dirty="0"/>
              <a:t> du 15 décembre : </a:t>
            </a:r>
            <a:r>
              <a:rPr lang="fr-FR" dirty="0" err="1"/>
              <a:t>Mirova</a:t>
            </a:r>
            <a:r>
              <a:rPr lang="fr-FR" dirty="0"/>
              <a:t> </a:t>
            </a:r>
            <a:r>
              <a:rPr lang="fr-FR" dirty="0" err="1"/>
              <a:t>Women</a:t>
            </a:r>
            <a:r>
              <a:rPr lang="fr-FR" dirty="0"/>
              <a:t> Leaders  support de présentation </a:t>
            </a: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5E2D8065-8875-4E81-A118-0764781094F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86480" y="815834"/>
            <a:ext cx="4985634" cy="22488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6983397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ZoneTexte 6"/>
          <p:cNvSpPr txBox="1"/>
          <p:nvPr/>
        </p:nvSpPr>
        <p:spPr>
          <a:xfrm>
            <a:off x="0" y="368300"/>
            <a:ext cx="10979084" cy="830997"/>
          </a:xfrm>
          <a:prstGeom prst="rect">
            <a:avLst/>
          </a:prstGeom>
          <a:solidFill>
            <a:schemeClr val="bg1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pPr defTabSz="1258794">
              <a:lnSpc>
                <a:spcPct val="150000"/>
              </a:lnSpc>
              <a:defRPr/>
            </a:pPr>
            <a:r>
              <a:rPr lang="fr-FR" sz="1600" kern="0" dirty="0">
                <a:solidFill>
                  <a:schemeClr val="bg1">
                    <a:lumMod val="50000"/>
                  </a:schemeClr>
                </a:solidFill>
              </a:rPr>
              <a:t>        ACTIONS COMMERCIALES / COLLECTE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2400" b="1" kern="0" dirty="0">
                <a:solidFill>
                  <a:schemeClr val="bg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/>
              </a:rPr>
              <a:t> </a:t>
            </a:r>
            <a:r>
              <a:rPr lang="fr-FR" sz="2200" b="1" kern="0" dirty="0">
                <a:solidFill>
                  <a:schemeClr val="bg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/>
              </a:rPr>
              <a:t>S</a:t>
            </a:r>
            <a:r>
              <a:rPr lang="fr-FR" sz="2200" b="1" kern="0" dirty="0">
                <a:solidFill>
                  <a:schemeClr val="bg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CPI OUVERTES A DATE CHEZ  CNP &amp; BPCE VIE (HORS TEORA BY NWM) &amp; SCPI EN  DIRECT</a:t>
            </a:r>
            <a:endParaRPr lang="fr-FR" sz="2200" kern="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10988298" y="3261528"/>
            <a:ext cx="1134369" cy="3184993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02099965-D0A3-47AD-B902-59282BF11C84}"/>
              </a:ext>
            </a:extLst>
          </p:cNvPr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85561" y="1863168"/>
            <a:ext cx="1043608" cy="77994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1" name="Image 1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31398" y="2126086"/>
            <a:ext cx="1208879" cy="348848"/>
          </a:xfrm>
          <a:prstGeom prst="rect">
            <a:avLst/>
          </a:prstGeom>
        </p:spPr>
      </p:pic>
      <p:sp>
        <p:nvSpPr>
          <p:cNvPr id="12" name="Espace réservé du texte 13"/>
          <p:cNvSpPr txBox="1">
            <a:spLocks/>
          </p:cNvSpPr>
          <p:nvPr/>
        </p:nvSpPr>
        <p:spPr>
          <a:xfrm>
            <a:off x="1868007" y="6524625"/>
            <a:ext cx="4478717" cy="361950"/>
          </a:xfrm>
          <a:prstGeom prst="rect">
            <a:avLst/>
          </a:prstGeom>
        </p:spPr>
        <p:txBody>
          <a:bodyPr anchor="ctr">
            <a:noAutofit/>
          </a:bodyPr>
          <a:lstStyle>
            <a:lvl1pPr marL="0" marR="0" indent="0" algn="r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None/>
              <a:tabLst/>
              <a:defRPr sz="1200" b="1" kern="1200">
                <a:solidFill>
                  <a:schemeClr val="tx1">
                    <a:lumMod val="75000"/>
                    <a:lumOff val="25000"/>
                  </a:schemeClr>
                </a:solidFill>
                <a:latin typeface="Montserrat" panose="00000500000000000000" pitchFamily="2" charset="0"/>
                <a:ea typeface="+mn-ea"/>
                <a:cs typeface="+mn-cs"/>
              </a:defRPr>
            </a:lvl1pPr>
            <a:lvl2pPr marL="6858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□"/>
              <a:tabLst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Wingdings" panose="05000000000000000000" pitchFamily="2" charset="2"/>
              <a:buChar char="§"/>
              <a:tabLst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▫"/>
              <a:tabLst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▪"/>
              <a:tabLst/>
              <a:defRPr sz="105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fr-FR" dirty="0">
                <a:solidFill>
                  <a:schemeClr val="bg1">
                    <a:lumMod val="50000"/>
                  </a:schemeClr>
                </a:solidFill>
              </a:rPr>
              <a:t>Semaine</a:t>
            </a:r>
            <a:r>
              <a:rPr lang="fr-FR" baseline="0" dirty="0">
                <a:solidFill>
                  <a:schemeClr val="bg1">
                    <a:lumMod val="50000"/>
                  </a:schemeClr>
                </a:solidFill>
              </a:rPr>
              <a:t> 0</a:t>
            </a:r>
            <a:r>
              <a:rPr lang="fr-FR" dirty="0">
                <a:solidFill>
                  <a:schemeClr val="bg1">
                    <a:lumMod val="50000"/>
                  </a:schemeClr>
                </a:solidFill>
              </a:rPr>
              <a:t>1</a:t>
            </a:r>
          </a:p>
        </p:txBody>
      </p:sp>
      <p:sp>
        <p:nvSpPr>
          <p:cNvPr id="13" name="Espace réservé du numéro de diapositive 1"/>
          <p:cNvSpPr txBox="1">
            <a:spLocks/>
          </p:cNvSpPr>
          <p:nvPr/>
        </p:nvSpPr>
        <p:spPr>
          <a:xfrm>
            <a:off x="10988298" y="6524625"/>
            <a:ext cx="673405" cy="261814"/>
          </a:xfrm>
          <a:prstGeom prst="rect">
            <a:avLst/>
          </a:prstGeom>
          <a:noFill/>
        </p:spPr>
        <p:txBody>
          <a:bodyPr vert="horz" lIns="0" tIns="0" rIns="0" bIns="0" rtlCol="0" anchor="ctr"/>
          <a:lstStyle>
            <a:defPPr>
              <a:defRPr lang="fr-FR"/>
            </a:defPPr>
            <a:lvl1pPr marL="0" algn="ctr" defTabSz="914400" rtl="0" eaLnBrk="1" latinLnBrk="0" hangingPunct="1">
              <a:defRPr sz="700" kern="1200">
                <a:solidFill>
                  <a:schemeClr val="bg1"/>
                </a:solidFill>
                <a:latin typeface="Arial Narrow" panose="020B0606020202030204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673CE273-56D8-4DF5-AF26-13F824466A73}" type="slidenum">
              <a:rPr lang="fr-FR" sz="1100" b="1" smtClean="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cs typeface="Helvetica Neue Medium"/>
              </a:rPr>
              <a:pPr algn="r"/>
              <a:t>3</a:t>
            </a:fld>
            <a:endParaRPr lang="fr-FR" sz="1000" b="1" dirty="0">
              <a:solidFill>
                <a:schemeClr val="tx1">
                  <a:lumMod val="50000"/>
                  <a:lumOff val="50000"/>
                </a:schemeClr>
              </a:solidFill>
              <a:latin typeface="+mj-lt"/>
              <a:cs typeface="Helvetica Neue Medium"/>
            </a:endParaRPr>
          </a:p>
        </p:txBody>
      </p:sp>
      <p:sp>
        <p:nvSpPr>
          <p:cNvPr id="14" name="Rectangle 13"/>
          <p:cNvSpPr/>
          <p:nvPr/>
        </p:nvSpPr>
        <p:spPr>
          <a:xfrm>
            <a:off x="11028156" y="256664"/>
            <a:ext cx="1120771" cy="1493005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1026" name="Picture 2" descr="Toujours indiquer l’entité titulaire jointe en cas de souscription pour une personne mariée sous un régime communautaire ou pacsée en régime d’indivision, SAUF si remploi de fonds propres.&#10;Pour rappel la signature du conjoint ou partenaire de Pacs est d’ailleurs nécessaire sur le bulletin dans ces cas de figure &#10;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07167" y="4879281"/>
            <a:ext cx="4953000" cy="1295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B05F56B2-AF29-47D7-BAF0-58C87E14F2B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318596" y="1894495"/>
            <a:ext cx="1452679" cy="427093"/>
          </a:xfrm>
          <a:prstGeom prst="rect">
            <a:avLst/>
          </a:prstGeom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74B6D0DD-149F-4F6B-B454-25971F04D595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107488" y="1894496"/>
            <a:ext cx="1452679" cy="427092"/>
          </a:xfrm>
          <a:prstGeom prst="rect">
            <a:avLst/>
          </a:prstGeom>
        </p:spPr>
      </p:pic>
      <p:sp>
        <p:nvSpPr>
          <p:cNvPr id="16" name="Espace réservé du texte 5">
            <a:extLst>
              <a:ext uri="{FF2B5EF4-FFF2-40B4-BE49-F238E27FC236}">
                <a16:creationId xmlns:a16="http://schemas.microsoft.com/office/drawing/2014/main" id="{FAAC8D67-87C4-44F5-9099-FA9EF0091AB0}"/>
              </a:ext>
            </a:extLst>
          </p:cNvPr>
          <p:cNvSpPr txBox="1">
            <a:spLocks/>
          </p:cNvSpPr>
          <p:nvPr/>
        </p:nvSpPr>
        <p:spPr>
          <a:xfrm>
            <a:off x="11028156" y="2489675"/>
            <a:ext cx="1082796" cy="659375"/>
          </a:xfrm>
          <a:prstGeom prst="rect">
            <a:avLst/>
          </a:prstGeom>
          <a:solidFill>
            <a:schemeClr val="bg1"/>
          </a:solidFill>
          <a:ln w="3175">
            <a:noFill/>
          </a:ln>
          <a:effectLst>
            <a:innerShdw blurRad="38100" dist="25400" dir="13200000">
              <a:prstClr val="black">
                <a:alpha val="50000"/>
              </a:prstClr>
            </a:innerShdw>
          </a:effectLst>
        </p:spPr>
        <p:txBody>
          <a:bodyPr vert="horz" lIns="91440" tIns="45720" rIns="91440" bIns="45720" rtlCol="0" anchor="ctr">
            <a:noAutofit/>
          </a:bodyPr>
          <a:lstStyle>
            <a:lvl1pPr marL="228600" indent="-22860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8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fr-FR" sz="1400" dirty="0"/>
              <a:t>SCPI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DE83EFA6-7FEC-4603-A3D9-2341A104913A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483670" y="2475469"/>
            <a:ext cx="5258240" cy="2096050"/>
          </a:xfrm>
          <a:prstGeom prst="rect">
            <a:avLst/>
          </a:prstGeo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DC130D27-E667-4EA2-A370-4427A728E303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84726" y="2643111"/>
            <a:ext cx="4773655" cy="33020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7748535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Espace réservé du texte 5"/>
          <p:cNvSpPr>
            <a:spLocks noGrp="1"/>
          </p:cNvSpPr>
          <p:nvPr>
            <p:ph type="body" sz="quarter" idx="28"/>
          </p:nvPr>
        </p:nvSpPr>
        <p:spPr>
          <a:xfrm>
            <a:off x="11039630" y="2489063"/>
            <a:ext cx="1082796" cy="467201"/>
          </a:xfrm>
        </p:spPr>
        <p:txBody>
          <a:bodyPr/>
          <a:lstStyle/>
          <a:p>
            <a:pPr marL="0" indent="0">
              <a:buNone/>
            </a:pPr>
            <a:r>
              <a:rPr lang="fr-FR" sz="1400" dirty="0"/>
              <a:t>SCPI</a:t>
            </a:r>
          </a:p>
        </p:txBody>
      </p:sp>
      <p:sp>
        <p:nvSpPr>
          <p:cNvPr id="7" name="ZoneTexte 6"/>
          <p:cNvSpPr txBox="1"/>
          <p:nvPr/>
        </p:nvSpPr>
        <p:spPr>
          <a:xfrm>
            <a:off x="0" y="368300"/>
            <a:ext cx="10979084" cy="830997"/>
          </a:xfrm>
          <a:prstGeom prst="rect">
            <a:avLst/>
          </a:prstGeom>
          <a:solidFill>
            <a:schemeClr val="bg1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pPr defTabSz="1258794">
              <a:lnSpc>
                <a:spcPct val="150000"/>
              </a:lnSpc>
              <a:defRPr/>
            </a:pPr>
            <a:r>
              <a:rPr lang="fr-FR" sz="1600" kern="0" dirty="0">
                <a:solidFill>
                  <a:schemeClr val="bg1">
                    <a:lumMod val="50000"/>
                  </a:schemeClr>
                </a:solidFill>
              </a:rPr>
              <a:t>        ACTIONS COMMERCIALES / COLLECTE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2400" b="1" kern="0" dirty="0">
                <a:solidFill>
                  <a:schemeClr val="bg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/>
              </a:rPr>
              <a:t>DISSOLUTION &amp; LIQUIDATION DE CILOGER HABITAT 2</a:t>
            </a:r>
            <a:endParaRPr lang="fr-FR" sz="2400" kern="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14" name="Rectangle 13"/>
          <p:cNvSpPr/>
          <p:nvPr/>
        </p:nvSpPr>
        <p:spPr>
          <a:xfrm>
            <a:off x="11039630" y="3053918"/>
            <a:ext cx="1129177" cy="3470707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5" name="Espace réservé du texte 13"/>
          <p:cNvSpPr txBox="1">
            <a:spLocks/>
          </p:cNvSpPr>
          <p:nvPr/>
        </p:nvSpPr>
        <p:spPr>
          <a:xfrm>
            <a:off x="1510199" y="6424489"/>
            <a:ext cx="4478717" cy="361950"/>
          </a:xfrm>
          <a:prstGeom prst="rect">
            <a:avLst/>
          </a:prstGeom>
        </p:spPr>
        <p:txBody>
          <a:bodyPr anchor="ctr">
            <a:noAutofit/>
          </a:bodyPr>
          <a:lstStyle>
            <a:lvl1pPr marL="0" marR="0" indent="0" algn="r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None/>
              <a:tabLst/>
              <a:defRPr sz="1200" b="1" kern="1200">
                <a:solidFill>
                  <a:schemeClr val="tx1">
                    <a:lumMod val="75000"/>
                    <a:lumOff val="25000"/>
                  </a:schemeClr>
                </a:solidFill>
                <a:latin typeface="Montserrat" panose="00000500000000000000" pitchFamily="2" charset="0"/>
                <a:ea typeface="+mn-ea"/>
                <a:cs typeface="+mn-cs"/>
              </a:defRPr>
            </a:lvl1pPr>
            <a:lvl2pPr marL="6858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□"/>
              <a:tabLst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Wingdings" panose="05000000000000000000" pitchFamily="2" charset="2"/>
              <a:buChar char="§"/>
              <a:tabLst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▫"/>
              <a:tabLst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▪"/>
              <a:tabLst/>
              <a:defRPr sz="105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fr-FR" dirty="0">
                <a:solidFill>
                  <a:schemeClr val="bg1">
                    <a:lumMod val="50000"/>
                  </a:schemeClr>
                </a:solidFill>
              </a:rPr>
              <a:t>Semaine</a:t>
            </a:r>
            <a:r>
              <a:rPr lang="fr-FR" baseline="0" dirty="0">
                <a:solidFill>
                  <a:schemeClr val="bg1">
                    <a:lumMod val="50000"/>
                  </a:schemeClr>
                </a:solidFill>
              </a:rPr>
              <a:t> 01</a:t>
            </a:r>
            <a:endParaRPr lang="fr-FR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16" name="Espace réservé du numéro de diapositive 1"/>
          <p:cNvSpPr txBox="1">
            <a:spLocks/>
          </p:cNvSpPr>
          <p:nvPr/>
        </p:nvSpPr>
        <p:spPr>
          <a:xfrm>
            <a:off x="10988298" y="6524625"/>
            <a:ext cx="673405" cy="261814"/>
          </a:xfrm>
          <a:prstGeom prst="rect">
            <a:avLst/>
          </a:prstGeom>
          <a:noFill/>
        </p:spPr>
        <p:txBody>
          <a:bodyPr vert="horz" lIns="0" tIns="0" rIns="0" bIns="0" rtlCol="0" anchor="ctr"/>
          <a:lstStyle>
            <a:defPPr>
              <a:defRPr lang="fr-FR"/>
            </a:defPPr>
            <a:lvl1pPr marL="0" algn="ctr" defTabSz="914400" rtl="0" eaLnBrk="1" latinLnBrk="0" hangingPunct="1">
              <a:defRPr sz="700" kern="1200">
                <a:solidFill>
                  <a:schemeClr val="bg1"/>
                </a:solidFill>
                <a:latin typeface="Arial Narrow" panose="020B0606020202030204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673CE273-56D8-4DF5-AF26-13F824466A73}" type="slidenum">
              <a:rPr lang="fr-FR" sz="1100" b="1" smtClean="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cs typeface="Helvetica Neue Medium"/>
              </a:rPr>
              <a:pPr algn="r"/>
              <a:t>4</a:t>
            </a:fld>
            <a:endParaRPr lang="fr-FR" sz="1000" b="1" dirty="0">
              <a:solidFill>
                <a:schemeClr val="tx1">
                  <a:lumMod val="50000"/>
                  <a:lumOff val="50000"/>
                </a:schemeClr>
              </a:solidFill>
              <a:latin typeface="+mj-lt"/>
              <a:cs typeface="Helvetica Neue Medium"/>
            </a:endParaRP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C38DF637-D846-4428-80DE-1F3D9D6C523C}"/>
              </a:ext>
            </a:extLst>
          </p:cNvPr>
          <p:cNvSpPr/>
          <p:nvPr/>
        </p:nvSpPr>
        <p:spPr>
          <a:xfrm>
            <a:off x="11016439" y="254146"/>
            <a:ext cx="1129177" cy="1531742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9" name="ZoneTexte 18">
            <a:hlinkClick r:id="rId3"/>
            <a:extLst>
              <a:ext uri="{FF2B5EF4-FFF2-40B4-BE49-F238E27FC236}">
                <a16:creationId xmlns:a16="http://schemas.microsoft.com/office/drawing/2014/main" id="{03A91A4A-31B1-49C3-9A82-EBFAACDB908B}"/>
              </a:ext>
            </a:extLst>
          </p:cNvPr>
          <p:cNvSpPr txBox="1"/>
          <p:nvPr/>
        </p:nvSpPr>
        <p:spPr>
          <a:xfrm>
            <a:off x="-160887" y="4342723"/>
            <a:ext cx="2704977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fr-FR" sz="1600" b="1" i="1" dirty="0">
              <a:solidFill>
                <a:srgbClr val="6C6B36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ctr"/>
            <a:endParaRPr lang="fr-FR" sz="1600" b="1" i="1" dirty="0">
              <a:solidFill>
                <a:srgbClr val="6C6B36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ctr"/>
            <a:r>
              <a:rPr lang="fr-FR" sz="1600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Pour consulter </a:t>
            </a:r>
          </a:p>
          <a:p>
            <a:pPr algn="ctr"/>
            <a:r>
              <a:rPr lang="fr-FR" sz="1600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cliquez sur les images  </a:t>
            </a:r>
            <a:r>
              <a:rPr lang="fr-FR" sz="1600" b="1" i="1" dirty="0">
                <a:solidFill>
                  <a:srgbClr val="6C6B3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  <a:sym typeface="Wingdings" panose="05000000000000000000" pitchFamily="2" charset="2"/>
              </a:rPr>
              <a:t></a:t>
            </a:r>
            <a:endParaRPr lang="fr-FR" sz="1600" b="1" i="1" dirty="0">
              <a:solidFill>
                <a:srgbClr val="6C6B36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920322FB-B949-44D0-9245-4A57B88EC3F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388884" y="171751"/>
            <a:ext cx="2567043" cy="830998"/>
          </a:xfrm>
          <a:prstGeom prst="rect">
            <a:avLst/>
          </a:prstGeom>
        </p:spPr>
      </p:pic>
      <p:pic>
        <p:nvPicPr>
          <p:cNvPr id="3" name="Image 2">
            <a:hlinkClick r:id="rId5"/>
            <a:extLst>
              <a:ext uri="{FF2B5EF4-FFF2-40B4-BE49-F238E27FC236}">
                <a16:creationId xmlns:a16="http://schemas.microsoft.com/office/drawing/2014/main" id="{72E9EF9B-A4B6-4E44-8A32-289C21026C6A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739123" y="3959587"/>
            <a:ext cx="1608376" cy="2198891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4" name="Image 3">
            <a:hlinkClick r:id="rId7"/>
            <a:extLst>
              <a:ext uri="{FF2B5EF4-FFF2-40B4-BE49-F238E27FC236}">
                <a16:creationId xmlns:a16="http://schemas.microsoft.com/office/drawing/2014/main" id="{ED499A67-8DAB-403E-9074-08CC58DE5873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988916" y="3959587"/>
            <a:ext cx="1751185" cy="2238357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CEFDA152-2D33-4159-9013-756C185131FB}"/>
              </a:ext>
            </a:extLst>
          </p:cNvPr>
          <p:cNvSpPr txBox="1"/>
          <p:nvPr/>
        </p:nvSpPr>
        <p:spPr>
          <a:xfrm>
            <a:off x="69574" y="1355875"/>
            <a:ext cx="11272263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200" b="1" u="sng" dirty="0"/>
              <a:t>CH2 : Société Civile de Placement Immobilier procurant des avantages fiscaux prévus dans le cadre du dispositif « Scellier BBC »</a:t>
            </a:r>
            <a:endParaRPr lang="fr-FR" sz="1200" dirty="0"/>
          </a:p>
          <a:p>
            <a:r>
              <a:rPr lang="fr-FR" sz="1200" dirty="0"/>
              <a:t> </a:t>
            </a:r>
          </a:p>
          <a:p>
            <a:r>
              <a:rPr lang="fr-FR" sz="1200" dirty="0"/>
              <a:t>Dans le cadre d’une SCPI fiscale, les associés doivent respecter une durée de conservation légale pour conserver l’avantage fiscal accordé. Pour </a:t>
            </a:r>
            <a:r>
              <a:rPr lang="fr-FR" sz="1200" dirty="0" err="1"/>
              <a:t>Ciloger</a:t>
            </a:r>
            <a:r>
              <a:rPr lang="fr-FR" sz="1200" dirty="0"/>
              <a:t> Habitat 2 la durée de conservation est fixée au 16 janvier 2025, cette date correspond aux neuf ans après la location du dernier logement qui compose cette SCPI.</a:t>
            </a:r>
          </a:p>
          <a:p>
            <a:r>
              <a:rPr lang="fr-FR" sz="1200" dirty="0"/>
              <a:t>A l’issue de l’exploitation légale fixée par l’administration la SCPI commence à liquider les biens qu’elle détient.  </a:t>
            </a:r>
          </a:p>
          <a:p>
            <a:r>
              <a:rPr lang="fr-FR" sz="1200" dirty="0"/>
              <a:t>Elle doit mettre en place une AGE pour lancer cette dissolution, qui consiste à vendre l’intégralité du patrimoine.</a:t>
            </a:r>
          </a:p>
          <a:p>
            <a:r>
              <a:rPr lang="fr-FR" sz="1200" dirty="0"/>
              <a:t>Pour les associés aucun frais supplémentaire, ils vont recevoir durant la liquidation ( durée 3 ans ) des acomptes correspondant à la vente des premiers logements,</a:t>
            </a:r>
          </a:p>
          <a:p>
            <a:r>
              <a:rPr lang="fr-FR" sz="1200" dirty="0"/>
              <a:t>Naturellement  les associés constateront une baisse des revenus locatifs durant cette liquidation jusqu’à la liquidation totale.</a:t>
            </a:r>
          </a:p>
          <a:p>
            <a:r>
              <a:rPr lang="fr-FR" sz="1200" dirty="0"/>
              <a:t> </a:t>
            </a:r>
          </a:p>
          <a:p>
            <a:r>
              <a:rPr lang="fr-FR" sz="1200" b="1" u="sng" dirty="0"/>
              <a:t>Important, pour percevoir ces acomptes la société de gestion devra obtenir une main levée de la banque ( en cas de crédit </a:t>
            </a:r>
            <a:r>
              <a:rPr lang="fr-FR" sz="1200" b="1" u="sng" dirty="0" err="1"/>
              <a:t>immo</a:t>
            </a:r>
            <a:r>
              <a:rPr lang="fr-FR" sz="1200" b="1" u="sng" dirty="0"/>
              <a:t>).</a:t>
            </a:r>
            <a:endParaRPr lang="fr-FR" sz="1200" dirty="0"/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F7E01264-065A-4A2A-BA87-77119173C2CA}"/>
              </a:ext>
            </a:extLst>
          </p:cNvPr>
          <p:cNvSpPr txBox="1"/>
          <p:nvPr/>
        </p:nvSpPr>
        <p:spPr>
          <a:xfrm>
            <a:off x="3028406" y="3490322"/>
            <a:ext cx="102981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/>
              <a:t> AGE </a:t>
            </a:r>
          </a:p>
        </p:txBody>
      </p:sp>
      <p:sp>
        <p:nvSpPr>
          <p:cNvPr id="17" name="ZoneTexte 16">
            <a:extLst>
              <a:ext uri="{FF2B5EF4-FFF2-40B4-BE49-F238E27FC236}">
                <a16:creationId xmlns:a16="http://schemas.microsoft.com/office/drawing/2014/main" id="{03B4C841-DD31-49CE-8B03-B1FC69792C3F}"/>
              </a:ext>
            </a:extLst>
          </p:cNvPr>
          <p:cNvSpPr txBox="1"/>
          <p:nvPr/>
        </p:nvSpPr>
        <p:spPr>
          <a:xfrm>
            <a:off x="5715776" y="3490322"/>
            <a:ext cx="298961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/>
              <a:t> BULLETIN SEMESTRIEL 2022 </a:t>
            </a:r>
          </a:p>
        </p:txBody>
      </p:sp>
    </p:spTree>
    <p:extLst>
      <p:ext uri="{BB962C8B-B14F-4D97-AF65-F5344CB8AC3E}">
        <p14:creationId xmlns:p14="http://schemas.microsoft.com/office/powerpoint/2010/main" val="247903225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Espace réservé du texte 5"/>
          <p:cNvSpPr>
            <a:spLocks noGrp="1"/>
          </p:cNvSpPr>
          <p:nvPr>
            <p:ph type="body" sz="quarter" idx="28"/>
          </p:nvPr>
        </p:nvSpPr>
        <p:spPr>
          <a:xfrm>
            <a:off x="11039630" y="2489063"/>
            <a:ext cx="1082796" cy="467201"/>
          </a:xfrm>
        </p:spPr>
        <p:txBody>
          <a:bodyPr/>
          <a:lstStyle/>
          <a:p>
            <a:pPr marL="0" indent="0">
              <a:buNone/>
            </a:pPr>
            <a:r>
              <a:rPr lang="fr-FR" sz="1400" dirty="0"/>
              <a:t>FIP</a:t>
            </a:r>
          </a:p>
        </p:txBody>
      </p:sp>
      <p:sp>
        <p:nvSpPr>
          <p:cNvPr id="7" name="ZoneTexte 6"/>
          <p:cNvSpPr txBox="1"/>
          <p:nvPr/>
        </p:nvSpPr>
        <p:spPr>
          <a:xfrm>
            <a:off x="0" y="368300"/>
            <a:ext cx="10979084" cy="830997"/>
          </a:xfrm>
          <a:prstGeom prst="rect">
            <a:avLst/>
          </a:prstGeom>
          <a:solidFill>
            <a:schemeClr val="bg1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pPr defTabSz="1258794">
              <a:lnSpc>
                <a:spcPct val="150000"/>
              </a:lnSpc>
              <a:defRPr/>
            </a:pPr>
            <a:r>
              <a:rPr lang="fr-FR" sz="1600" kern="0" dirty="0">
                <a:solidFill>
                  <a:schemeClr val="bg1">
                    <a:lumMod val="50000"/>
                  </a:schemeClr>
                </a:solidFill>
              </a:rPr>
              <a:t>        ACTIONS COMMERCIALES / COLLECTE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2400" b="1" kern="0" dirty="0">
                <a:solidFill>
                  <a:schemeClr val="bg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/>
              </a:rPr>
              <a:t>FIP NEOVERIS CORSE 2016 période de  désinvestissement</a:t>
            </a:r>
            <a:endParaRPr lang="fr-FR" sz="2400" kern="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14" name="Rectangle 13"/>
          <p:cNvSpPr/>
          <p:nvPr/>
        </p:nvSpPr>
        <p:spPr>
          <a:xfrm>
            <a:off x="11039630" y="3053918"/>
            <a:ext cx="1129177" cy="3470707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5" name="Espace réservé du texte 13"/>
          <p:cNvSpPr txBox="1">
            <a:spLocks/>
          </p:cNvSpPr>
          <p:nvPr/>
        </p:nvSpPr>
        <p:spPr>
          <a:xfrm>
            <a:off x="1510199" y="6424489"/>
            <a:ext cx="4478717" cy="361950"/>
          </a:xfrm>
          <a:prstGeom prst="rect">
            <a:avLst/>
          </a:prstGeom>
        </p:spPr>
        <p:txBody>
          <a:bodyPr anchor="ctr">
            <a:noAutofit/>
          </a:bodyPr>
          <a:lstStyle>
            <a:lvl1pPr marL="0" marR="0" indent="0" algn="r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None/>
              <a:tabLst/>
              <a:defRPr sz="1200" b="1" kern="1200">
                <a:solidFill>
                  <a:schemeClr val="tx1">
                    <a:lumMod val="75000"/>
                    <a:lumOff val="25000"/>
                  </a:schemeClr>
                </a:solidFill>
                <a:latin typeface="Montserrat" panose="00000500000000000000" pitchFamily="2" charset="0"/>
                <a:ea typeface="+mn-ea"/>
                <a:cs typeface="+mn-cs"/>
              </a:defRPr>
            </a:lvl1pPr>
            <a:lvl2pPr marL="6858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□"/>
              <a:tabLst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Wingdings" panose="05000000000000000000" pitchFamily="2" charset="2"/>
              <a:buChar char="§"/>
              <a:tabLst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▫"/>
              <a:tabLst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▪"/>
              <a:tabLst/>
              <a:defRPr sz="105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fr-FR" dirty="0">
                <a:solidFill>
                  <a:schemeClr val="bg1">
                    <a:lumMod val="50000"/>
                  </a:schemeClr>
                </a:solidFill>
              </a:rPr>
              <a:t>Semaine</a:t>
            </a:r>
            <a:r>
              <a:rPr lang="fr-FR" baseline="0" dirty="0">
                <a:solidFill>
                  <a:schemeClr val="bg1">
                    <a:lumMod val="50000"/>
                  </a:schemeClr>
                </a:solidFill>
              </a:rPr>
              <a:t> 01</a:t>
            </a:r>
            <a:endParaRPr lang="fr-FR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16" name="Espace réservé du numéro de diapositive 1"/>
          <p:cNvSpPr txBox="1">
            <a:spLocks/>
          </p:cNvSpPr>
          <p:nvPr/>
        </p:nvSpPr>
        <p:spPr>
          <a:xfrm>
            <a:off x="10988298" y="6524625"/>
            <a:ext cx="673405" cy="261814"/>
          </a:xfrm>
          <a:prstGeom prst="rect">
            <a:avLst/>
          </a:prstGeom>
          <a:noFill/>
        </p:spPr>
        <p:txBody>
          <a:bodyPr vert="horz" lIns="0" tIns="0" rIns="0" bIns="0" rtlCol="0" anchor="ctr"/>
          <a:lstStyle>
            <a:defPPr>
              <a:defRPr lang="fr-FR"/>
            </a:defPPr>
            <a:lvl1pPr marL="0" algn="ctr" defTabSz="914400" rtl="0" eaLnBrk="1" latinLnBrk="0" hangingPunct="1">
              <a:defRPr sz="700" kern="1200">
                <a:solidFill>
                  <a:schemeClr val="bg1"/>
                </a:solidFill>
                <a:latin typeface="Arial Narrow" panose="020B0606020202030204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673CE273-56D8-4DF5-AF26-13F824466A73}" type="slidenum">
              <a:rPr lang="fr-FR" sz="1100" b="1" smtClean="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cs typeface="Helvetica Neue Medium"/>
              </a:rPr>
              <a:pPr algn="r"/>
              <a:t>5</a:t>
            </a:fld>
            <a:endParaRPr lang="fr-FR" sz="1000" b="1" dirty="0">
              <a:solidFill>
                <a:schemeClr val="tx1">
                  <a:lumMod val="50000"/>
                  <a:lumOff val="50000"/>
                </a:schemeClr>
              </a:solidFill>
              <a:latin typeface="+mj-lt"/>
              <a:cs typeface="Helvetica Neue Medium"/>
            </a:endParaRP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C38DF637-D846-4428-80DE-1F3D9D6C523C}"/>
              </a:ext>
            </a:extLst>
          </p:cNvPr>
          <p:cNvSpPr/>
          <p:nvPr/>
        </p:nvSpPr>
        <p:spPr>
          <a:xfrm>
            <a:off x="11016439" y="254146"/>
            <a:ext cx="1129177" cy="1531742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50DC874E-2917-441B-8C57-B5FBA165FDE2}"/>
              </a:ext>
            </a:extLst>
          </p:cNvPr>
          <p:cNvSpPr txBox="1"/>
          <p:nvPr/>
        </p:nvSpPr>
        <p:spPr>
          <a:xfrm>
            <a:off x="63008" y="1354336"/>
            <a:ext cx="1031377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fr-FR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Le FIP NEOVERIS CORSE 2016 van entrer en période de désinvestissement à compter du 29/12/2022, veuillez trouver ci-joint , la lettre aux porteurs.</a:t>
            </a: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A3D5BE48-BC90-4EC1-892F-FC7D81D8BD3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074268" y="128322"/>
            <a:ext cx="1809631" cy="625387"/>
          </a:xfrm>
          <a:prstGeom prst="rect">
            <a:avLst/>
          </a:prstGeom>
        </p:spPr>
      </p:pic>
      <p:pic>
        <p:nvPicPr>
          <p:cNvPr id="10" name="Image 9">
            <a:hlinkClick r:id="rId4"/>
            <a:extLst>
              <a:ext uri="{FF2B5EF4-FFF2-40B4-BE49-F238E27FC236}">
                <a16:creationId xmlns:a16="http://schemas.microsoft.com/office/drawing/2014/main" id="{6395E090-A618-4A14-B1C9-9E8851FADE7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142848" y="2083988"/>
            <a:ext cx="2693388" cy="3852030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19" name="ZoneTexte 18">
            <a:hlinkClick r:id="rId6"/>
            <a:extLst>
              <a:ext uri="{FF2B5EF4-FFF2-40B4-BE49-F238E27FC236}">
                <a16:creationId xmlns:a16="http://schemas.microsoft.com/office/drawing/2014/main" id="{03A91A4A-31B1-49C3-9A82-EBFAACDB908B}"/>
              </a:ext>
            </a:extLst>
          </p:cNvPr>
          <p:cNvSpPr txBox="1"/>
          <p:nvPr/>
        </p:nvSpPr>
        <p:spPr>
          <a:xfrm>
            <a:off x="738534" y="4010003"/>
            <a:ext cx="2704977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fr-FR" sz="1600" b="1" i="1" dirty="0">
              <a:solidFill>
                <a:srgbClr val="6C6B36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ctr"/>
            <a:endParaRPr lang="fr-FR" sz="1600" b="1" i="1" dirty="0">
              <a:solidFill>
                <a:srgbClr val="6C6B36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ctr"/>
            <a:r>
              <a:rPr lang="fr-FR" sz="1600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Pour la consulter </a:t>
            </a:r>
          </a:p>
          <a:p>
            <a:pPr algn="ctr"/>
            <a:r>
              <a:rPr lang="fr-FR" sz="1600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cliquez sur l’ image  </a:t>
            </a:r>
            <a:r>
              <a:rPr lang="fr-FR" sz="1600" b="1" i="1" dirty="0">
                <a:solidFill>
                  <a:srgbClr val="6C6B3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  <a:sym typeface="Wingdings" panose="05000000000000000000" pitchFamily="2" charset="2"/>
              </a:rPr>
              <a:t></a:t>
            </a:r>
            <a:endParaRPr lang="fr-FR" sz="1600" b="1" i="1" dirty="0">
              <a:solidFill>
                <a:srgbClr val="6C6B36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606375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Espace réservé du texte 5"/>
          <p:cNvSpPr>
            <a:spLocks noGrp="1"/>
          </p:cNvSpPr>
          <p:nvPr>
            <p:ph type="body" sz="quarter" idx="28"/>
          </p:nvPr>
        </p:nvSpPr>
        <p:spPr>
          <a:xfrm>
            <a:off x="11039630" y="2489063"/>
            <a:ext cx="1082796" cy="467201"/>
          </a:xfrm>
        </p:spPr>
        <p:txBody>
          <a:bodyPr/>
          <a:lstStyle/>
          <a:p>
            <a:pPr marL="0" indent="0">
              <a:buNone/>
            </a:pPr>
            <a:r>
              <a:rPr lang="fr-FR" sz="1400" dirty="0"/>
              <a:t>CAT PREMIUM</a:t>
            </a:r>
          </a:p>
        </p:txBody>
      </p:sp>
      <p:sp>
        <p:nvSpPr>
          <p:cNvPr id="7" name="ZoneTexte 6"/>
          <p:cNvSpPr txBox="1"/>
          <p:nvPr/>
        </p:nvSpPr>
        <p:spPr>
          <a:xfrm>
            <a:off x="0" y="368300"/>
            <a:ext cx="10979084" cy="830997"/>
          </a:xfrm>
          <a:prstGeom prst="rect">
            <a:avLst/>
          </a:prstGeom>
          <a:solidFill>
            <a:schemeClr val="bg1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pPr defTabSz="1258794">
              <a:lnSpc>
                <a:spcPct val="150000"/>
              </a:lnSpc>
              <a:defRPr/>
            </a:pPr>
            <a:r>
              <a:rPr lang="fr-FR" sz="1600" kern="0" dirty="0">
                <a:solidFill>
                  <a:schemeClr val="bg1">
                    <a:lumMod val="50000"/>
                  </a:schemeClr>
                </a:solidFill>
              </a:rPr>
              <a:t>        ACTIONS COMMERCIALES / COLLECTE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2400" b="1" kern="0" dirty="0">
                <a:solidFill>
                  <a:schemeClr val="bg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/>
              </a:rPr>
              <a:t>CAT Premium : augmentation des taux </a:t>
            </a:r>
            <a:endParaRPr lang="fr-FR" sz="2400" kern="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14" name="Rectangle 13"/>
          <p:cNvSpPr/>
          <p:nvPr/>
        </p:nvSpPr>
        <p:spPr>
          <a:xfrm>
            <a:off x="11039630" y="3053918"/>
            <a:ext cx="1129177" cy="3470707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5" name="Espace réservé du texte 13"/>
          <p:cNvSpPr txBox="1">
            <a:spLocks/>
          </p:cNvSpPr>
          <p:nvPr/>
        </p:nvSpPr>
        <p:spPr>
          <a:xfrm>
            <a:off x="1510199" y="6424489"/>
            <a:ext cx="4478717" cy="361950"/>
          </a:xfrm>
          <a:prstGeom prst="rect">
            <a:avLst/>
          </a:prstGeom>
        </p:spPr>
        <p:txBody>
          <a:bodyPr anchor="ctr">
            <a:noAutofit/>
          </a:bodyPr>
          <a:lstStyle>
            <a:lvl1pPr marL="0" marR="0" indent="0" algn="r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None/>
              <a:tabLst/>
              <a:defRPr sz="1200" b="1" kern="1200">
                <a:solidFill>
                  <a:schemeClr val="tx1">
                    <a:lumMod val="75000"/>
                    <a:lumOff val="25000"/>
                  </a:schemeClr>
                </a:solidFill>
                <a:latin typeface="Montserrat" panose="00000500000000000000" pitchFamily="2" charset="0"/>
                <a:ea typeface="+mn-ea"/>
                <a:cs typeface="+mn-cs"/>
              </a:defRPr>
            </a:lvl1pPr>
            <a:lvl2pPr marL="6858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□"/>
              <a:tabLst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Wingdings" panose="05000000000000000000" pitchFamily="2" charset="2"/>
              <a:buChar char="§"/>
              <a:tabLst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▫"/>
              <a:tabLst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▪"/>
              <a:tabLst/>
              <a:defRPr sz="105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fr-FR" dirty="0">
                <a:solidFill>
                  <a:schemeClr val="bg1">
                    <a:lumMod val="50000"/>
                  </a:schemeClr>
                </a:solidFill>
              </a:rPr>
              <a:t>Semaine</a:t>
            </a:r>
            <a:r>
              <a:rPr lang="fr-FR" baseline="0" dirty="0">
                <a:solidFill>
                  <a:schemeClr val="bg1">
                    <a:lumMod val="50000"/>
                  </a:schemeClr>
                </a:solidFill>
              </a:rPr>
              <a:t> 01</a:t>
            </a:r>
            <a:endParaRPr lang="fr-FR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16" name="Espace réservé du numéro de diapositive 1"/>
          <p:cNvSpPr txBox="1">
            <a:spLocks/>
          </p:cNvSpPr>
          <p:nvPr/>
        </p:nvSpPr>
        <p:spPr>
          <a:xfrm>
            <a:off x="10988298" y="6524625"/>
            <a:ext cx="673405" cy="261814"/>
          </a:xfrm>
          <a:prstGeom prst="rect">
            <a:avLst/>
          </a:prstGeom>
          <a:noFill/>
        </p:spPr>
        <p:txBody>
          <a:bodyPr vert="horz" lIns="0" tIns="0" rIns="0" bIns="0" rtlCol="0" anchor="ctr"/>
          <a:lstStyle>
            <a:defPPr>
              <a:defRPr lang="fr-FR"/>
            </a:defPPr>
            <a:lvl1pPr marL="0" algn="ctr" defTabSz="914400" rtl="0" eaLnBrk="1" latinLnBrk="0" hangingPunct="1">
              <a:defRPr sz="700" kern="1200">
                <a:solidFill>
                  <a:schemeClr val="bg1"/>
                </a:solidFill>
                <a:latin typeface="Arial Narrow" panose="020B0606020202030204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673CE273-56D8-4DF5-AF26-13F824466A73}" type="slidenum">
              <a:rPr lang="fr-FR" sz="1100" b="1" smtClean="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cs typeface="Helvetica Neue Medium"/>
              </a:rPr>
              <a:pPr algn="r"/>
              <a:t>6</a:t>
            </a:fld>
            <a:endParaRPr lang="fr-FR" sz="1000" b="1" dirty="0">
              <a:solidFill>
                <a:schemeClr val="tx1">
                  <a:lumMod val="50000"/>
                  <a:lumOff val="50000"/>
                </a:schemeClr>
              </a:solidFill>
              <a:latin typeface="+mj-lt"/>
              <a:cs typeface="Helvetica Neue Medium"/>
            </a:endParaRP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C38DF637-D846-4428-80DE-1F3D9D6C523C}"/>
              </a:ext>
            </a:extLst>
          </p:cNvPr>
          <p:cNvSpPr/>
          <p:nvPr/>
        </p:nvSpPr>
        <p:spPr>
          <a:xfrm>
            <a:off x="11016439" y="254146"/>
            <a:ext cx="1129177" cy="1531742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50DC874E-2917-441B-8C57-B5FBA165FDE2}"/>
              </a:ext>
            </a:extLst>
          </p:cNvPr>
          <p:cNvSpPr txBox="1"/>
          <p:nvPr/>
        </p:nvSpPr>
        <p:spPr>
          <a:xfrm>
            <a:off x="63008" y="1354336"/>
            <a:ext cx="1031377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fr-FR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En novembre, nous avons mis en marché 3 CAT premium d’une maturité de 6, 12 ou 24 mois.</a:t>
            </a:r>
          </a:p>
          <a:p>
            <a:pPr algn="just"/>
            <a:r>
              <a:rPr lang="fr-FR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Au 1</a:t>
            </a:r>
            <a:r>
              <a:rPr lang="fr-FR" baseline="30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er</a:t>
            </a:r>
            <a:r>
              <a:rPr lang="fr-FR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 janvier 2023, les taux applicables ont été significativement augmentés .</a:t>
            </a:r>
          </a:p>
        </p:txBody>
      </p:sp>
      <p:graphicFrame>
        <p:nvGraphicFramePr>
          <p:cNvPr id="3" name="Tableau 2"/>
          <p:cNvGraphicFramePr>
            <a:graphicFrameLocks noGrp="1"/>
          </p:cNvGraphicFramePr>
          <p:nvPr/>
        </p:nvGraphicFramePr>
        <p:xfrm>
          <a:off x="604957" y="3318646"/>
          <a:ext cx="10183092" cy="12801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545773">
                  <a:extLst>
                    <a:ext uri="{9D8B030D-6E8A-4147-A177-3AD203B41FA5}">
                      <a16:colId xmlns:a16="http://schemas.microsoft.com/office/drawing/2014/main" val="992020091"/>
                    </a:ext>
                  </a:extLst>
                </a:gridCol>
                <a:gridCol w="2545773">
                  <a:extLst>
                    <a:ext uri="{9D8B030D-6E8A-4147-A177-3AD203B41FA5}">
                      <a16:colId xmlns:a16="http://schemas.microsoft.com/office/drawing/2014/main" val="1941858790"/>
                    </a:ext>
                  </a:extLst>
                </a:gridCol>
                <a:gridCol w="2545773">
                  <a:extLst>
                    <a:ext uri="{9D8B030D-6E8A-4147-A177-3AD203B41FA5}">
                      <a16:colId xmlns:a16="http://schemas.microsoft.com/office/drawing/2014/main" val="3622491888"/>
                    </a:ext>
                  </a:extLst>
                </a:gridCol>
                <a:gridCol w="2545773">
                  <a:extLst>
                    <a:ext uri="{9D8B030D-6E8A-4147-A177-3AD203B41FA5}">
                      <a16:colId xmlns:a16="http://schemas.microsoft.com/office/drawing/2014/main" val="3543021492"/>
                    </a:ext>
                  </a:extLst>
                </a:gridCol>
              </a:tblGrid>
              <a:tr h="346621"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fr-FR" sz="1100" dirty="0"/>
                        <a:t>CAT PREMIUM</a:t>
                      </a:r>
                      <a:r>
                        <a:rPr lang="fr-FR" sz="1100" baseline="0" dirty="0"/>
                        <a:t> 6 MOIS</a:t>
                      </a:r>
                      <a:endParaRPr lang="fr-FR" sz="1100" dirty="0"/>
                    </a:p>
                  </a:txBody>
                  <a:tcPr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100" dirty="0"/>
                        <a:t>CAT PREMIUM</a:t>
                      </a:r>
                      <a:r>
                        <a:rPr lang="fr-FR" sz="1100" baseline="0" dirty="0"/>
                        <a:t> 12 MOIS</a:t>
                      </a:r>
                      <a:endParaRPr lang="fr-FR" sz="1100" dirty="0"/>
                    </a:p>
                    <a:p>
                      <a:endParaRPr lang="fr-FR" sz="1100" dirty="0"/>
                    </a:p>
                  </a:txBody>
                  <a:tcPr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100" dirty="0"/>
                        <a:t>CAT PREMIUM</a:t>
                      </a:r>
                      <a:r>
                        <a:rPr lang="fr-FR" sz="1100" baseline="0" dirty="0"/>
                        <a:t> 24 MOIS</a:t>
                      </a:r>
                      <a:endParaRPr lang="fr-FR" sz="1100" dirty="0"/>
                    </a:p>
                    <a:p>
                      <a:endParaRPr lang="fr-FR" sz="1100" dirty="0"/>
                    </a:p>
                  </a:txBody>
                  <a:tcPr>
                    <a:solidFill>
                      <a:schemeClr val="tx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16508481"/>
                  </a:ext>
                </a:extLst>
              </a:tr>
              <a:tr h="210449">
                <a:tc>
                  <a:txBody>
                    <a:bodyPr/>
                    <a:lstStyle/>
                    <a:p>
                      <a:r>
                        <a:rPr lang="fr-FR" sz="1100" b="1" dirty="0"/>
                        <a:t>Taux fixe</a:t>
                      </a: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fr-FR" sz="1100" dirty="0"/>
                        <a:t>2,50%</a:t>
                      </a: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fr-FR" sz="1100" dirty="0"/>
                        <a:t>3,20%</a:t>
                      </a: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fr-FR" sz="1100" dirty="0"/>
                        <a:t>3,25%</a:t>
                      </a: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5198717"/>
                  </a:ext>
                </a:extLst>
              </a:tr>
              <a:tr h="502558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100" b="1" dirty="0"/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100" b="1" dirty="0"/>
                        <a:t>Pénalités</a:t>
                      </a: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sz="1100" dirty="0"/>
                    </a:p>
                    <a:p>
                      <a:r>
                        <a:rPr lang="fr-FR" sz="1100" dirty="0"/>
                        <a:t>60 % en cas de sortie avant l’échéance</a:t>
                      </a: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100" strike="noStrike" dirty="0"/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100" strike="noStrike" dirty="0"/>
                        <a:t>60 % en cas de sortie avant l’échéance</a:t>
                      </a:r>
                    </a:p>
                    <a:p>
                      <a:endParaRPr lang="fr-FR" sz="1100" strike="noStrike" dirty="0"/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100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60% en cas de sortie anticipée avant 12 mois puis 40 % entre 12 et 24 mois.</a:t>
                      </a:r>
                    </a:p>
                    <a:p>
                      <a:endParaRPr lang="fr-FR" sz="1100" strike="noStrike" dirty="0"/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43731327"/>
                  </a:ext>
                </a:extLst>
              </a:tr>
            </a:tbl>
          </a:graphicData>
        </a:graphic>
      </p:graphicFrame>
      <p:sp>
        <p:nvSpPr>
          <p:cNvPr id="5" name="Rectangle 4"/>
          <p:cNvSpPr/>
          <p:nvPr/>
        </p:nvSpPr>
        <p:spPr>
          <a:xfrm rot="528094">
            <a:off x="8268208" y="642096"/>
            <a:ext cx="2485505" cy="640080"/>
          </a:xfrm>
          <a:prstGeom prst="rect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/>
              <a:t>Uniquement argent frais ou en défensif</a:t>
            </a:r>
          </a:p>
        </p:txBody>
      </p:sp>
      <p:sp>
        <p:nvSpPr>
          <p:cNvPr id="2" name="Explosion : 14 points 1">
            <a:extLst>
              <a:ext uri="{FF2B5EF4-FFF2-40B4-BE49-F238E27FC236}">
                <a16:creationId xmlns:a16="http://schemas.microsoft.com/office/drawing/2014/main" id="{BFA50A99-FAEE-46C9-8550-6464EBDA7263}"/>
              </a:ext>
            </a:extLst>
          </p:cNvPr>
          <p:cNvSpPr/>
          <p:nvPr/>
        </p:nvSpPr>
        <p:spPr>
          <a:xfrm rot="268081">
            <a:off x="7254880" y="1871572"/>
            <a:ext cx="3711297" cy="1435167"/>
          </a:xfrm>
          <a:prstGeom prst="irregularSeal2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500" b="1" dirty="0">
                <a:solidFill>
                  <a:srgbClr val="FF0000"/>
                </a:solidFill>
              </a:rPr>
              <a:t>Augmentation des taux de rendement</a:t>
            </a:r>
          </a:p>
        </p:txBody>
      </p:sp>
      <p:pic>
        <p:nvPicPr>
          <p:cNvPr id="13" name="Image 12">
            <a:hlinkClick r:id="rId3"/>
            <a:extLst>
              <a:ext uri="{FF2B5EF4-FFF2-40B4-BE49-F238E27FC236}">
                <a16:creationId xmlns:a16="http://schemas.microsoft.com/office/drawing/2014/main" id="{DA238676-60D2-4F75-994A-A21A7DA5374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578622">
            <a:off x="7254748" y="4626280"/>
            <a:ext cx="1325398" cy="1884144"/>
          </a:xfrm>
          <a:prstGeom prst="rect">
            <a:avLst/>
          </a:prstGeom>
          <a:scene3d>
            <a:camera prst="orthographicFront"/>
            <a:lightRig rig="threePt" dir="t"/>
          </a:scene3d>
          <a:sp3d>
            <a:bevelT w="165100" prst="coolSlant"/>
          </a:sp3d>
        </p:spPr>
      </p:pic>
      <p:sp>
        <p:nvSpPr>
          <p:cNvPr id="23" name="Rectangle 22">
            <a:extLst>
              <a:ext uri="{FF2B5EF4-FFF2-40B4-BE49-F238E27FC236}">
                <a16:creationId xmlns:a16="http://schemas.microsoft.com/office/drawing/2014/main" id="{43A218C3-9C00-4114-859F-835293966E02}"/>
              </a:ext>
            </a:extLst>
          </p:cNvPr>
          <p:cNvSpPr/>
          <p:nvPr/>
        </p:nvSpPr>
        <p:spPr>
          <a:xfrm>
            <a:off x="7598359" y="5660511"/>
            <a:ext cx="638175" cy="222779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>
                <a:hlinkClick r:id="rId3"/>
              </a:rPr>
              <a:t>clic</a:t>
            </a:r>
            <a:endParaRPr lang="fr-FR" dirty="0"/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736C13DE-B1C4-4C79-B812-B764E1C67691}"/>
              </a:ext>
            </a:extLst>
          </p:cNvPr>
          <p:cNvSpPr txBox="1"/>
          <p:nvPr/>
        </p:nvSpPr>
        <p:spPr>
          <a:xfrm>
            <a:off x="1636649" y="5318998"/>
            <a:ext cx="4051045" cy="369332"/>
          </a:xfrm>
          <a:prstGeom prst="rect">
            <a:avLst/>
          </a:prstGeom>
          <a:noFill/>
          <a:ln w="3175"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lang="fr-FR" dirty="0"/>
              <a:t>Conditions générales à remettre au client</a:t>
            </a:r>
          </a:p>
        </p:txBody>
      </p:sp>
      <p:sp>
        <p:nvSpPr>
          <p:cNvPr id="8" name="Flèche : droite 7">
            <a:extLst>
              <a:ext uri="{FF2B5EF4-FFF2-40B4-BE49-F238E27FC236}">
                <a16:creationId xmlns:a16="http://schemas.microsoft.com/office/drawing/2014/main" id="{032A6BF6-EEF3-4AAA-A68C-C77D4021516D}"/>
              </a:ext>
            </a:extLst>
          </p:cNvPr>
          <p:cNvSpPr/>
          <p:nvPr/>
        </p:nvSpPr>
        <p:spPr>
          <a:xfrm>
            <a:off x="5939275" y="5373050"/>
            <a:ext cx="1030692" cy="261228"/>
          </a:xfrm>
          <a:prstGeom prst="rightArrow">
            <a:avLst/>
          </a:prstGeom>
          <a:solidFill>
            <a:schemeClr val="bg2">
              <a:lumMod val="90000"/>
            </a:schemeClr>
          </a:solidFill>
          <a:ln w="190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01674215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ZoneTexte 6"/>
          <p:cNvSpPr txBox="1"/>
          <p:nvPr/>
        </p:nvSpPr>
        <p:spPr>
          <a:xfrm>
            <a:off x="0" y="368300"/>
            <a:ext cx="10979084" cy="830997"/>
          </a:xfrm>
          <a:prstGeom prst="rect">
            <a:avLst/>
          </a:prstGeom>
          <a:solidFill>
            <a:schemeClr val="bg1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pPr defTabSz="1258794">
              <a:lnSpc>
                <a:spcPct val="150000"/>
              </a:lnSpc>
              <a:defRPr/>
            </a:pPr>
            <a:r>
              <a:rPr lang="fr-FR" sz="1600" kern="0" dirty="0">
                <a:solidFill>
                  <a:schemeClr val="bg1">
                    <a:lumMod val="50000"/>
                  </a:schemeClr>
                </a:solidFill>
              </a:rPr>
              <a:t>        ACTIONS COMMERCIALES /COLLECTE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2400" b="1" kern="0" dirty="0">
                <a:solidFill>
                  <a:schemeClr val="bg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/>
              </a:rPr>
              <a:t>   Réécoute de la </a:t>
            </a:r>
            <a:r>
              <a:rPr lang="fr-FR" sz="2400" b="1" kern="0" dirty="0" err="1">
                <a:solidFill>
                  <a:schemeClr val="bg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/>
              </a:rPr>
              <a:t>webex</a:t>
            </a:r>
            <a:r>
              <a:rPr lang="fr-FR" sz="2400" b="1" kern="0" dirty="0">
                <a:solidFill>
                  <a:schemeClr val="bg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/>
              </a:rPr>
              <a:t> du 15</a:t>
            </a:r>
            <a:r>
              <a:rPr lang="fr-FR" sz="2400" b="1" kern="0" dirty="0">
                <a:solidFill>
                  <a:schemeClr val="bg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 décembre 2022</a:t>
            </a:r>
            <a:endParaRPr lang="fr-FR" sz="2400" kern="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8" name="Image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3221" y="2489063"/>
            <a:ext cx="1219200" cy="1000125"/>
          </a:xfrm>
          <a:prstGeom prst="rect">
            <a:avLst/>
          </a:prstGeom>
        </p:spPr>
      </p:pic>
      <p:sp>
        <p:nvSpPr>
          <p:cNvPr id="13" name="ZoneTexte 12">
            <a:hlinkClick r:id="rId4"/>
          </p:cNvPr>
          <p:cNvSpPr txBox="1"/>
          <p:nvPr/>
        </p:nvSpPr>
        <p:spPr>
          <a:xfrm>
            <a:off x="738534" y="4010003"/>
            <a:ext cx="2704977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fr-FR" sz="1600" b="1" i="1" dirty="0">
              <a:solidFill>
                <a:srgbClr val="6C6B36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ctr"/>
            <a:endParaRPr lang="fr-FR" sz="1600" b="1" i="1" dirty="0">
              <a:solidFill>
                <a:srgbClr val="6C6B36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ctr"/>
            <a:r>
              <a:rPr lang="fr-FR" sz="1600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Pour la consulter </a:t>
            </a:r>
          </a:p>
          <a:p>
            <a:pPr algn="ctr"/>
            <a:r>
              <a:rPr lang="fr-FR" sz="1600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cliquez sur l’ image  </a:t>
            </a:r>
            <a:r>
              <a:rPr lang="fr-FR" sz="1600" b="1" i="1" dirty="0">
                <a:solidFill>
                  <a:srgbClr val="6C6B3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  <a:sym typeface="Wingdings" panose="05000000000000000000" pitchFamily="2" charset="2"/>
              </a:rPr>
              <a:t></a:t>
            </a:r>
            <a:endParaRPr lang="fr-FR" sz="1600" b="1" i="1" dirty="0">
              <a:solidFill>
                <a:srgbClr val="6C6B36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4" name="Rectangle 13"/>
          <p:cNvSpPr/>
          <p:nvPr/>
        </p:nvSpPr>
        <p:spPr>
          <a:xfrm>
            <a:off x="11039630" y="2489063"/>
            <a:ext cx="1051439" cy="3970935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5" name="Espace réservé du texte 13"/>
          <p:cNvSpPr txBox="1">
            <a:spLocks/>
          </p:cNvSpPr>
          <p:nvPr/>
        </p:nvSpPr>
        <p:spPr>
          <a:xfrm>
            <a:off x="1510199" y="6424489"/>
            <a:ext cx="4478717" cy="361950"/>
          </a:xfrm>
          <a:prstGeom prst="rect">
            <a:avLst/>
          </a:prstGeom>
        </p:spPr>
        <p:txBody>
          <a:bodyPr anchor="ctr">
            <a:noAutofit/>
          </a:bodyPr>
          <a:lstStyle>
            <a:lvl1pPr marL="0" marR="0" indent="0" algn="r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None/>
              <a:tabLst/>
              <a:defRPr sz="1200" b="1" kern="1200">
                <a:solidFill>
                  <a:schemeClr val="tx1">
                    <a:lumMod val="75000"/>
                    <a:lumOff val="25000"/>
                  </a:schemeClr>
                </a:solidFill>
                <a:latin typeface="Montserrat" panose="00000500000000000000" pitchFamily="2" charset="0"/>
                <a:ea typeface="+mn-ea"/>
                <a:cs typeface="+mn-cs"/>
              </a:defRPr>
            </a:lvl1pPr>
            <a:lvl2pPr marL="6858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□"/>
              <a:tabLst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Wingdings" panose="05000000000000000000" pitchFamily="2" charset="2"/>
              <a:buChar char="§"/>
              <a:tabLst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▫"/>
              <a:tabLst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▪"/>
              <a:tabLst/>
              <a:defRPr sz="105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fr-FR" dirty="0">
                <a:solidFill>
                  <a:schemeClr val="bg1">
                    <a:lumMod val="50000"/>
                  </a:schemeClr>
                </a:solidFill>
              </a:rPr>
              <a:t>Semaine</a:t>
            </a:r>
            <a:r>
              <a:rPr lang="fr-FR" baseline="0" dirty="0">
                <a:solidFill>
                  <a:schemeClr val="bg1">
                    <a:lumMod val="50000"/>
                  </a:schemeClr>
                </a:solidFill>
              </a:rPr>
              <a:t> 01</a:t>
            </a:r>
            <a:endParaRPr lang="fr-FR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16" name="Espace réservé du numéro de diapositive 1"/>
          <p:cNvSpPr txBox="1">
            <a:spLocks/>
          </p:cNvSpPr>
          <p:nvPr/>
        </p:nvSpPr>
        <p:spPr>
          <a:xfrm>
            <a:off x="10988298" y="6524625"/>
            <a:ext cx="673405" cy="261814"/>
          </a:xfrm>
          <a:prstGeom prst="rect">
            <a:avLst/>
          </a:prstGeom>
          <a:noFill/>
        </p:spPr>
        <p:txBody>
          <a:bodyPr vert="horz" lIns="0" tIns="0" rIns="0" bIns="0" rtlCol="0" anchor="ctr"/>
          <a:lstStyle>
            <a:defPPr>
              <a:defRPr lang="fr-FR"/>
            </a:defPPr>
            <a:lvl1pPr marL="0" algn="ctr" defTabSz="914400" rtl="0" eaLnBrk="1" latinLnBrk="0" hangingPunct="1">
              <a:defRPr sz="700" kern="1200">
                <a:solidFill>
                  <a:schemeClr val="bg1"/>
                </a:solidFill>
                <a:latin typeface="Arial Narrow" panose="020B0606020202030204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673CE273-56D8-4DF5-AF26-13F824466A73}" type="slidenum">
              <a:rPr lang="fr-FR" sz="1100" b="1" smtClean="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cs typeface="Helvetica Neue Medium"/>
              </a:rPr>
              <a:pPr algn="r"/>
              <a:t>7</a:t>
            </a:fld>
            <a:endParaRPr lang="fr-FR" sz="1000" b="1" dirty="0">
              <a:solidFill>
                <a:schemeClr val="tx1">
                  <a:lumMod val="50000"/>
                  <a:lumOff val="50000"/>
                </a:schemeClr>
              </a:solidFill>
              <a:latin typeface="+mj-lt"/>
              <a:cs typeface="Helvetica Neue Medium"/>
            </a:endParaRPr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89AFFD75-F176-4EFB-9987-D048AB51202F}"/>
              </a:ext>
            </a:extLst>
          </p:cNvPr>
          <p:cNvSpPr>
            <a:spLocks noGrp="1"/>
          </p:cNvSpPr>
          <p:nvPr>
            <p:ph type="body" sz="quarter" idx="28"/>
          </p:nvPr>
        </p:nvSpPr>
        <p:spPr>
          <a:xfrm>
            <a:off x="11062823" y="2489063"/>
            <a:ext cx="1051438" cy="599370"/>
          </a:xfrm>
        </p:spPr>
        <p:txBody>
          <a:bodyPr/>
          <a:lstStyle/>
          <a:p>
            <a:pPr marL="0" indent="0">
              <a:buNone/>
            </a:pPr>
            <a:r>
              <a:rPr lang="fr-FR" sz="1100" dirty="0"/>
              <a:t>Valeurs mobilières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0B5EF6D1-92AA-4EFA-81A4-C6F223AA071A}"/>
              </a:ext>
            </a:extLst>
          </p:cNvPr>
          <p:cNvSpPr/>
          <p:nvPr/>
        </p:nvSpPr>
        <p:spPr>
          <a:xfrm>
            <a:off x="11016440" y="71561"/>
            <a:ext cx="1129177" cy="1691925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9" name="ZoneTexte 18">
            <a:extLst>
              <a:ext uri="{FF2B5EF4-FFF2-40B4-BE49-F238E27FC236}">
                <a16:creationId xmlns:a16="http://schemas.microsoft.com/office/drawing/2014/main" id="{E97CFD68-B244-4538-A2ED-BCB2CDFB769B}"/>
              </a:ext>
            </a:extLst>
          </p:cNvPr>
          <p:cNvSpPr txBox="1"/>
          <p:nvPr/>
        </p:nvSpPr>
        <p:spPr>
          <a:xfrm>
            <a:off x="46383" y="1417563"/>
            <a:ext cx="1031377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fr-FR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Pour les personnes n’ayant pu assister à la </a:t>
            </a:r>
            <a:r>
              <a:rPr lang="fr-FR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Webex</a:t>
            </a:r>
            <a:r>
              <a:rPr lang="fr-FR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  </a:t>
            </a:r>
            <a:r>
              <a:rPr lang="fr-FR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Mirova</a:t>
            </a:r>
            <a:r>
              <a:rPr lang="fr-FR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 du jeudi 15 décembre 2022, retrouvez  le support de présentation. </a:t>
            </a:r>
          </a:p>
        </p:txBody>
      </p:sp>
      <p:pic>
        <p:nvPicPr>
          <p:cNvPr id="3" name="Image 2">
            <a:hlinkClick r:id="rId5"/>
            <a:extLst>
              <a:ext uri="{FF2B5EF4-FFF2-40B4-BE49-F238E27FC236}">
                <a16:creationId xmlns:a16="http://schemas.microsoft.com/office/drawing/2014/main" id="{9A84D989-ECC2-431C-92AC-E87CCBBDA542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668397" y="2873829"/>
            <a:ext cx="5154998" cy="2870182"/>
          </a:xfrm>
          <a:prstGeom prst="rect">
            <a:avLst/>
          </a:prstGeo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DEE3FB08-652D-4632-94CD-24FBF0F599AB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0136446" y="157616"/>
            <a:ext cx="1343025" cy="6572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08526909"/>
      </p:ext>
    </p:extLst>
  </p:cSld>
  <p:clrMapOvr>
    <a:masterClrMapping/>
  </p:clrMapOvr>
</p:sld>
</file>

<file path=ppt/theme/theme1.xml><?xml version="1.0" encoding="utf-8"?>
<a:theme xmlns:a="http://schemas.openxmlformats.org/drawingml/2006/main" name="Conception personnalisée">
  <a:themeElements>
    <a:clrScheme name="Rouge violet">
      <a:dk1>
        <a:sysClr val="windowText" lastClr="000000"/>
      </a:dk1>
      <a:lt1>
        <a:sysClr val="window" lastClr="FFFFFF"/>
      </a:lt1>
      <a:dk2>
        <a:srgbClr val="454551"/>
      </a:dk2>
      <a:lt2>
        <a:srgbClr val="D8D9DC"/>
      </a:lt2>
      <a:accent1>
        <a:srgbClr val="E32D91"/>
      </a:accent1>
      <a:accent2>
        <a:srgbClr val="C830CC"/>
      </a:accent2>
      <a:accent3>
        <a:srgbClr val="4EA6DC"/>
      </a:accent3>
      <a:accent4>
        <a:srgbClr val="4775E7"/>
      </a:accent4>
      <a:accent5>
        <a:srgbClr val="8971E1"/>
      </a:accent5>
      <a:accent6>
        <a:srgbClr val="D54773"/>
      </a:accent6>
      <a:hlink>
        <a:srgbClr val="6B9F25"/>
      </a:hlink>
      <a:folHlink>
        <a:srgbClr val="8C8C8C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_rels/item4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4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8B0DE9E3EEC639499EC5C362D51B0CB3" ma:contentTypeVersion="6" ma:contentTypeDescription="Crée un document." ma:contentTypeScope="" ma:versionID="a98e7cd8e6af16404adbbd2dbf36fd73">
  <xsd:schema xmlns:xsd="http://www.w3.org/2001/XMLSchema" xmlns:xs="http://www.w3.org/2001/XMLSchema" xmlns:p="http://schemas.microsoft.com/office/2006/metadata/properties" xmlns:ns2="402bd0e2-1d78-4f7d-9dde-91cd55d66e87" targetNamespace="http://schemas.microsoft.com/office/2006/metadata/properties" ma:root="true" ma:fieldsID="d045a51b23aae36d8e12e43b51c5a24b" ns2:_="">
    <xsd:import namespace="402bd0e2-1d78-4f7d-9dde-91cd55d66e87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Tags" minOccurs="0"/>
                <xsd:element ref="ns2:MediaServiceOCR" minOccurs="0"/>
                <xsd:element ref="ns2:MediaServiceGenerationTime" minOccurs="0"/>
                <xsd:element ref="ns2:MediaServiceEventHashCode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02bd0e2-1d78-4f7d-9dde-91cd55d66e87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Tags" ma:index="10" nillable="true" ma:displayName="Tags" ma:internalName="MediaServiceAutoTags" ma:readOnly="true">
      <xsd:simpleType>
        <xsd:restriction base="dms:Text"/>
      </xsd:simpleType>
    </xsd:element>
    <xsd:element name="MediaServiceOCR" ma:index="11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2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3" nillable="true" ma:displayName="MediaServiceEventHashCode" ma:hidden="true" ma:internalName="MediaServiceEventHashCode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ype de contenu"/>
        <xsd:element ref="dc:title" minOccurs="0" maxOccurs="1" ma:index="4" ma:displayName="Titr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4.xml><?xml version="1.0" encoding="utf-8"?>
<?mso-contentType ?>
<SharedContentType xmlns="Microsoft.SharePoint.Taxonomy.ContentTypeSync" SourceId="c52eb4dc-0ef3-4aa8-8e03-025dbf6c8637" ContentTypeId="0x0101" PreviousValue="false"/>
</file>

<file path=customXml/itemProps1.xml><?xml version="1.0" encoding="utf-8"?>
<ds:datastoreItem xmlns:ds="http://schemas.openxmlformats.org/officeDocument/2006/customXml" ds:itemID="{1DCCBB72-847F-4065-875A-670B9A5E6ED7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402bd0e2-1d78-4f7d-9dde-91cd55d66e87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AB1515AA-57AE-4459-BE05-37022DA03708}">
  <ds:schemaRefs>
    <ds:schemaRef ds:uri="http://schemas.microsoft.com/office/infopath/2007/PartnerControls"/>
    <ds:schemaRef ds:uri="http://purl.org/dc/elements/1.1/"/>
    <ds:schemaRef ds:uri="http://schemas.microsoft.com/office/2006/metadata/properties"/>
    <ds:schemaRef ds:uri="http://purl.org/dc/terms/"/>
    <ds:schemaRef ds:uri="http://schemas.openxmlformats.org/package/2006/metadata/core-properties"/>
    <ds:schemaRef ds:uri="http://schemas.microsoft.com/office/2006/documentManagement/types"/>
    <ds:schemaRef ds:uri="402bd0e2-1d78-4f7d-9dde-91cd55d66e87"/>
    <ds:schemaRef ds:uri="http://www.w3.org/XML/1998/namespace"/>
    <ds:schemaRef ds:uri="http://purl.org/dc/dcmitype/"/>
  </ds:schemaRefs>
</ds:datastoreItem>
</file>

<file path=customXml/itemProps3.xml><?xml version="1.0" encoding="utf-8"?>
<ds:datastoreItem xmlns:ds="http://schemas.openxmlformats.org/officeDocument/2006/customXml" ds:itemID="{6DCBF3AC-1CE8-4CBE-A8E8-6C05D0153D3A}">
  <ds:schemaRefs>
    <ds:schemaRef ds:uri="http://schemas.microsoft.com/sharepoint/v3/contenttype/forms"/>
  </ds:schemaRefs>
</ds:datastoreItem>
</file>

<file path=customXml/itemProps4.xml><?xml version="1.0" encoding="utf-8"?>
<ds:datastoreItem xmlns:ds="http://schemas.openxmlformats.org/officeDocument/2006/customXml" ds:itemID="{E06315C2-90E4-4EB1-BDE2-0DFEE55D7B92}">
  <ds:schemaRefs>
    <ds:schemaRef ds:uri="Microsoft.SharePoint.Taxonomy.ContentTypeSync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34849</TotalTime>
  <Words>567</Words>
  <Application>Microsoft Office PowerPoint</Application>
  <PresentationFormat>Grand écran</PresentationFormat>
  <Paragraphs>83</Paragraphs>
  <Slides>7</Slides>
  <Notes>5</Notes>
  <HiddenSlides>0</HiddenSlides>
  <MMClips>0</MMClips>
  <ScaleCrop>false</ScaleCrop>
  <HeadingPairs>
    <vt:vector size="6" baseType="variant">
      <vt:variant>
        <vt:lpstr>Polices utilisées</vt:lpstr>
      </vt:variant>
      <vt:variant>
        <vt:i4>8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7</vt:i4>
      </vt:variant>
    </vt:vector>
  </HeadingPairs>
  <TitlesOfParts>
    <vt:vector size="16" baseType="lpstr">
      <vt:lpstr>Arial</vt:lpstr>
      <vt:lpstr>Arial Black</vt:lpstr>
      <vt:lpstr>Calibri</vt:lpstr>
      <vt:lpstr>Calibri Light</vt:lpstr>
      <vt:lpstr>Montserrat</vt:lpstr>
      <vt:lpstr>Montserrat Black</vt:lpstr>
      <vt:lpstr>Segoe Print</vt:lpstr>
      <vt:lpstr>Wingdings</vt:lpstr>
      <vt:lpstr>Conception personnalisée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Company>BPCEIT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JUNG Lucie [CEGEE]</dc:creator>
  <cp:lastModifiedBy>CASSAN Nathalie [CEGEE]</cp:lastModifiedBy>
  <cp:revision>1852</cp:revision>
  <dcterms:created xsi:type="dcterms:W3CDTF">2020-06-24T09:20:11Z</dcterms:created>
  <dcterms:modified xsi:type="dcterms:W3CDTF">2022-12-29T07:51:22Z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MSIP_Label_48a19f0c-bea1-442e-a475-ed109d9ec508_Enabled">
    <vt:lpwstr>True</vt:lpwstr>
  </property>
  <property fmtid="{D5CDD505-2E9C-101B-9397-08002B2CF9AE}" pid="3" name="MSIP_Label_48a19f0c-bea1-442e-a475-ed109d9ec508_SiteId">
    <vt:lpwstr>d5bb6d35-8a82-4329-b49a-5030bd6497ab</vt:lpwstr>
  </property>
  <property fmtid="{D5CDD505-2E9C-101B-9397-08002B2CF9AE}" pid="4" name="MSIP_Label_48a19f0c-bea1-442e-a475-ed109d9ec508_Owner">
    <vt:lpwstr>lucie.jung@cegee.caisse-epargne.fr</vt:lpwstr>
  </property>
  <property fmtid="{D5CDD505-2E9C-101B-9397-08002B2CF9AE}" pid="5" name="MSIP_Label_48a19f0c-bea1-442e-a475-ed109d9ec508_SetDate">
    <vt:lpwstr>2020-06-24T09:46:25.2776735Z</vt:lpwstr>
  </property>
  <property fmtid="{D5CDD505-2E9C-101B-9397-08002B2CF9AE}" pid="6" name="MSIP_Label_48a19f0c-bea1-442e-a475-ed109d9ec508_Name">
    <vt:lpwstr>C2 - Interne BPCE</vt:lpwstr>
  </property>
  <property fmtid="{D5CDD505-2E9C-101B-9397-08002B2CF9AE}" pid="7" name="MSIP_Label_48a19f0c-bea1-442e-a475-ed109d9ec508_Application">
    <vt:lpwstr>Microsoft Azure Information Protection</vt:lpwstr>
  </property>
  <property fmtid="{D5CDD505-2E9C-101B-9397-08002B2CF9AE}" pid="8" name="MSIP_Label_48a19f0c-bea1-442e-a475-ed109d9ec508_Extended_MSFT_Method">
    <vt:lpwstr>Automatic</vt:lpwstr>
  </property>
  <property fmtid="{D5CDD505-2E9C-101B-9397-08002B2CF9AE}" pid="9" name="Sensitivity">
    <vt:lpwstr>C2 - Interne BPCE</vt:lpwstr>
  </property>
  <property fmtid="{D5CDD505-2E9C-101B-9397-08002B2CF9AE}" pid="10" name="ContentTypeId">
    <vt:lpwstr>0x0101008B0DE9E3EEC639499EC5C362D51B0CB3</vt:lpwstr>
  </property>
</Properties>
</file>