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21"/>
  </p:notesMasterIdLst>
  <p:handoutMasterIdLst>
    <p:handoutMasterId r:id="rId22"/>
  </p:handoutMasterIdLst>
  <p:sldIdLst>
    <p:sldId id="256" r:id="rId6"/>
    <p:sldId id="257" r:id="rId7"/>
    <p:sldId id="283" r:id="rId8"/>
    <p:sldId id="458" r:id="rId9"/>
    <p:sldId id="460" r:id="rId10"/>
    <p:sldId id="291" r:id="rId11"/>
    <p:sldId id="289" r:id="rId12"/>
    <p:sldId id="456" r:id="rId13"/>
    <p:sldId id="457" r:id="rId14"/>
    <p:sldId id="459" r:id="rId15"/>
    <p:sldId id="455" r:id="rId16"/>
    <p:sldId id="284" r:id="rId17"/>
    <p:sldId id="288" r:id="rId18"/>
    <p:sldId id="285" r:id="rId19"/>
    <p:sldId id="281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3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7302A"/>
    <a:srgbClr val="C31632"/>
    <a:srgbClr val="FF0000"/>
    <a:srgbClr val="0000FF"/>
    <a:srgbClr val="D11921"/>
    <a:srgbClr val="EC1B24"/>
    <a:srgbClr val="B82A56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58" d="100"/>
          <a:sy n="58" d="100"/>
        </p:scale>
        <p:origin x="98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615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334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325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2283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401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6593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668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commerciaux.celca.caisse-epargne.fr/download/1176/documents-hors-arbo-2/29033/communique-ecureuil-vie-n352-taux-de-rendements-definitifs-2022.pdf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28623/cegee-cg-cat-23-juin-2018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hyperlink" Target="http://m2.neo.caisse-epargne.fr/nl/jsp/m.jsp?c=%40oCyNG%2BhpQ6Diwo0Ic3L4SjgexaoBFIsYKm1UQn7tKBA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hyperlink" Target="http://commerciaux.celca.caisse-epargne.fr/download/1176/documents-hors-arbo-2/28965/kit-echeance-millesime-evolution-ii-v2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29014/im-342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roupebpce-my.sharepoint.com/:v:/g/personal/romain_dehlinger_natixis_com/EeLm2H1-RahIpGp93IFlPikB17wqLAhkdrRVe72tNmhZFA" TargetMode="External"/><Relationship Id="rId5" Type="http://schemas.openxmlformats.org/officeDocument/2006/relationships/image" Target="../media/image28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8966/bilan-2022-perspectives-2023-nim-solutions-4-janvier-2023.pdf" TargetMode="External"/><Relationship Id="rId5" Type="http://schemas.openxmlformats.org/officeDocument/2006/relationships/image" Target="../media/image28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roupebpce-my.sharepoint.com/:v:/g/personal/vincent_thuel_vega-im_com/EXUay9na3SpLq6PX6UZUjWoBz6dUEt7acD8jISwL8Du_JA" TargetMode="External"/><Relationship Id="rId5" Type="http://schemas.openxmlformats.org/officeDocument/2006/relationships/image" Target="../media/image31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7.png"/><Relationship Id="rId7" Type="http://schemas.openxmlformats.org/officeDocument/2006/relationships/hyperlink" Target="http://commerciaux.celca.caisse-epargne.fr/download/1648/lettre-hebdomadaire-vega-investment-managers/28967/la-lettre-hebdomadaire-de-vega-im_9-janvier-2023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03 du Lundi 16 au </a:t>
            </a:r>
            <a:r>
              <a:rPr lang="fr-FR"/>
              <a:t>Samedi 21 </a:t>
            </a:r>
            <a:r>
              <a:rPr lang="fr-FR" dirty="0"/>
              <a:t>janvier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03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48799" y="889843"/>
            <a:ext cx="8578776" cy="50783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SCPI: </a:t>
            </a:r>
            <a:r>
              <a:rPr lang="fr-FR" dirty="0"/>
              <a:t>suspension de la commercialisation des SCPI en nue propriété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</a:t>
            </a:r>
            <a:r>
              <a:rPr lang="fr-FR" dirty="0"/>
              <a:t>Taux de rendement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PREMIUM</a:t>
            </a:r>
            <a:r>
              <a:rPr lang="fr-FR" dirty="0"/>
              <a:t>: rappel des bornes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</a:t>
            </a:r>
            <a:r>
              <a:rPr lang="fr-FR" dirty="0"/>
              <a:t> Vision Patrimoine N°89 : les nouveautés fiscales 2023, l’actualité économique par Philippe Waechter </a:t>
            </a:r>
            <a:r>
              <a:rPr lang="fr-FR" dirty="0" err="1"/>
              <a:t>Ostrum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Valeurs  mobilières: Natixis BGC: </a:t>
            </a:r>
            <a:r>
              <a:rPr lang="fr-FR" dirty="0"/>
              <a:t>kit d’échéance de Millésime Evolution II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Evolutions ISI: </a:t>
            </a:r>
            <a:r>
              <a:rPr lang="fr-FR" dirty="0"/>
              <a:t>les nouveautés au 9 janvier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NIMI : </a:t>
            </a:r>
            <a:r>
              <a:rPr lang="fr-FR" dirty="0" err="1"/>
              <a:t>Webex</a:t>
            </a:r>
            <a:r>
              <a:rPr lang="fr-FR" dirty="0"/>
              <a:t> du vendredi 6 janvier :  support de présentation point macro économique et financier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NIMI : </a:t>
            </a:r>
            <a:r>
              <a:rPr lang="fr-FR" dirty="0" err="1"/>
              <a:t>Webex</a:t>
            </a:r>
            <a:r>
              <a:rPr lang="fr-FR" dirty="0"/>
              <a:t> du mercredi 11 janvier :  réécoute </a:t>
            </a:r>
            <a:r>
              <a:rPr lang="fr-FR" dirty="0" err="1"/>
              <a:t>Coralium</a:t>
            </a:r>
            <a:r>
              <a:rPr lang="fr-FR" dirty="0"/>
              <a:t> </a:t>
            </a:r>
            <a:r>
              <a:rPr lang="fr-FR" dirty="0" err="1"/>
              <a:t>Transatlantic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du 13/01 et support de présentation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Performances des OG /GSM au décembre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09 janvier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5054253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5566" y="16648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64962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FDE5B-550C-43D9-9F20-6738E2546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7761" y="2330027"/>
            <a:ext cx="5408291" cy="272422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A0DF97-168C-45E6-99E3-7BDF8FBD6F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900" y="2669669"/>
            <a:ext cx="4841730" cy="313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lvl="0"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Suspension de la  commercialisation  des SCPI en nue propriété</a:t>
            </a:r>
            <a:endParaRPr lang="fr-FR" sz="2200" kern="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148848-251F-48B8-93E9-5135C54F9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520" y="2292032"/>
            <a:ext cx="1081856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BPCE </a:t>
            </a:r>
            <a:r>
              <a:rPr lang="fr-FR" sz="20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suspendu  </a:t>
            </a:r>
            <a:r>
              <a:rPr lang="fr-FR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commercialisation des SCPI en nue-propriété. </a:t>
            </a:r>
            <a:endParaRPr kumimoji="0" lang="fr-FR" altLang="fr-FR" sz="200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2000" dirty="0"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000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A NOTER </a:t>
            </a:r>
            <a:r>
              <a:rPr kumimoji="0" lang="fr-FR" altLang="fr-F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: La suspension de la commercialisation  concerne uniquement  les cas d’un démembrement temporaire, faisant intervenir un Tiers dont la société de gestion (SDG) confierait l’usufruit temporaire ou viager voire la nue-propriété (NP).</a:t>
            </a:r>
            <a:endParaRPr kumimoji="0" lang="fr-FR" altLang="fr-FR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7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 rot="1327295">
            <a:off x="7937834" y="1667633"/>
            <a:ext cx="2162810" cy="856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7384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62823" y="2489063"/>
            <a:ext cx="1051438" cy="650744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lvl="0"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</a:t>
            </a: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TAUX DE RENDEMENT  2022 </a:t>
            </a:r>
            <a:endParaRPr lang="fr-FR" sz="2400" b="1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83027"/>
            <a:ext cx="1134369" cy="31634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E4E4703-80E3-4E76-AFFD-B770DA8BAEE9}"/>
              </a:ext>
            </a:extLst>
          </p:cNvPr>
          <p:cNvGrpSpPr/>
          <p:nvPr/>
        </p:nvGrpSpPr>
        <p:grpSpPr>
          <a:xfrm>
            <a:off x="8507216" y="1755947"/>
            <a:ext cx="1367169" cy="603459"/>
            <a:chOff x="7490029" y="2520075"/>
            <a:chExt cx="1822892" cy="804612"/>
          </a:xfrm>
        </p:grpSpPr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4CE25E2C-FC8D-4627-A079-A65B0A659E46}"/>
                </a:ext>
              </a:extLst>
            </p:cNvPr>
            <p:cNvCxnSpPr>
              <a:cxnSpLocks/>
            </p:cNvCxnSpPr>
            <p:nvPr/>
          </p:nvCxnSpPr>
          <p:spPr>
            <a:xfrm>
              <a:off x="7490029" y="2523834"/>
              <a:ext cx="1407787" cy="0"/>
            </a:xfrm>
            <a:prstGeom prst="line">
              <a:avLst/>
            </a:prstGeom>
            <a:ln w="9525">
              <a:solidFill>
                <a:srgbClr val="E3000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E1852192-5E65-46D5-8511-4C0BA3B594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07611" y="3314661"/>
              <a:ext cx="1390205" cy="10026"/>
            </a:xfrm>
            <a:prstGeom prst="line">
              <a:avLst/>
            </a:prstGeom>
            <a:ln w="9525">
              <a:solidFill>
                <a:srgbClr val="E3000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A3ED05BE-ADD2-4C58-9D89-93E91657D246}"/>
                </a:ext>
              </a:extLst>
            </p:cNvPr>
            <p:cNvSpPr txBox="1"/>
            <p:nvPr/>
          </p:nvSpPr>
          <p:spPr>
            <a:xfrm>
              <a:off x="7649294" y="2520075"/>
              <a:ext cx="166362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i="1" dirty="0">
                  <a:solidFill>
                    <a:schemeClr val="bg1">
                      <a:lumMod val="50000"/>
                    </a:schemeClr>
                  </a:solidFill>
                </a:rPr>
                <a:t>Détails dans le </a:t>
              </a:r>
              <a:br>
                <a:rPr lang="fr-FR" sz="1050" i="1" dirty="0">
                  <a:solidFill>
                    <a:schemeClr val="bg1">
                      <a:lumMod val="50000"/>
                    </a:schemeClr>
                  </a:solidFill>
                </a:rPr>
              </a:br>
              <a:r>
                <a:rPr lang="fr-FR" sz="1050" i="1" dirty="0">
                  <a:solidFill>
                    <a:schemeClr val="bg1">
                      <a:lumMod val="50000"/>
                    </a:schemeClr>
                  </a:solidFill>
                </a:rPr>
                <a:t>communiqué n°352 cliquez sur l’image </a:t>
              </a:r>
            </a:p>
          </p:txBody>
        </p:sp>
      </p:grpSp>
      <p:pic>
        <p:nvPicPr>
          <p:cNvPr id="3" name="Image 2">
            <a:hlinkClick r:id="rId2"/>
            <a:extLst>
              <a:ext uri="{FF2B5EF4-FFF2-40B4-BE49-F238E27FC236}">
                <a16:creationId xmlns:a16="http://schemas.microsoft.com/office/drawing/2014/main" id="{6C0ADA79-679C-4A2E-80E6-F57CAEC05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041" y="2850366"/>
            <a:ext cx="2486967" cy="342900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32A187-A732-4959-9F2E-E55AAD010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205" y="1202138"/>
            <a:ext cx="5837917" cy="32964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1AADC2-3151-41D2-A0BA-E14AFA604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05" y="4396915"/>
            <a:ext cx="6043119" cy="181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404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CAT PREMIUM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CAT Premium : augmentation des taux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63008" y="1354336"/>
            <a:ext cx="103137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En novembre, nous avons mis en marché 3 CAT premium d’une maturité de 6, 12 ou 24 mois.</a:t>
            </a:r>
          </a:p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Au 1</a:t>
            </a:r>
            <a:r>
              <a:rPr lang="fr-FR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janvier 2023, les taux applicables ont été significativement augmentés .</a:t>
            </a:r>
          </a:p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Minimum 200K euros , pénalités de sortie, préavis </a:t>
            </a:r>
            <a:r>
              <a:rPr lang="fr-F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32 jours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397996" y="2945813"/>
          <a:ext cx="10183092" cy="187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773">
                  <a:extLst>
                    <a:ext uri="{9D8B030D-6E8A-4147-A177-3AD203B41FA5}">
                      <a16:colId xmlns:a16="http://schemas.microsoft.com/office/drawing/2014/main" val="992020091"/>
                    </a:ext>
                  </a:extLst>
                </a:gridCol>
                <a:gridCol w="2545773">
                  <a:extLst>
                    <a:ext uri="{9D8B030D-6E8A-4147-A177-3AD203B41FA5}">
                      <a16:colId xmlns:a16="http://schemas.microsoft.com/office/drawing/2014/main" val="1941858790"/>
                    </a:ext>
                  </a:extLst>
                </a:gridCol>
                <a:gridCol w="2545773">
                  <a:extLst>
                    <a:ext uri="{9D8B030D-6E8A-4147-A177-3AD203B41FA5}">
                      <a16:colId xmlns:a16="http://schemas.microsoft.com/office/drawing/2014/main" val="3622491888"/>
                    </a:ext>
                  </a:extLst>
                </a:gridCol>
                <a:gridCol w="2545773">
                  <a:extLst>
                    <a:ext uri="{9D8B030D-6E8A-4147-A177-3AD203B41FA5}">
                      <a16:colId xmlns:a16="http://schemas.microsoft.com/office/drawing/2014/main" val="3543021492"/>
                    </a:ext>
                  </a:extLst>
                </a:gridCol>
              </a:tblGrid>
              <a:tr h="346621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CAT PREMIUM</a:t>
                      </a:r>
                      <a:r>
                        <a:rPr lang="fr-FR" sz="1100" baseline="0" dirty="0"/>
                        <a:t> 6 MOIS</a:t>
                      </a:r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CAT PREMIUM</a:t>
                      </a:r>
                      <a:r>
                        <a:rPr lang="fr-FR" sz="1100" baseline="0" dirty="0"/>
                        <a:t> 12 MOIS</a:t>
                      </a:r>
                      <a:endParaRPr lang="fr-FR" sz="1100" dirty="0"/>
                    </a:p>
                    <a:p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CAT PREMIUM</a:t>
                      </a:r>
                      <a:r>
                        <a:rPr lang="fr-FR" sz="1100" baseline="0" dirty="0"/>
                        <a:t> 24 MOIS</a:t>
                      </a:r>
                      <a:endParaRPr lang="fr-FR" sz="1100" dirty="0"/>
                    </a:p>
                    <a:p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508481"/>
                  </a:ext>
                </a:extLst>
              </a:tr>
              <a:tr h="210449">
                <a:tc>
                  <a:txBody>
                    <a:bodyPr/>
                    <a:lstStyle/>
                    <a:p>
                      <a:r>
                        <a:rPr lang="fr-FR" sz="1100" b="1" dirty="0"/>
                        <a:t>Taux fixe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2,50%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3,20%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3,25%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98717"/>
                  </a:ext>
                </a:extLst>
              </a:tr>
              <a:tr h="502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Seuils et plafonds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  <a:p>
                      <a:r>
                        <a:rPr lang="fr-FR" sz="1100" dirty="0"/>
                        <a:t>Mini : 200 K€  Maxi : 5 000 K€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Mini : 200 K€  Maxi : 5 000 K€</a:t>
                      </a:r>
                    </a:p>
                    <a:p>
                      <a:endParaRPr lang="fr-FR" sz="1100" strike="noStrike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Mini : 200 K€  Maxi : 5 000 K€</a:t>
                      </a:r>
                    </a:p>
                    <a:p>
                      <a:endParaRPr lang="fr-FR" sz="1100" strike="noStrike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550268"/>
                  </a:ext>
                </a:extLst>
              </a:tr>
              <a:tr h="502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Pénalités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  <a:p>
                      <a:r>
                        <a:rPr lang="fr-FR" sz="1100" dirty="0"/>
                        <a:t>60 % en cas de sortie avant l’échéance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strike="noStrike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strike="noStrike" dirty="0"/>
                        <a:t>60 % en cas de sortie avant l’échéance</a:t>
                      </a:r>
                    </a:p>
                    <a:p>
                      <a:endParaRPr lang="fr-FR" sz="1100" strike="noStrike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60% en cas de sortie anticipée avant 12 mois puis 40 % entre 12 et 24 mois.</a:t>
                      </a:r>
                    </a:p>
                    <a:p>
                      <a:endParaRPr lang="fr-FR" sz="1100" strike="noStrike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731327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 rot="528094">
            <a:off x="8268208" y="642096"/>
            <a:ext cx="2485505" cy="6400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Uniquement argent frais ou en défensif</a:t>
            </a:r>
          </a:p>
        </p:txBody>
      </p:sp>
      <p:sp>
        <p:nvSpPr>
          <p:cNvPr id="2" name="Explosion : 14 points 1">
            <a:extLst>
              <a:ext uri="{FF2B5EF4-FFF2-40B4-BE49-F238E27FC236}">
                <a16:creationId xmlns:a16="http://schemas.microsoft.com/office/drawing/2014/main" id="{BFA50A99-FAEE-46C9-8550-6464EBDA7263}"/>
              </a:ext>
            </a:extLst>
          </p:cNvPr>
          <p:cNvSpPr/>
          <p:nvPr/>
        </p:nvSpPr>
        <p:spPr>
          <a:xfrm rot="268081">
            <a:off x="7217525" y="1523466"/>
            <a:ext cx="3711297" cy="1435167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>
                <a:solidFill>
                  <a:srgbClr val="FF0000"/>
                </a:solidFill>
              </a:rPr>
              <a:t>Augmentation des taux de rendement</a:t>
            </a:r>
          </a:p>
        </p:txBody>
      </p:sp>
      <p:pic>
        <p:nvPicPr>
          <p:cNvPr id="13" name="Image 12">
            <a:hlinkClick r:id="rId3"/>
            <a:extLst>
              <a:ext uri="{FF2B5EF4-FFF2-40B4-BE49-F238E27FC236}">
                <a16:creationId xmlns:a16="http://schemas.microsoft.com/office/drawing/2014/main" id="{DA238676-60D2-4F75-994A-A21A7DA53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8622">
            <a:off x="7422906" y="4913355"/>
            <a:ext cx="1116881" cy="158772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3A218C3-9C00-4114-859F-835293966E02}"/>
              </a:ext>
            </a:extLst>
          </p:cNvPr>
          <p:cNvSpPr/>
          <p:nvPr/>
        </p:nvSpPr>
        <p:spPr>
          <a:xfrm>
            <a:off x="7598359" y="5660511"/>
            <a:ext cx="638175" cy="22277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3"/>
              </a:rPr>
              <a:t>clic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6C13DE-B1C4-4C79-B812-B764E1C67691}"/>
              </a:ext>
            </a:extLst>
          </p:cNvPr>
          <p:cNvSpPr txBox="1"/>
          <p:nvPr/>
        </p:nvSpPr>
        <p:spPr>
          <a:xfrm>
            <a:off x="1636649" y="5318998"/>
            <a:ext cx="4051045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Conditions générales à remettre au client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032A6BF6-EEF3-4AAA-A68C-C77D4021516D}"/>
              </a:ext>
            </a:extLst>
          </p:cNvPr>
          <p:cNvSpPr/>
          <p:nvPr/>
        </p:nvSpPr>
        <p:spPr>
          <a:xfrm>
            <a:off x="5939275" y="5373050"/>
            <a:ext cx="1030692" cy="261228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6742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N°89 Janvier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95589" y="1430596"/>
            <a:ext cx="10883495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janvier de Vision Patrimoine à</a:t>
            </a:r>
            <a:r>
              <a:rPr lang="fr-FR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 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les nouveautés fiscales 2023...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95589" y="356625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C70315AB-79E4-4176-9822-895388C934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219" y="2585225"/>
            <a:ext cx="4666433" cy="39044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75841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Kit d’échéance Millésime Evolution II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858691" y="304638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Suite à l’arrivée à échéance du Fonds Millésime Evolution II, retrouvez le kit d’échéance avec les possibilités de recyclage.</a:t>
            </a:r>
          </a:p>
        </p:txBody>
      </p:sp>
      <p:pic>
        <p:nvPicPr>
          <p:cNvPr id="2" name="Image 1">
            <a:hlinkClick r:id="rId4"/>
            <a:extLst>
              <a:ext uri="{FF2B5EF4-FFF2-40B4-BE49-F238E27FC236}">
                <a16:creationId xmlns:a16="http://schemas.microsoft.com/office/drawing/2014/main" id="{6C28CD85-B020-4958-873C-37C645D346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7705" y="2365782"/>
            <a:ext cx="5270983" cy="376868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68946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Evolutions ISI en janvier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17660BD-BE29-498E-8C19-110434DF7F92}"/>
              </a:ext>
            </a:extLst>
          </p:cNvPr>
          <p:cNvSpPr txBox="1"/>
          <p:nvPr/>
        </p:nvSpPr>
        <p:spPr>
          <a:xfrm>
            <a:off x="77739" y="1313895"/>
            <a:ext cx="91795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Depuis le 9 janvier, une nouvelle version d’ISI est disponible.</a:t>
            </a:r>
          </a:p>
          <a:p>
            <a:endParaRPr lang="fr-FR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Principaux changements :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Avenant de profil pour le PER 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Nouveau questionnaire de santé à imprimer et remplir (plus saisie écran possible pour des raisons de confidentialité 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Avenant d’acceptation: mise en place d’un message d’alerte suite à une réglementation et téléchargement d’un formulaire de renseignement sous format PDF à remplir obligatoirement et à joindre à l’avenant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Avenant de transfert caisse : édition du mandat SEPA pour cet avenant dès lors qu’un versement régulier est en place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3" name="Image 2">
            <a:hlinkClick r:id="rId3"/>
            <a:extLst>
              <a:ext uri="{FF2B5EF4-FFF2-40B4-BE49-F238E27FC236}">
                <a16:creationId xmlns:a16="http://schemas.microsoft.com/office/drawing/2014/main" id="{1EC8D9C9-BAB6-45D4-89A1-440574DBD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3542" y="4008384"/>
            <a:ext cx="1615195" cy="228132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2B957A3-8F09-4DD1-8D30-ACFE70DCCFF6}"/>
              </a:ext>
            </a:extLst>
          </p:cNvPr>
          <p:cNvSpPr txBox="1"/>
          <p:nvPr/>
        </p:nvSpPr>
        <p:spPr>
          <a:xfrm>
            <a:off x="8023483" y="4914881"/>
            <a:ext cx="985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Cliquer 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4729BCD0-3326-47CB-AFDF-2F957F996058}"/>
              </a:ext>
            </a:extLst>
          </p:cNvPr>
          <p:cNvSpPr/>
          <p:nvPr/>
        </p:nvSpPr>
        <p:spPr>
          <a:xfrm>
            <a:off x="8301113" y="5322343"/>
            <a:ext cx="707791" cy="4846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194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du 11 janvier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2023 CORALIUM TRANSATLANTIC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NIMI sur CORALIUM TRANSATLANTIC  du mercredi 11 janvier 2023 , retrouvez  le lien de réécoute.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34B149E-8046-4561-98E0-918AF50E91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4305" y="150034"/>
            <a:ext cx="2171700" cy="666750"/>
          </a:xfrm>
          <a:prstGeom prst="rect">
            <a:avLst/>
          </a:prstGeom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050A0C7F-590C-4E35-8F65-B4587FB0D9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5202" y="2897599"/>
            <a:ext cx="5965699" cy="3302026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842808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du 6 janvier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2023 Point Macro économique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11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NIMI sur le point macro  du jeudi 6 janvier 2023 retrouvez  le support de présentation.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34B149E-8046-4561-98E0-918AF50E91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4305" y="150034"/>
            <a:ext cx="2171700" cy="666750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3F9D01F1-41EE-401C-A051-086CB1CDE4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9557" y="2451931"/>
            <a:ext cx="6292670" cy="3487504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08526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lvl="0"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VEGA GSM  du 13/01/23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14" y="3164520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256384"/>
            <a:ext cx="1129177" cy="32682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0D29943-95D0-400A-8281-91F786D4697F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GSM de Véga du vendredi 13 janvier 2023 retrouvez  le support de présentation  et le lien de réécoute . 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193756CE-0FC3-4E3F-AA00-0C1B3FDDE0C6}"/>
              </a:ext>
            </a:extLst>
          </p:cNvPr>
          <p:cNvSpPr txBox="1">
            <a:spLocks/>
          </p:cNvSpPr>
          <p:nvPr/>
        </p:nvSpPr>
        <p:spPr>
          <a:xfrm>
            <a:off x="11086011" y="2485581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GSM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5CE256-AD9E-42D3-AB8F-C0501CA6E746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234D42DB-D6C0-4DF4-BB08-EDA58EE4DA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4557" y="2536565"/>
            <a:ext cx="6536549" cy="357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103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DES ORIENTATIONS DE GESTION AU 30/12/2022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0" y="2600986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79FA5B-6151-48A5-898E-A972629B42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0437" y="1327963"/>
            <a:ext cx="6606277" cy="4967860"/>
          </a:xfrm>
          <a:prstGeom prst="rect">
            <a:avLst/>
          </a:prstGeom>
          <a:solidFill>
            <a:srgbClr val="7030A0"/>
          </a:solidFill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5095" y="466185"/>
            <a:ext cx="1570880" cy="52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783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OG –GSM  30/12/2022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200400"/>
            <a:ext cx="1008273" cy="32240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05AD4DA-89B3-4F59-8816-2F4A82D136C9}"/>
              </a:ext>
            </a:extLst>
          </p:cNvPr>
          <p:cNvSpPr txBox="1">
            <a:spLocks/>
          </p:cNvSpPr>
          <p:nvPr/>
        </p:nvSpPr>
        <p:spPr>
          <a:xfrm>
            <a:off x="11062821" y="2485690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OG-GSM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E92984-5CA2-48E9-8506-6C2EE83DE9C6}"/>
              </a:ext>
            </a:extLst>
          </p:cNvPr>
          <p:cNvSpPr/>
          <p:nvPr/>
        </p:nvSpPr>
        <p:spPr>
          <a:xfrm>
            <a:off x="11062820" y="71561"/>
            <a:ext cx="1082796" cy="1695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AD3C40-662A-400E-A9AD-D1A8FD441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765" y="1326823"/>
            <a:ext cx="6569553" cy="497014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2909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09 JANVIER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36FEE7F5-AA99-4FBA-95ED-D1065046A9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8609" y="1947955"/>
            <a:ext cx="3072961" cy="4333096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35619</TotalTime>
  <Words>937</Words>
  <Application>Microsoft Office PowerPoint</Application>
  <PresentationFormat>Grand écran</PresentationFormat>
  <Paragraphs>165</Paragraphs>
  <Slides>15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1903</cp:revision>
  <dcterms:created xsi:type="dcterms:W3CDTF">2020-06-24T09:20:11Z</dcterms:created>
  <dcterms:modified xsi:type="dcterms:W3CDTF">2023-01-13T15:44:08Z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