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8"/>
  </p:notesMasterIdLst>
  <p:handoutMasterIdLst>
    <p:handoutMasterId r:id="rId19"/>
  </p:handoutMasterIdLst>
  <p:sldIdLst>
    <p:sldId id="256" r:id="rId6"/>
    <p:sldId id="257" r:id="rId7"/>
    <p:sldId id="283" r:id="rId8"/>
    <p:sldId id="460" r:id="rId9"/>
    <p:sldId id="2146847179" r:id="rId10"/>
    <p:sldId id="2146847180" r:id="rId11"/>
    <p:sldId id="463" r:id="rId12"/>
    <p:sldId id="284" r:id="rId13"/>
    <p:sldId id="2146847182" r:id="rId14"/>
    <p:sldId id="2146847181" r:id="rId15"/>
    <p:sldId id="292" r:id="rId16"/>
    <p:sldId id="281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3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7302A"/>
    <a:srgbClr val="C31632"/>
    <a:srgbClr val="FF0000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472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717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848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733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502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9339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176/documents-hors-arbo-2/29198/20230127-faq-relation-unique-cagp.doc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9148/kit-offre-complement-pb-cnp-2023.pptx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176/documents-hors-arbo-2/29147/communique-ecureuil-vie-n353-dispositif-de-complement-de-participation-aux-benefices-2023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9184/bpce-life_bonus_rendement_janv2023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hyperlink" Target="https://view.news.im.natixis.com/?qs=529af8e6a2f37577cfe890fca91c324247662a625fa2b4c02f5471b50b955f399edd22d7d801bfecc128da73e73c412e5060f2e05b6fd03cd5f15be2ab5bceaf2b8bbbf65ccd6ba3a464ae1eb8193c57" TargetMode="Externa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3.png"/><Relationship Id="rId4" Type="http://schemas.openxmlformats.org/officeDocument/2006/relationships/hyperlink" Target="https://youtu.be/A1tJZyKQ2W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hyperlink" Target="http://commerciaux.celca.caisse-epargne.fr/download/1176/documents-hors-arbo-2/28293/benchmark-de-performance-gsm-102022.pptx" TargetMode="Externa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png"/><Relationship Id="rId7" Type="http://schemas.openxmlformats.org/officeDocument/2006/relationships/hyperlink" Target="http://commerciaux.celca.caisse-epargne.fr/download/1648/lettre-hebdomadaire-vega-investment-managers/29175/la-lettre-hebdomadaire-de-vega-im_23-janvier-2023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05 du Lundi 30 janvier au Samedi 4 février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05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39599" y="2022681"/>
            <a:ext cx="8578776" cy="36933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 UNIQUE</a:t>
            </a:r>
            <a:r>
              <a:rPr lang="fr-FR" dirty="0"/>
              <a:t>: retrouvez la FAQ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CNP : </a:t>
            </a:r>
            <a:r>
              <a:rPr lang="fr-FR" dirty="0"/>
              <a:t>Dispositif de complément de participation aux bénéfices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BPCE LIFE : </a:t>
            </a:r>
            <a:r>
              <a:rPr lang="fr-FR" dirty="0"/>
              <a:t>Offre de bonus rendement jusqu’au 30/06/2023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MCAPITAL : </a:t>
            </a:r>
            <a:r>
              <a:rPr lang="fr-FR" dirty="0"/>
              <a:t>Club Deal 2015 nouveau remboursement partiel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ODYSSEE VENTURE : </a:t>
            </a:r>
            <a:r>
              <a:rPr lang="fr-FR" dirty="0"/>
              <a:t>Valeurs liquidatives des fonds au 31/12/2022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 dirty="0"/>
              <a:t>Bilan des performances T4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 dirty="0"/>
              <a:t>Perspectives 2023 Quelles opportunités de placement pour les épargnants?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GSM: </a:t>
            </a:r>
            <a:r>
              <a:rPr lang="fr-FR" dirty="0"/>
              <a:t>Benchmark de performance Gestion sous mandat : Véga IM par rapport à ses principaux concurrents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23 janvier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566" y="16648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64962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FDE5B-550C-43D9-9F20-6738E2546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61" y="2330027"/>
            <a:ext cx="5408291" cy="272422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A0DF97-168C-45E6-99E3-7BDF8FBD6F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900" y="2669669"/>
            <a:ext cx="4841730" cy="31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FAQ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1526960"/>
            <a:ext cx="1129177" cy="48831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4AE483EE-0607-47D7-B074-E4EEA5C1C0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987" y="1526960"/>
            <a:ext cx="3248025" cy="4724400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4577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12003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cap="all" dirty="0" err="1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cnp</a:t>
            </a:r>
            <a:r>
              <a:rPr lang="fr-FR" sz="2400" b="1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 assurances DISPOSITIF DE COMPLEMENT DE PARTICIPATION AUX BENEFICES 2023 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3" y="2489062"/>
            <a:ext cx="984136" cy="61018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3026420"/>
            <a:ext cx="1129177" cy="33837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4CF8BD2-2C10-418B-A418-7FE72178B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42" y="1645995"/>
            <a:ext cx="7382087" cy="3591286"/>
          </a:xfrm>
          <a:prstGeom prst="rect">
            <a:avLst/>
          </a:prstGeom>
        </p:spPr>
      </p:pic>
      <p:pic>
        <p:nvPicPr>
          <p:cNvPr id="11" name="Image 10">
            <a:hlinkClick r:id="rId4"/>
            <a:extLst>
              <a:ext uri="{FF2B5EF4-FFF2-40B4-BE49-F238E27FC236}">
                <a16:creationId xmlns:a16="http://schemas.microsoft.com/office/drawing/2014/main" id="{CEEE3388-DFE5-4927-9569-203795F2D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2784" y="1666111"/>
            <a:ext cx="1886602" cy="27206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age 11">
            <a:hlinkClick r:id="rId6"/>
            <a:extLst>
              <a:ext uri="{FF2B5EF4-FFF2-40B4-BE49-F238E27FC236}">
                <a16:creationId xmlns:a16="http://schemas.microsoft.com/office/drawing/2014/main" id="{A736FCBE-EF75-4206-9B5A-B6E3752B9F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7129" y="4555145"/>
            <a:ext cx="3194292" cy="1854981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33C14BB-4CA5-4EB8-BADE-3D15906256E8}"/>
              </a:ext>
            </a:extLst>
          </p:cNvPr>
          <p:cNvSpPr/>
          <p:nvPr/>
        </p:nvSpPr>
        <p:spPr>
          <a:xfrm>
            <a:off x="11033730" y="71561"/>
            <a:ext cx="1129177" cy="16682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5A1459D-35BB-4A78-999E-D6F408D9A216}"/>
              </a:ext>
            </a:extLst>
          </p:cNvPr>
          <p:cNvSpPr txBox="1"/>
          <p:nvPr/>
        </p:nvSpPr>
        <p:spPr>
          <a:xfrm>
            <a:off x="4248320" y="5476942"/>
            <a:ext cx="27432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Retrouvez tous les détails dans le Flash info  et  dans le kit offre complément PB</a:t>
            </a:r>
          </a:p>
          <a:p>
            <a:r>
              <a:rPr lang="fr-FR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Cliquez sur les images </a:t>
            </a:r>
          </a:p>
        </p:txBody>
      </p:sp>
    </p:spTree>
    <p:extLst>
      <p:ext uri="{BB962C8B-B14F-4D97-AF65-F5344CB8AC3E}">
        <p14:creationId xmlns:p14="http://schemas.microsoft.com/office/powerpoint/2010/main" val="1222373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BPCE LIFE : Offre de bonus de rendement jusqu’au 30/06/2023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3" y="2489062"/>
            <a:ext cx="984136" cy="61018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3026420"/>
            <a:ext cx="1129177" cy="33837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3C14BB-4CA5-4EB8-BADE-3D15906256E8}"/>
              </a:ext>
            </a:extLst>
          </p:cNvPr>
          <p:cNvSpPr/>
          <p:nvPr/>
        </p:nvSpPr>
        <p:spPr>
          <a:xfrm>
            <a:off x="11033730" y="71561"/>
            <a:ext cx="1129177" cy="16682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hlinkClick r:id="rId3"/>
            <a:extLst>
              <a:ext uri="{FF2B5EF4-FFF2-40B4-BE49-F238E27FC236}">
                <a16:creationId xmlns:a16="http://schemas.microsoft.com/office/drawing/2014/main" id="{58DAA044-E2E2-4FAC-AFB2-34FC8BD30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8333" y="1799098"/>
            <a:ext cx="3229281" cy="453520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515A6CFB-EEFC-4435-8774-33B219C27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760" y="1289488"/>
            <a:ext cx="54132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Cette offre s’appliquera aux années 2023, et 2024.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ZoneTexte 10">
            <a:hlinkClick r:id="rId5"/>
            <a:extLst>
              <a:ext uri="{FF2B5EF4-FFF2-40B4-BE49-F238E27FC236}">
                <a16:creationId xmlns:a16="http://schemas.microsoft.com/office/drawing/2014/main" id="{63FD6E2A-EAD8-4E9C-87F7-F0FBBEE68E57}"/>
              </a:ext>
            </a:extLst>
          </p:cNvPr>
          <p:cNvSpPr txBox="1"/>
          <p:nvPr/>
        </p:nvSpPr>
        <p:spPr>
          <a:xfrm>
            <a:off x="233012" y="342993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956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17161" y="2447715"/>
            <a:ext cx="1088699" cy="576183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Club Deal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CLUB DEAL 2015: NOUVEAU REMBOURSEMENT PARTIEL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2917267"/>
            <a:ext cx="1134369" cy="3529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9" y="241164"/>
            <a:ext cx="1034631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1865F8D-D5EE-448E-ABFD-B898DABCF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237" y="525463"/>
            <a:ext cx="1914525" cy="5143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6C500B-E1DB-454D-87D3-CC908CBFC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415" y="1567507"/>
            <a:ext cx="6871822" cy="151194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682DE3-86D8-45FF-B0C8-A7D358A269AE}"/>
              </a:ext>
            </a:extLst>
          </p:cNvPr>
          <p:cNvSpPr/>
          <p:nvPr/>
        </p:nvSpPr>
        <p:spPr>
          <a:xfrm>
            <a:off x="775883" y="3204301"/>
            <a:ext cx="8208885" cy="2219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fr-FR" sz="1400" dirty="0">
                <a:solidFill>
                  <a:srgbClr val="000000"/>
                </a:solidFill>
                <a:ea typeface="Calibri" panose="020F0502020204030204" pitchFamily="34" charset="0"/>
              </a:rPr>
              <a:t>Cette nouvelle cession du Club Deal 2015 a été centralisée  en collaboration avec la société </a:t>
            </a:r>
            <a:r>
              <a:rPr lang="fr-FR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Webhelp</a:t>
            </a:r>
            <a:r>
              <a:rPr lang="fr-FR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fr-FR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Payment</a:t>
            </a:r>
            <a:r>
              <a:rPr lang="fr-FR" sz="1400" dirty="0">
                <a:solidFill>
                  <a:srgbClr val="000000"/>
                </a:solidFill>
                <a:ea typeface="Calibri" panose="020F0502020204030204" pitchFamily="34" charset="0"/>
              </a:rPr>
              <a:t> Services, établissement de paiement agréé par l’Autorité de Contrôle Prudentiel et de Résolution (ACPR).</a:t>
            </a:r>
            <a:endParaRPr lang="fr-FR" sz="1400" dirty="0">
              <a:ea typeface="Calibri" panose="020F050202020403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fr-FR" sz="1400" dirty="0">
                <a:solidFill>
                  <a:srgbClr val="000000"/>
                </a:solidFill>
                <a:ea typeface="Calibri" panose="020F0502020204030204" pitchFamily="34" charset="0"/>
              </a:rPr>
              <a:t> </a:t>
            </a:r>
            <a:endParaRPr lang="fr-FR" sz="1400" dirty="0">
              <a:ea typeface="Calibri" panose="020F050202020403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fr-FR" sz="1400" dirty="0">
                <a:solidFill>
                  <a:srgbClr val="000000"/>
                </a:solidFill>
                <a:ea typeface="Calibri" panose="020F0502020204030204" pitchFamily="34" charset="0"/>
              </a:rPr>
              <a:t>Dans ce cadre, mais également conformément à la règlementation en matière de lutte contre le blanchiment de capitaux et le financement du terrorisme, vos clients  ont été sollicités afin d’obtenir leurs</a:t>
            </a:r>
            <a:r>
              <a:rPr lang="fr-FR" sz="1400" b="1" dirty="0">
                <a:solidFill>
                  <a:srgbClr val="000000"/>
                </a:solidFill>
                <a:ea typeface="Calibri" panose="020F0502020204030204" pitchFamily="34" charset="0"/>
              </a:rPr>
              <a:t> informations d’identité à jour (pièce d’identité et justificatif de domicile de mois de 6 mois), ainsi que leur RIB.</a:t>
            </a:r>
          </a:p>
          <a:p>
            <a:pPr algn="just">
              <a:lnSpc>
                <a:spcPts val="1500"/>
              </a:lnSpc>
            </a:pPr>
            <a:endParaRPr lang="fr-FR" sz="14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dirty="0">
                <a:solidFill>
                  <a:srgbClr val="000000"/>
                </a:solidFill>
                <a:ea typeface="Calibri" panose="020F0502020204030204" pitchFamily="34" charset="0"/>
              </a:rPr>
              <a:t>Pour les clients ayant fourni ces informations, </a:t>
            </a:r>
            <a:r>
              <a:rPr lang="fr-FR" sz="1400" b="1" dirty="0" err="1">
                <a:solidFill>
                  <a:srgbClr val="000000"/>
                </a:solidFill>
                <a:ea typeface="Calibri" panose="020F0502020204030204" pitchFamily="34" charset="0"/>
              </a:rPr>
              <a:t>Webhelp</a:t>
            </a:r>
            <a:r>
              <a:rPr lang="fr-FR" sz="1400" b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fr-FR" sz="1400" b="1" dirty="0" err="1">
                <a:solidFill>
                  <a:srgbClr val="000000"/>
                </a:solidFill>
                <a:ea typeface="Calibri" panose="020F0502020204030204" pitchFamily="34" charset="0"/>
              </a:rPr>
              <a:t>Payment</a:t>
            </a:r>
            <a:r>
              <a:rPr lang="fr-FR" sz="1400" b="1" dirty="0">
                <a:solidFill>
                  <a:srgbClr val="000000"/>
                </a:solidFill>
                <a:ea typeface="Calibri" panose="020F0502020204030204" pitchFamily="34" charset="0"/>
              </a:rPr>
              <a:t> Services va procéder au versement des sommes au plus tard le 1</a:t>
            </a:r>
            <a:r>
              <a:rPr lang="fr-FR" sz="1400" b="1" baseline="30000" dirty="0">
                <a:solidFill>
                  <a:srgbClr val="000000"/>
                </a:solidFill>
                <a:ea typeface="Calibri" panose="020F0502020204030204" pitchFamily="34" charset="0"/>
              </a:rPr>
              <a:t>er</a:t>
            </a:r>
            <a:r>
              <a:rPr lang="fr-FR" sz="1400" b="1" dirty="0">
                <a:solidFill>
                  <a:srgbClr val="000000"/>
                </a:solidFill>
                <a:ea typeface="Calibri" panose="020F0502020204030204" pitchFamily="34" charset="0"/>
              </a:rPr>
              <a:t> février 2023 ;</a:t>
            </a:r>
            <a:endParaRPr lang="fr-FR" sz="14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b="1" dirty="0">
                <a:solidFill>
                  <a:srgbClr val="000000"/>
                </a:solidFill>
                <a:ea typeface="Calibri" panose="020F0502020204030204" pitchFamily="34" charset="0"/>
              </a:rPr>
              <a:t>Pour les clients n’ayant pas fourni les documents demandés, </a:t>
            </a:r>
            <a:r>
              <a:rPr lang="fr-FR" sz="1400" b="1" dirty="0" err="1">
                <a:solidFill>
                  <a:srgbClr val="000000"/>
                </a:solidFill>
                <a:ea typeface="Calibri" panose="020F0502020204030204" pitchFamily="34" charset="0"/>
              </a:rPr>
              <a:t>Webhelp</a:t>
            </a:r>
            <a:r>
              <a:rPr lang="fr-FR" sz="1400" b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fr-FR" sz="1400" b="1" dirty="0" err="1">
                <a:solidFill>
                  <a:srgbClr val="000000"/>
                </a:solidFill>
                <a:ea typeface="Calibri" panose="020F0502020204030204" pitchFamily="34" charset="0"/>
              </a:rPr>
              <a:t>Payment</a:t>
            </a:r>
            <a:r>
              <a:rPr lang="fr-FR" sz="1400" b="1" dirty="0">
                <a:solidFill>
                  <a:srgbClr val="000000"/>
                </a:solidFill>
                <a:ea typeface="Calibri" panose="020F0502020204030204" pitchFamily="34" charset="0"/>
              </a:rPr>
              <a:t> ne sera pas en mesure de réaliser les versements.</a:t>
            </a:r>
            <a:r>
              <a:rPr lang="fr-FR" sz="1400" dirty="0">
                <a:solidFill>
                  <a:srgbClr val="000000"/>
                </a:solidFill>
                <a:ea typeface="Calibri" panose="020F0502020204030204" pitchFamily="34" charset="0"/>
              </a:rPr>
              <a:t> Les courriers adressés sont l’occasion de de les relancer sur l’envoi des pièces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E9E475-9A00-4D47-BE6C-EFF78C6ACB1C}"/>
              </a:ext>
            </a:extLst>
          </p:cNvPr>
          <p:cNvSpPr/>
          <p:nvPr/>
        </p:nvSpPr>
        <p:spPr>
          <a:xfrm>
            <a:off x="775884" y="5548477"/>
            <a:ext cx="868827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fr-FR" sz="1400" dirty="0">
                <a:solidFill>
                  <a:srgbClr val="000000"/>
                </a:solidFill>
                <a:ea typeface="Calibri" panose="020F0502020204030204" pitchFamily="34" charset="0"/>
              </a:rPr>
              <a:t>Les montants perçus par les clients dans le cadre de ce nouveau remboursement partiel dépendent du montant de leur investissement global et de leur clé. </a:t>
            </a:r>
            <a:endParaRPr lang="fr-FR" sz="1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71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0988298" y="3035272"/>
            <a:ext cx="1203702" cy="393727"/>
          </a:xfrm>
        </p:spPr>
        <p:txBody>
          <a:bodyPr/>
          <a:lstStyle/>
          <a:p>
            <a:r>
              <a:rPr lang="fr-FR" sz="1100" dirty="0"/>
              <a:t>FIP/FCPI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VALEURS LIQUIDATIVES DES FONDS AU 31/12/22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05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14952" y="164285"/>
            <a:ext cx="1147179" cy="1555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/>
          <a:srcRect l="-1" r="779" b="94743"/>
          <a:stretch/>
        </p:blipFill>
        <p:spPr>
          <a:xfrm>
            <a:off x="5845801" y="1227014"/>
            <a:ext cx="4743691" cy="41834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1011805" y="3478252"/>
            <a:ext cx="1147179" cy="29439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335" y="5947030"/>
            <a:ext cx="7525873" cy="56189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736" y="169688"/>
            <a:ext cx="2890440" cy="72261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F9F1A17-2954-4DBE-B830-2806B5D2EE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779" b="94743"/>
          <a:stretch/>
        </p:blipFill>
        <p:spPr>
          <a:xfrm>
            <a:off x="182831" y="1222522"/>
            <a:ext cx="5237511" cy="4544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C2B06B-2950-4582-8388-B27D94A53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23" y="1708400"/>
            <a:ext cx="5236836" cy="377841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FD6DB6-A2BC-4A0D-BB5B-7AA5B5782A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801" y="1639956"/>
            <a:ext cx="4773558" cy="327531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214CB5A-D05E-44F7-8A18-DF1EE21229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5801" y="4950210"/>
            <a:ext cx="4773558" cy="96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90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BILAN DES PERFORMANCES T4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233012" y="342993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1526960"/>
            <a:ext cx="1129177" cy="48831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0988298" y="1043876"/>
            <a:ext cx="1174045" cy="48308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Marchés financiers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181514-DAE3-40FD-B43B-C34D2E977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8091" y="466799"/>
            <a:ext cx="1862644" cy="577077"/>
          </a:xfrm>
          <a:prstGeom prst="rect">
            <a:avLst/>
          </a:prstGeom>
        </p:spPr>
      </p:pic>
      <p:pic>
        <p:nvPicPr>
          <p:cNvPr id="5" name="Image 4">
            <a:hlinkClick r:id="rId5"/>
            <a:extLst>
              <a:ext uri="{FF2B5EF4-FFF2-40B4-BE49-F238E27FC236}">
                <a16:creationId xmlns:a16="http://schemas.microsoft.com/office/drawing/2014/main" id="{C10C76B4-5160-40B5-8E40-7539DFFD7F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826" y="1568629"/>
            <a:ext cx="4259432" cy="481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740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12003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PERSPECTIVES 2023: QUELLES OPPORTUNITES DE PLACEMENT POUR LES   EPARGNANTS?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233012" y="342993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écouter le replay 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1526960"/>
            <a:ext cx="1129177" cy="48831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Perspectives 2023</a:t>
            </a: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4F7DBE7E-1545-4D75-9AF5-B35A93CD29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0462" y="2060537"/>
            <a:ext cx="6625115" cy="414147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181514-DAE3-40FD-B43B-C34D2E9774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1268" y="78907"/>
            <a:ext cx="1862644" cy="57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0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7382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BENCHMARK DE PERFORMANCE GESTION SOUS MANDAT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3054016" y="461333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19062"/>
            <a:ext cx="1129177" cy="33055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11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52A22875-80C1-43BB-82B1-21DB73D272AF}"/>
              </a:ext>
            </a:extLst>
          </p:cNvPr>
          <p:cNvSpPr txBox="1">
            <a:spLocks/>
          </p:cNvSpPr>
          <p:nvPr/>
        </p:nvSpPr>
        <p:spPr>
          <a:xfrm>
            <a:off x="11024085" y="248906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B6D10F-3C2F-486F-8B4D-F1FD6731BBF4}"/>
              </a:ext>
            </a:extLst>
          </p:cNvPr>
          <p:cNvSpPr/>
          <p:nvPr/>
        </p:nvSpPr>
        <p:spPr>
          <a:xfrm>
            <a:off x="11039630" y="317645"/>
            <a:ext cx="1129177" cy="1416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2833E98-80AA-4024-B275-34D10BF6AD3D}"/>
              </a:ext>
            </a:extLst>
          </p:cNvPr>
          <p:cNvSpPr txBox="1"/>
          <p:nvPr/>
        </p:nvSpPr>
        <p:spPr>
          <a:xfrm>
            <a:off x="151587" y="1304735"/>
            <a:ext cx="10876447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Retrouvez l’étude qui a été réalisée  à la demande d’une caisse d’épargne, afin de comparer les performances de la GSM de Véga IM avec ses principaux concurrents :  </a:t>
            </a:r>
            <a:r>
              <a:rPr lang="fr-FR" altLang="fr-FR" i="1" dirty="0">
                <a:solidFill>
                  <a:srgbClr val="404040"/>
                </a:solidFill>
                <a:ea typeface="Times New Roman" panose="02020603050405020304" pitchFamily="18" charset="0"/>
              </a:rPr>
              <a:t>LCL, BNP Banque Privée, Société Générale, Crédit Agricole Indosuez et </a:t>
            </a:r>
            <a:r>
              <a:rPr lang="fr-FR" altLang="fr-FR" i="1" dirty="0" err="1">
                <a:solidFill>
                  <a:srgbClr val="404040"/>
                </a:solidFill>
                <a:ea typeface="Times New Roman" panose="02020603050405020304" pitchFamily="18" charset="0"/>
              </a:rPr>
              <a:t>Carmignac</a:t>
            </a:r>
            <a:r>
              <a:rPr lang="fr-FR" altLang="fr-FR" i="1" dirty="0">
                <a:solidFill>
                  <a:srgbClr val="404040"/>
                </a:solidFill>
                <a:ea typeface="Times New Roman" panose="02020603050405020304" pitchFamily="18" charset="0"/>
              </a:rPr>
              <a:t> Lazard</a:t>
            </a:r>
          </a:p>
          <a:p>
            <a:endParaRPr lang="fr-FR" altLang="fr-FR" sz="1100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altLang="fr-FR" b="1" dirty="0">
                <a:solidFill>
                  <a:srgbClr val="404040"/>
                </a:solidFill>
                <a:ea typeface="Times New Roman" panose="02020603050405020304" pitchFamily="18" charset="0"/>
              </a:rPr>
              <a:t>La performance de la GSM VEGA sort du lot </a:t>
            </a:r>
            <a:r>
              <a:rPr lang="fr-FR" altLang="fr-FR" dirty="0">
                <a:solidFill>
                  <a:srgbClr val="404040"/>
                </a:solidFill>
                <a:ea typeface="Times New Roman" panose="02020603050405020304" pitchFamily="18" charset="0"/>
              </a:rPr>
              <a:t>sur la période observée avec des </a:t>
            </a:r>
            <a:r>
              <a:rPr lang="fr-FR" altLang="fr-FR" b="1" dirty="0">
                <a:solidFill>
                  <a:srgbClr val="404040"/>
                </a:solidFill>
                <a:ea typeface="Times New Roman" panose="02020603050405020304" pitchFamily="18" charset="0"/>
              </a:rPr>
              <a:t>performances parmi les meilleures du marché</a:t>
            </a:r>
            <a:r>
              <a:rPr lang="fr-FR" altLang="fr-FR" dirty="0">
                <a:solidFill>
                  <a:srgbClr val="404040"/>
                </a:solidFill>
                <a:ea typeface="Times New Roman" panose="02020603050405020304" pitchFamily="18" charset="0"/>
              </a:rPr>
              <a:t> </a:t>
            </a:r>
            <a:endParaRPr lang="fr-FR" altLang="fr-FR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altLang="fr-FR" dirty="0">
                <a:solidFill>
                  <a:srgbClr val="404040"/>
                </a:solidFill>
                <a:ea typeface="Calibri" panose="020F0502020204030204" pitchFamily="34" charset="0"/>
              </a:rPr>
              <a:t>En particulier sur </a:t>
            </a:r>
            <a:r>
              <a:rPr lang="fr-FR" altLang="fr-FR" dirty="0">
                <a:ea typeface="Calibri" panose="020F0502020204030204" pitchFamily="34" charset="0"/>
              </a:rPr>
              <a:t>l</a:t>
            </a:r>
            <a:r>
              <a:rPr lang="fr-FR" altLang="fr-FR" dirty="0">
                <a:solidFill>
                  <a:srgbClr val="404040"/>
                </a:solidFill>
                <a:ea typeface="Calibri" panose="020F0502020204030204" pitchFamily="34" charset="0"/>
              </a:rPr>
              <a:t>es profils les plus exposés aux actions</a:t>
            </a:r>
            <a:r>
              <a:rPr lang="fr-FR" altLang="fr-FR" dirty="0">
                <a:ea typeface="Calibri" panose="020F0502020204030204" pitchFamily="34" charset="0"/>
              </a:rPr>
              <a:t> :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endParaRPr lang="fr-FR" altLang="fr-FR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fr-FR" altLang="fr-FR" dirty="0">
                <a:solidFill>
                  <a:srgbClr val="E7302A"/>
                </a:solidFill>
                <a:ea typeface="Calibri" panose="020F0502020204030204" pitchFamily="34" charset="0"/>
              </a:rPr>
              <a:t>		1ère position sur Audace et PEA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fr-FR" altLang="fr-FR" dirty="0">
              <a:solidFill>
                <a:srgbClr val="E7302A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fr-FR" altLang="fr-FR" dirty="0">
                <a:solidFill>
                  <a:srgbClr val="E7302A"/>
                </a:solidFill>
                <a:ea typeface="Calibri" panose="020F0502020204030204" pitchFamily="34" charset="0"/>
              </a:rPr>
              <a:t>		2ème position sur Equilibre et Vitalité</a:t>
            </a:r>
            <a:endParaRPr lang="fr-FR" altLang="fr-FR" dirty="0">
              <a:solidFill>
                <a:srgbClr val="E7302A"/>
              </a:solidFill>
            </a:endParaRPr>
          </a:p>
          <a:p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4FB9044D-421D-4E6A-95DE-4E97CBAF8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8431" y="3754796"/>
            <a:ext cx="3905894" cy="240671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53879397-E525-49B9-B635-920E11508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084" y="830407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AD23F85-E192-48CA-83A7-00B0D15DC2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643" y="3429000"/>
            <a:ext cx="510415" cy="65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34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23 JANVIER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9E30D27F-D824-4122-B5BD-1CFD759367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8157" y="2406001"/>
            <a:ext cx="2704978" cy="3878221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36865</TotalTime>
  <Words>720</Words>
  <Application>Microsoft Office PowerPoint</Application>
  <PresentationFormat>Grand écran</PresentationFormat>
  <Paragraphs>120</Paragraphs>
  <Slides>12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Arial Narrow</vt:lpstr>
      <vt:lpstr>Calibri</vt:lpstr>
      <vt:lpstr>Calibri Light</vt:lpstr>
      <vt:lpstr>Montserrat</vt:lpstr>
      <vt:lpstr>Montserrat Black</vt:lpstr>
      <vt:lpstr>Segoe Print</vt:lpstr>
      <vt:lpstr>Symbol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1947</cp:revision>
  <dcterms:created xsi:type="dcterms:W3CDTF">2020-06-24T09:20:11Z</dcterms:created>
  <dcterms:modified xsi:type="dcterms:W3CDTF">2023-01-27T15:32:06Z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