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20"/>
  </p:notesMasterIdLst>
  <p:handoutMasterIdLst>
    <p:handoutMasterId r:id="rId21"/>
  </p:handoutMasterIdLst>
  <p:sldIdLst>
    <p:sldId id="256" r:id="rId6"/>
    <p:sldId id="257" r:id="rId7"/>
    <p:sldId id="283" r:id="rId8"/>
    <p:sldId id="461" r:id="rId9"/>
    <p:sldId id="462" r:id="rId10"/>
    <p:sldId id="463" r:id="rId11"/>
    <p:sldId id="464" r:id="rId12"/>
    <p:sldId id="465" r:id="rId13"/>
    <p:sldId id="289" r:id="rId14"/>
    <p:sldId id="460" r:id="rId15"/>
    <p:sldId id="287" r:id="rId16"/>
    <p:sldId id="456" r:id="rId17"/>
    <p:sldId id="459" r:id="rId18"/>
    <p:sldId id="281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3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E7302A"/>
    <a:srgbClr val="C31632"/>
    <a:srgbClr val="FF0000"/>
    <a:srgbClr val="0000FF"/>
    <a:srgbClr val="D11921"/>
    <a:srgbClr val="EC1B24"/>
    <a:srgbClr val="B82A56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0472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367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2090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2283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ionprivee.caisse-epargne.fr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hyperlink" Target="https://gestionprivee.caisse-epargne.fr/investissement-responsable/8-questions-sur-la-finance-durable/?utm_campaign=newsletter&amp;utm_source=Neolane&amp;utm_medium=email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hyperlink" Target="http://commerciaux.celca.caisse-epargne.fr/download/1176/documents-hors-arbo-2/29251/20230203-faq-relation-unique-cagp.docx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7" Type="http://schemas.openxmlformats.org/officeDocument/2006/relationships/hyperlink" Target="http://commerciaux.celca.caisse-epargne.fr/download/1176/documents-hors-arbo-2/29252/ape-apo-presentation-ce-gee-03-fev-2023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hyperlink" Target="https://groupebpce-my.sharepoint.com/:v:/g/personal/romain_dehlinger_natixis_com/ERky_16KRZNFt6pEdUxPnNgBEsbc4BiJRg8TfouwPf65Aw" TargetMode="Externa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5" Type="http://schemas.openxmlformats.org/officeDocument/2006/relationships/image" Target="../media/image26.png"/><Relationship Id="rId4" Type="http://schemas.openxmlformats.org/officeDocument/2006/relationships/hyperlink" Target="https://click.news.im.natixis.com/?qs=a278b9170d171cfc6f0747294a405f9ce707649b2c8df7be73198e74b700614d09f5402899db2a2a299611092dec90a65104f5e9cd4ba2b6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groupebpce-my.sharepoint.com/:v:/g/personal/eric_decourval_vega-im_com/EY7ZnmVTys5LgsZYBRDF244Bs0kya546-Gmf8pSF88DuAg" TargetMode="External"/><Relationship Id="rId5" Type="http://schemas.openxmlformats.org/officeDocument/2006/relationships/image" Target="../media/image28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hyperlink" Target="http://commerciaux.celca.caisse-epargne.fr/download/1648/lettre-hebdomadaire-vega-investment-managers/29231/la-lettre-hebdomadaire-de-vega-im_30-janvier-2023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06 du Lundi 6 au Samedi 11 février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06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71161" y="1904755"/>
            <a:ext cx="8578776" cy="34163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IMMOBILIER PATRIMONIAL: </a:t>
            </a:r>
            <a:r>
              <a:rPr lang="fr-FR" dirty="0"/>
              <a:t>Conformité et classement FRI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</a:t>
            </a:r>
            <a:r>
              <a:rPr lang="fr-FR" dirty="0"/>
              <a:t> Vision Patrimoine N°90 : Finance durable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RELATION UNIQUE</a:t>
            </a:r>
            <a:r>
              <a:rPr lang="fr-FR" dirty="0"/>
              <a:t>: retrouvez la FAQ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 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du 2 février 2023 sur APE/APO et support de présentation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 :  </a:t>
            </a:r>
            <a:r>
              <a:rPr lang="fr-FR" dirty="0"/>
              <a:t>Changement de dénomination de 2 fonds  SEEYOND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du 27 janvier 2023 sur les Performances des OG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30 janvier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5566" y="16648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1861" y="164962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FDE5B-550C-43D9-9F20-6738E25468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7761" y="2330027"/>
            <a:ext cx="5408291" cy="272422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A0DF97-168C-45E6-99E3-7BDF8FBD6F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900" y="2669669"/>
            <a:ext cx="4841730" cy="313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IMMOBILIER PATRIMONIAL CONFORMITE  ET CLASSEMENT FRI (1/5) 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 &amp;LOTS conformité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178C0F5-D429-4569-AA87-1B3F707D9C31}"/>
              </a:ext>
            </a:extLst>
          </p:cNvPr>
          <p:cNvSpPr txBox="1"/>
          <p:nvPr/>
        </p:nvSpPr>
        <p:spPr>
          <a:xfrm>
            <a:off x="722373" y="1476884"/>
            <a:ext cx="9655516" cy="38164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>
                <a:solidFill>
                  <a:srgbClr val="FF0000"/>
                </a:solidFill>
                <a:highlight>
                  <a:srgbClr val="FFFF00"/>
                </a:highlight>
              </a:rPr>
              <a:t>Les Fiches Relais</a:t>
            </a:r>
          </a:p>
          <a:p>
            <a:pPr algn="ctr"/>
            <a:r>
              <a:rPr lang="fr-FR" sz="2000" b="1" u="sng" dirty="0">
                <a:solidFill>
                  <a:srgbClr val="FF0000"/>
                </a:solidFill>
                <a:highlight>
                  <a:srgbClr val="FFFF00"/>
                </a:highlight>
              </a:rPr>
              <a:t>BPCE Solutions Immobilières et I Sélection : </a:t>
            </a:r>
          </a:p>
          <a:p>
            <a:pPr algn="ctr"/>
            <a:endParaRPr lang="fr-FR" sz="1300" b="1" u="sng" dirty="0">
              <a:solidFill>
                <a:srgbClr val="FF0000"/>
              </a:solidFill>
            </a:endParaRPr>
          </a:p>
          <a:p>
            <a:pPr algn="ctr"/>
            <a:endParaRPr lang="fr-FR" sz="1300" b="1" u="sng" dirty="0">
              <a:solidFill>
                <a:srgbClr val="FF0000"/>
              </a:solidFill>
            </a:endParaRPr>
          </a:p>
          <a:p>
            <a:pPr algn="ctr"/>
            <a:endParaRPr lang="fr-FR" sz="1600" b="1" u="sng" dirty="0">
              <a:solidFill>
                <a:srgbClr val="FF000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fr-FR" sz="1600" b="1" dirty="0">
                <a:solidFill>
                  <a:srgbClr val="FF0000"/>
                </a:solidFill>
              </a:rPr>
              <a:t>Les fiches sont à saisir via Mysys,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fr-FR" sz="1600" b="1" dirty="0">
                <a:solidFill>
                  <a:srgbClr val="FF0000"/>
                </a:solidFill>
              </a:rPr>
              <a:t>A Faire signer par le client (Loi Alur et Hoguet),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</a:rPr>
              <a:t>A scanner et à intégrer dans le Plan de Classement </a:t>
            </a:r>
            <a:r>
              <a:rPr lang="fr-FR" sz="1600" dirty="0"/>
              <a:t>(Numériser par le chemin suivant à partir de la synthèse client :  Autres Applis + « Classement » dans la barre de recherche + cliquer sur Plan de classement (code 0237) + cliquer sur l’image en forme de scan (redirection vers l’acquisition unitaire) + dans nature écrivez «  fiche relai » et cliquer sur « </a:t>
            </a:r>
            <a:r>
              <a:rPr lang="fr-FR" sz="1600" b="1" dirty="0"/>
              <a:t>Fiche Relais Investissement Immo »)</a:t>
            </a:r>
          </a:p>
        </p:txBody>
      </p:sp>
    </p:spTree>
    <p:extLst>
      <p:ext uri="{BB962C8B-B14F-4D97-AF65-F5344CB8AC3E}">
        <p14:creationId xmlns:p14="http://schemas.microsoft.com/office/powerpoint/2010/main" val="1002559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IMMOBILIER PATRIMONIAL CONFORMITE  ET CLASSEMENT FRI (2/5) 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 &amp; LOTS conformité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4370975-07A0-49E5-933A-4F45A988FC96}"/>
              </a:ext>
            </a:extLst>
          </p:cNvPr>
          <p:cNvSpPr txBox="1"/>
          <p:nvPr/>
        </p:nvSpPr>
        <p:spPr>
          <a:xfrm>
            <a:off x="888303" y="1317563"/>
            <a:ext cx="321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cap="all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fiche relai, les vues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1444A1-3BEA-48BB-9386-980B5F9FC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88" y="1749431"/>
            <a:ext cx="9357438" cy="428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913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IMMOBILIER PATRIMONIAL CONFORMITE  ET CLASSEMENT FRI (3/5) 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 &amp;LOTS conformité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A46D1CF-A0CB-465F-85B7-EE3B659D2079}"/>
              </a:ext>
            </a:extLst>
          </p:cNvPr>
          <p:cNvSpPr txBox="1"/>
          <p:nvPr/>
        </p:nvSpPr>
        <p:spPr>
          <a:xfrm>
            <a:off x="575425" y="1628860"/>
            <a:ext cx="9088916" cy="40626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u="sng" dirty="0">
                <a:solidFill>
                  <a:srgbClr val="FF0000"/>
                </a:solidFill>
                <a:highlight>
                  <a:srgbClr val="FFFF00"/>
                </a:highlight>
              </a:rPr>
              <a:t>Classement suite à souscription de SCPI en direct : </a:t>
            </a:r>
          </a:p>
          <a:p>
            <a:pPr algn="ctr"/>
            <a:endParaRPr lang="fr-FR" sz="1600" b="1" u="sng" dirty="0">
              <a:solidFill>
                <a:srgbClr val="FF0000"/>
              </a:solidFill>
            </a:endParaRPr>
          </a:p>
          <a:p>
            <a:pPr algn="ctr"/>
            <a:endParaRPr lang="fr-FR" sz="1600" b="1" u="sng" dirty="0">
              <a:solidFill>
                <a:srgbClr val="FF0000"/>
              </a:solidFill>
            </a:endParaRPr>
          </a:p>
          <a:p>
            <a:pPr algn="ctr"/>
            <a:endParaRPr lang="fr-FR" sz="1600" b="1" u="sng" dirty="0">
              <a:solidFill>
                <a:srgbClr val="FF0000"/>
              </a:solidFill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</a:rPr>
              <a:t>SOFIDY et AEW (même si la souscription est digitale),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fr-FR" sz="1600" b="1" dirty="0">
                <a:solidFill>
                  <a:srgbClr val="FF0000"/>
                </a:solidFill>
              </a:rPr>
              <a:t>A Classer </a:t>
            </a:r>
            <a:r>
              <a:rPr lang="fr-FR" sz="1600" dirty="0"/>
              <a:t>(copie du bulletin de souscription + copie synthèse LEA ou O2S + fiche connaissance client PP_souscription gestion privée + fiche personnes âgées de + de 80 ans le cas échéant),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fr-FR" sz="1600" b="1" dirty="0">
                <a:solidFill>
                  <a:srgbClr val="FF0000"/>
                </a:solidFill>
              </a:rPr>
              <a:t>Rubrique du classement </a:t>
            </a:r>
            <a:r>
              <a:rPr lang="fr-FR" sz="1600" b="1" dirty="0"/>
              <a:t>(Titres / Vente comptes-titres SCPI)</a:t>
            </a:r>
            <a:r>
              <a:rPr lang="fr-FR" sz="1600" dirty="0"/>
              <a:t> (Numériser par le chemin suivant à partir de la synthèse client :  Autres Applis + « Classement » dans la barre de recherche + cliquer sur Plan de classement (code 0237) + cliquer sur l’image en forme de scan (redirection vers l’acquisition unitaire) + dans nature écrivez « SCPI » et cliquer sur la dernière ligne dans l’ascenseur « </a:t>
            </a:r>
            <a:r>
              <a:rPr lang="fr-FR" sz="1600" b="1" dirty="0"/>
              <a:t>Vente VM / compte-titres SCPI (Titres)») </a:t>
            </a:r>
          </a:p>
        </p:txBody>
      </p:sp>
    </p:spTree>
    <p:extLst>
      <p:ext uri="{BB962C8B-B14F-4D97-AF65-F5344CB8AC3E}">
        <p14:creationId xmlns:p14="http://schemas.microsoft.com/office/powerpoint/2010/main" val="957247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IMMOBILIER PATRIMONIAL CONFORMITE  ET CLASSEMENT FRI (4/5) 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 &amp; LOTS conformité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F78156F-4445-44B0-B78C-20FE30826331}"/>
              </a:ext>
            </a:extLst>
          </p:cNvPr>
          <p:cNvSpPr txBox="1"/>
          <p:nvPr/>
        </p:nvSpPr>
        <p:spPr>
          <a:xfrm>
            <a:off x="888303" y="1317563"/>
            <a:ext cx="321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cap="all" dirty="0" err="1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scpi</a:t>
            </a:r>
            <a:r>
              <a:rPr lang="fr-FR" b="1" cap="all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, les vues</a:t>
            </a: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FE89C7-5D2C-4236-B870-BABDCC851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96" y="1805161"/>
            <a:ext cx="9239774" cy="411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560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IMMOBILIER PATRIMONIAL CONFORMITE  ET CLASSEMENT FRI (5/5) 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 &amp;LOTS conformité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3D364A4-0816-4FD3-B0E3-59AE33112657}"/>
              </a:ext>
            </a:extLst>
          </p:cNvPr>
          <p:cNvSpPr txBox="1"/>
          <p:nvPr/>
        </p:nvSpPr>
        <p:spPr>
          <a:xfrm>
            <a:off x="382555" y="1380337"/>
            <a:ext cx="2599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AEW souscription Digitale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570D82C-9D28-4CB1-99E6-F6A3AADB49F0}"/>
              </a:ext>
            </a:extLst>
          </p:cNvPr>
          <p:cNvSpPr txBox="1"/>
          <p:nvPr/>
        </p:nvSpPr>
        <p:spPr>
          <a:xfrm>
            <a:off x="1564930" y="1785378"/>
            <a:ext cx="7612654" cy="42934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u="sng" dirty="0">
                <a:solidFill>
                  <a:srgbClr val="FF0000"/>
                </a:solidFill>
              </a:rPr>
              <a:t>Plateforme Digitale AEW : </a:t>
            </a:r>
          </a:p>
          <a:p>
            <a:pPr algn="ctr"/>
            <a:endParaRPr lang="fr-FR" b="1" u="sng" dirty="0">
              <a:solidFill>
                <a:srgbClr val="FF0000"/>
              </a:solidFill>
            </a:endParaRPr>
          </a:p>
          <a:p>
            <a:pPr algn="ctr"/>
            <a:endParaRPr lang="fr-FR" b="1" u="sng" dirty="0">
              <a:solidFill>
                <a:srgbClr val="FF0000"/>
              </a:solidFill>
            </a:endParaRPr>
          </a:p>
          <a:p>
            <a:pPr algn="ctr"/>
            <a:r>
              <a:rPr lang="fr-FR" b="1" dirty="0">
                <a:solidFill>
                  <a:srgbClr val="FF0000"/>
                </a:solidFill>
                <a:highlight>
                  <a:srgbClr val="FFFF00"/>
                </a:highlight>
              </a:rPr>
              <a:t>Il s’agit d’une vente en face à face obligatoire,</a:t>
            </a:r>
          </a:p>
          <a:p>
            <a:pPr algn="ctr"/>
            <a:endParaRPr lang="fr-FR" b="1" dirty="0">
              <a:solidFill>
                <a:srgbClr val="FF000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  <a:p>
            <a:pPr algn="ctr"/>
            <a:r>
              <a:rPr lang="fr-FR" b="1" dirty="0">
                <a:solidFill>
                  <a:srgbClr val="FF0000"/>
                </a:solidFill>
                <a:highlight>
                  <a:srgbClr val="FFFF00"/>
                </a:highlight>
              </a:rPr>
              <a:t>Le client signe à l’aide du mail reçu </a:t>
            </a:r>
            <a:r>
              <a:rPr lang="fr-FR" dirty="0"/>
              <a:t>(d’où nécessité qu’il ait son téléphone portable lors de l’entretien)</a:t>
            </a:r>
          </a:p>
          <a:p>
            <a:pPr algn="ctr"/>
            <a:endParaRPr lang="fr-FR" dirty="0"/>
          </a:p>
          <a:p>
            <a:pPr algn="ctr"/>
            <a:r>
              <a:rPr lang="fr-FR" b="1" dirty="0">
                <a:solidFill>
                  <a:srgbClr val="FF0000"/>
                </a:solidFill>
                <a:highlight>
                  <a:srgbClr val="FFFF00"/>
                </a:highlight>
              </a:rPr>
              <a:t>Après la signature du client,</a:t>
            </a:r>
            <a:r>
              <a:rPr lang="fr-FR" dirty="0"/>
              <a:t> inclure les documents sur la plateforme et valider le dossier ce qui engendre automatiquement l’envoi du dossier au Back Office AEW</a:t>
            </a:r>
          </a:p>
          <a:p>
            <a:pPr algn="ctr"/>
            <a:endParaRPr lang="fr-FR" b="1" dirty="0">
              <a:solidFill>
                <a:srgbClr val="FF0000"/>
              </a:solidFill>
            </a:endParaRPr>
          </a:p>
          <a:p>
            <a:pPr algn="ctr"/>
            <a:r>
              <a:rPr lang="fr-FR" b="1" dirty="0">
                <a:solidFill>
                  <a:srgbClr val="FF0000"/>
                </a:solidFill>
                <a:highlight>
                  <a:srgbClr val="FFFF00"/>
                </a:highlight>
              </a:rPr>
              <a:t>Puis classement dans le Plan de classement,</a:t>
            </a:r>
            <a:r>
              <a:rPr lang="fr-FR" dirty="0"/>
              <a:t> voir slide précédente</a:t>
            </a:r>
          </a:p>
          <a:p>
            <a:pPr algn="ctr"/>
            <a:endParaRPr lang="fr-FR" sz="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497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N°90 Février 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95589" y="1430596"/>
            <a:ext cx="10883495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Retrouvez les publications du mois de février de Vision Patrimoine à</a:t>
            </a:r>
            <a:r>
              <a:rPr lang="fr-FR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la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Une : 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la finance durable...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Accès direct 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hlinkClick r:id="rId3"/>
              </a:rPr>
              <a:t>https://gestionprivee.caisse-epargne.fr/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ou par simple clic sur l’image </a:t>
            </a:r>
          </a:p>
        </p:txBody>
      </p:sp>
      <p:sp>
        <p:nvSpPr>
          <p:cNvPr id="13" name="ZoneTexte 12">
            <a:hlinkClick r:id="rId4"/>
          </p:cNvPr>
          <p:cNvSpPr txBox="1"/>
          <p:nvPr/>
        </p:nvSpPr>
        <p:spPr>
          <a:xfrm>
            <a:off x="95589" y="356625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>
            <a:hlinkClick r:id="rId5"/>
            <a:extLst>
              <a:ext uri="{FF2B5EF4-FFF2-40B4-BE49-F238E27FC236}">
                <a16:creationId xmlns:a16="http://schemas.microsoft.com/office/drawing/2014/main" id="{646C5F55-E047-4576-9E2B-953533E974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9027" y="2215102"/>
            <a:ext cx="4313935" cy="42745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75841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FAQ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10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30EE3-E2D5-43B1-9730-2982E8C21079}"/>
              </a:ext>
            </a:extLst>
          </p:cNvPr>
          <p:cNvSpPr/>
          <p:nvPr/>
        </p:nvSpPr>
        <p:spPr>
          <a:xfrm>
            <a:off x="11023952" y="1526960"/>
            <a:ext cx="1129177" cy="48831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A58255D9-3F8E-47AF-ACCE-14A130F57E8C}"/>
              </a:ext>
            </a:extLst>
          </p:cNvPr>
          <p:cNvSpPr txBox="1">
            <a:spLocks/>
          </p:cNvSpPr>
          <p:nvPr/>
        </p:nvSpPr>
        <p:spPr>
          <a:xfrm>
            <a:off x="11101690" y="1085545"/>
            <a:ext cx="1051439" cy="33201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/>
              <a:t>Relation unique</a:t>
            </a:r>
          </a:p>
        </p:txBody>
      </p:sp>
      <p:pic>
        <p:nvPicPr>
          <p:cNvPr id="2" name="Image 1">
            <a:hlinkClick r:id="rId4"/>
            <a:extLst>
              <a:ext uri="{FF2B5EF4-FFF2-40B4-BE49-F238E27FC236}">
                <a16:creationId xmlns:a16="http://schemas.microsoft.com/office/drawing/2014/main" id="{F6E559A3-A92D-4FBA-9D79-CA8C2F1CF3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5146" y="1417563"/>
            <a:ext cx="3551394" cy="488316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45778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2288204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MOBILIERES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Ré-écoute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APE &amp; APO &amp; support de présentation </a:t>
            </a: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1687247" y="52918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les images  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987948"/>
            <a:ext cx="1129177" cy="35366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11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7DE84C-14E7-41DD-9898-A45DA383C744}"/>
              </a:ext>
            </a:extLst>
          </p:cNvPr>
          <p:cNvSpPr txBox="1"/>
          <p:nvPr/>
        </p:nvSpPr>
        <p:spPr>
          <a:xfrm>
            <a:off x="46383" y="1258423"/>
            <a:ext cx="10313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de NIMI sur  APE/APO  du jeudi 2 février 2023 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l’enregistrement  et le support de présentation </a:t>
            </a:r>
          </a:p>
          <a:p>
            <a:pPr algn="just"/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rappel cet enregistrement étant réalisé dans l’environnement office 365, il faut lancer TEAMS car la lecture s’effectue via ONEDRIVE.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ABDDC1-AF1C-4888-B22A-1B20B4FCE2BD}"/>
              </a:ext>
            </a:extLst>
          </p:cNvPr>
          <p:cNvSpPr/>
          <p:nvPr/>
        </p:nvSpPr>
        <p:spPr>
          <a:xfrm>
            <a:off x="11030416" y="71561"/>
            <a:ext cx="1129177" cy="16732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363CAD8-3CF8-4CBC-A979-ABDB00B77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9911" y="174439"/>
            <a:ext cx="2190750" cy="514350"/>
          </a:xfrm>
          <a:prstGeom prst="rect">
            <a:avLst/>
          </a:prstGeom>
        </p:spPr>
      </p:pic>
      <p:pic>
        <p:nvPicPr>
          <p:cNvPr id="2" name="Image 1">
            <a:hlinkClick r:id="rId5"/>
            <a:extLst>
              <a:ext uri="{FF2B5EF4-FFF2-40B4-BE49-F238E27FC236}">
                <a16:creationId xmlns:a16="http://schemas.microsoft.com/office/drawing/2014/main" id="{6AB18FCE-5A9B-4E11-BC83-F81FBBD7D1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065" y="2947579"/>
            <a:ext cx="5085688" cy="2527244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9FDB89F9-ED8B-41A1-81EF-64A87D3B30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826" y="2822570"/>
            <a:ext cx="4243325" cy="2527244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02134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0987638" y="2679103"/>
            <a:ext cx="1233160" cy="74494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VALEURS MOBILIERES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CHANGEMENT DE DENOMINATION DE 2  FONDS SEEYOND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433957"/>
            <a:ext cx="1129177" cy="30906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0979084" y="197375"/>
            <a:ext cx="1175561" cy="15567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DC874E-2917-441B-8C57-B5FBA165FDE2}"/>
              </a:ext>
            </a:extLst>
          </p:cNvPr>
          <p:cNvSpPr txBox="1"/>
          <p:nvPr/>
        </p:nvSpPr>
        <p:spPr>
          <a:xfrm>
            <a:off x="46384" y="1392553"/>
            <a:ext cx="1031377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Contexte: </a:t>
            </a:r>
            <a:r>
              <a:rPr lang="fr-FR" dirty="0"/>
              <a:t>Natixis Investment Managers International, en qualité de société de gestion, a décidé de modifier la dénomination des compartiments de la SICAV Luxembourgeoise Natixis AM Funds, </a:t>
            </a:r>
            <a:r>
              <a:rPr lang="fr-FR" dirty="0" err="1"/>
              <a:t>Seeyond</a:t>
            </a:r>
            <a:r>
              <a:rPr lang="fr-FR" dirty="0"/>
              <a:t> Europe </a:t>
            </a:r>
            <a:r>
              <a:rPr lang="fr-FR" dirty="0" err="1"/>
              <a:t>Sustainable</a:t>
            </a:r>
            <a:r>
              <a:rPr lang="fr-FR" dirty="0"/>
              <a:t>  </a:t>
            </a:r>
            <a:r>
              <a:rPr lang="fr-FR" dirty="0" err="1"/>
              <a:t>Minvol</a:t>
            </a:r>
            <a:r>
              <a:rPr lang="fr-FR" dirty="0"/>
              <a:t> et </a:t>
            </a:r>
            <a:r>
              <a:rPr lang="fr-FR" dirty="0" err="1"/>
              <a:t>Seeyond</a:t>
            </a:r>
            <a:r>
              <a:rPr lang="fr-FR" dirty="0"/>
              <a:t> Global </a:t>
            </a:r>
            <a:r>
              <a:rPr lang="fr-FR" dirty="0" err="1"/>
              <a:t>Sustainable</a:t>
            </a:r>
            <a:r>
              <a:rPr lang="fr-FR" dirty="0"/>
              <a:t> </a:t>
            </a:r>
            <a:r>
              <a:rPr lang="fr-FR" dirty="0" err="1"/>
              <a:t>Minvol</a:t>
            </a:r>
            <a:r>
              <a:rPr lang="fr-FR" dirty="0"/>
              <a:t>. </a:t>
            </a:r>
          </a:p>
          <a:p>
            <a:pPr algn="just"/>
            <a:r>
              <a:rPr lang="fr-FR" dirty="0"/>
              <a:t>Ceux-ci deviennent respectivement </a:t>
            </a:r>
            <a:r>
              <a:rPr lang="fr-FR" b="1" dirty="0" err="1"/>
              <a:t>Seeyond</a:t>
            </a:r>
            <a:r>
              <a:rPr lang="fr-FR" b="1" dirty="0"/>
              <a:t> SRI Europe </a:t>
            </a:r>
            <a:r>
              <a:rPr lang="fr-FR" b="1" dirty="0" err="1"/>
              <a:t>Minvol</a:t>
            </a:r>
            <a:r>
              <a:rPr lang="fr-FR" dirty="0"/>
              <a:t> et </a:t>
            </a:r>
            <a:r>
              <a:rPr lang="fr-FR" dirty="0" err="1"/>
              <a:t>S</a:t>
            </a:r>
            <a:r>
              <a:rPr lang="fr-FR" b="1" dirty="0" err="1"/>
              <a:t>eeyond</a:t>
            </a:r>
            <a:r>
              <a:rPr lang="fr-FR" b="1" dirty="0"/>
              <a:t> SRI Global </a:t>
            </a:r>
            <a:r>
              <a:rPr lang="fr-FR" b="1" dirty="0" err="1"/>
              <a:t>Minvol</a:t>
            </a:r>
            <a:r>
              <a:rPr lang="fr-FR" dirty="0"/>
              <a:t>.</a:t>
            </a:r>
            <a:br>
              <a:rPr lang="fr-FR" dirty="0"/>
            </a:br>
            <a:br>
              <a:rPr lang="fr-FR" dirty="0"/>
            </a:br>
            <a:endParaRPr lang="fr-F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Date de mise en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oeuvre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31 janvier 2023</a:t>
            </a:r>
          </a:p>
          <a:p>
            <a:pPr algn="just"/>
            <a:endParaRPr lang="fr-F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1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67800EF-9882-48EE-94AA-00E7ED5A2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0953" y="76199"/>
            <a:ext cx="2190750" cy="514350"/>
          </a:xfrm>
          <a:prstGeom prst="rect">
            <a:avLst/>
          </a:prstGeom>
        </p:spPr>
      </p:pic>
      <p:pic>
        <p:nvPicPr>
          <p:cNvPr id="4" name="Image 3">
            <a:hlinkClick r:id="rId4"/>
            <a:extLst>
              <a:ext uri="{FF2B5EF4-FFF2-40B4-BE49-F238E27FC236}">
                <a16:creationId xmlns:a16="http://schemas.microsoft.com/office/drawing/2014/main" id="{6BFC615E-F66C-4A25-8762-822D687E5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9305" y="3010875"/>
            <a:ext cx="2222369" cy="31376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ZoneTexte 12">
            <a:hlinkClick r:id="rId6"/>
            <a:extLst>
              <a:ext uri="{FF2B5EF4-FFF2-40B4-BE49-F238E27FC236}">
                <a16:creationId xmlns:a16="http://schemas.microsoft.com/office/drawing/2014/main" id="{26A6A17D-AC51-4F16-A922-A885036B44FC}"/>
              </a:ext>
            </a:extLst>
          </p:cNvPr>
          <p:cNvSpPr txBox="1"/>
          <p:nvPr/>
        </p:nvSpPr>
        <p:spPr>
          <a:xfrm>
            <a:off x="1510199" y="3899594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consulter le détail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047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du 27 janvier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2023  POINT SUR LE PERFORMANCES DES OG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46383" y="4255498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VEGA IM  du vendredi  27 janvier 2023 , retrouvez  le lien de réécoute.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02BB0B5-2821-443D-9801-DD000E870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4120" y="163314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A0249700-071D-4485-811E-45FFC2717E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8122" y="2064890"/>
            <a:ext cx="7418468" cy="38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808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30 JANVIER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2BD4F753-A660-4B1B-8FCA-481B920D70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2206" y="2050130"/>
            <a:ext cx="2844590" cy="411191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37440</TotalTime>
  <Words>942</Words>
  <Application>Microsoft Office PowerPoint</Application>
  <PresentationFormat>Grand écran</PresentationFormat>
  <Paragraphs>148</Paragraphs>
  <Slides>14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4" baseType="lpstr">
      <vt:lpstr>Arial</vt:lpstr>
      <vt:lpstr>Arial Black</vt:lpstr>
      <vt:lpstr>Arial Narrow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1975</cp:revision>
  <dcterms:created xsi:type="dcterms:W3CDTF">2020-06-24T09:20:11Z</dcterms:created>
  <dcterms:modified xsi:type="dcterms:W3CDTF">2023-02-02T10:57:48Z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