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5"/>
  </p:notesMasterIdLst>
  <p:handoutMasterIdLst>
    <p:handoutMasterId r:id="rId16"/>
  </p:handoutMasterIdLst>
  <p:sldIdLst>
    <p:sldId id="256" r:id="rId6"/>
    <p:sldId id="257" r:id="rId7"/>
    <p:sldId id="283" r:id="rId8"/>
    <p:sldId id="285" r:id="rId9"/>
    <p:sldId id="286" r:id="rId10"/>
    <p:sldId id="461" r:id="rId11"/>
    <p:sldId id="287" r:id="rId12"/>
    <p:sldId id="460" r:id="rId13"/>
    <p:sldId id="281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7302A"/>
    <a:srgbClr val="C31632"/>
    <a:srgbClr val="FF0000"/>
    <a:srgbClr val="0000FF"/>
    <a:srgbClr val="D11921"/>
    <a:srgbClr val="EC1B24"/>
    <a:srgbClr val="B82A56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58" d="100"/>
          <a:sy n="58" d="100"/>
        </p:scale>
        <p:origin x="98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2-10T08:34:05.918" idx="4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10/02/2023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10/02/2023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367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472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10/02/2023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hyperlink" Target="http://commerciaux.celca.caisse-epargne.fr/download/1176/documents-hors-arbo-2/29288/nwm_chiffres-express-2023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2.png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9313/guide-fiscal-professions-liberales_vf.pdf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://commerciaux.celca.caisse-epargne.fr/download/1176/documents-hors-arbo-2/29314/guide-fiscal-particuliers-2023_vf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hyperlink" Target="http://commerciaux.celca.caisse-epargne.fr/download/1176/documents-hors-arbo-2/29315/presentation-bpce_-loi-de-finances-2023.pdf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hyperlink" Target="http://commerciaux.celca.caisse-epargne.fr/download/1176/documents-hors-arbo-2/29340/presentation-ce-gee-012023.pdf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comments" Target="../comments/commen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hyperlink" Target="http://commerciaux.celca.caisse-epargne.fr/download/1176/documents-hors-arbo-2/29251/20230203-faq-relation-unique-cagp.docx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hyperlink" Target="http://commerciaux.celca.caisse-epargne.fr/download/1648/lettre-hebdomadaire-vega-investment-managers/29287/la-lettre-hebdomadaire-de-vega-im_6-fevrier-2023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07 du Lundi 13 au Samedi 18 février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07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71161" y="2555815"/>
            <a:ext cx="8578776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</a:t>
            </a:r>
            <a:r>
              <a:rPr lang="fr-FR" dirty="0"/>
              <a:t>: NWM : guide la fiscalité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</a:t>
            </a:r>
            <a:r>
              <a:rPr lang="fr-FR" dirty="0"/>
              <a:t>: le guide fiscal 2023 est arrivé (guide particuliers et professions libérales)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BPCE : </a:t>
            </a:r>
            <a:r>
              <a:rPr lang="fr-FR" dirty="0"/>
              <a:t>règles et nouveautés fiscales loi de finances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Mirova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</a:t>
            </a:r>
            <a:r>
              <a:rPr lang="fr-FR" dirty="0" err="1"/>
              <a:t>Mirova</a:t>
            </a:r>
            <a:r>
              <a:rPr lang="fr-FR" dirty="0"/>
              <a:t> Europe </a:t>
            </a:r>
            <a:r>
              <a:rPr lang="fr-FR" dirty="0" err="1"/>
              <a:t>Sustainable</a:t>
            </a:r>
            <a:r>
              <a:rPr lang="fr-FR" dirty="0"/>
              <a:t> </a:t>
            </a:r>
            <a:r>
              <a:rPr lang="fr-FR" dirty="0" err="1"/>
              <a:t>equity</a:t>
            </a:r>
            <a:r>
              <a:rPr lang="fr-FR" dirty="0"/>
              <a:t> du jeudi 9 février 2023 et support de présentation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 UNIQUE </a:t>
            </a:r>
            <a:r>
              <a:rPr lang="fr-FR" dirty="0"/>
              <a:t>: FAQ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6 février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5566" y="16648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64962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FDE5B-550C-43D9-9F20-6738E2546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7761" y="2330027"/>
            <a:ext cx="5408291" cy="272422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2F9431-CD1C-4FE2-9A3D-995DA5D2A7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927" y="2578709"/>
            <a:ext cx="5013955" cy="361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GUIDE FISCAL  NWM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2"/>
          </p:cNvPr>
          <p:cNvSpPr txBox="1"/>
          <p:nvPr/>
        </p:nvSpPr>
        <p:spPr>
          <a:xfrm>
            <a:off x="973863" y="3951269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FDD2AC-513A-4C36-B0D6-B7004EDD5045}"/>
              </a:ext>
            </a:extLst>
          </p:cNvPr>
          <p:cNvSpPr txBox="1"/>
          <p:nvPr/>
        </p:nvSpPr>
        <p:spPr>
          <a:xfrm>
            <a:off x="253389" y="2370601"/>
            <a:ext cx="10276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Retrouvez le guide fiscal de Natixis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Wealth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Management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BDA4BD-1F56-4F55-B5A5-1AF04619D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2478" y="440379"/>
            <a:ext cx="1556419" cy="684518"/>
          </a:xfrm>
          <a:prstGeom prst="rect">
            <a:avLst/>
          </a:prstGeom>
        </p:spPr>
      </p:pic>
      <p:pic>
        <p:nvPicPr>
          <p:cNvPr id="8" name="Image 7">
            <a:hlinkClick r:id="rId4"/>
            <a:extLst>
              <a:ext uri="{FF2B5EF4-FFF2-40B4-BE49-F238E27FC236}">
                <a16:creationId xmlns:a16="http://schemas.microsoft.com/office/drawing/2014/main" id="{0644F18A-ECAD-4509-A180-109ECD8EE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923" y="1798154"/>
            <a:ext cx="2862129" cy="398396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56369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LE GUIDE FISCAL  2023 EST ARRIVE!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2"/>
          </p:cNvPr>
          <p:cNvSpPr txBox="1"/>
          <p:nvPr/>
        </p:nvSpPr>
        <p:spPr>
          <a:xfrm>
            <a:off x="-128288" y="3032394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les  images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FDD2AC-513A-4C36-B0D6-B7004EDD5045}"/>
              </a:ext>
            </a:extLst>
          </p:cNvPr>
          <p:cNvSpPr txBox="1"/>
          <p:nvPr/>
        </p:nvSpPr>
        <p:spPr>
          <a:xfrm>
            <a:off x="275423" y="1394625"/>
            <a:ext cx="102763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le sur notre site CEGEE  depuis le 16 février,  téléchargeable au format PDF pas d’édition papier cette année.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Une vignette va être publiée sur la page d’accueil du portail et le guide sera adressé à nos clients PREMIUM destinataires de la e-newsletter Vision Patrimoine fin février.</a:t>
            </a:r>
            <a:endParaRPr lang="fr-FR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Espace réservé du contenu 18">
            <a:extLst>
              <a:ext uri="{FF2B5EF4-FFF2-40B4-BE49-F238E27FC236}">
                <a16:creationId xmlns:a16="http://schemas.microsoft.com/office/drawing/2014/main" id="{B908B2FB-AC88-4D83-A517-0ACCA3678AF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rot="304103">
            <a:off x="8223017" y="501571"/>
            <a:ext cx="1433669" cy="507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pic>
        <p:nvPicPr>
          <p:cNvPr id="3" name="Image 2">
            <a:hlinkClick r:id="rId4"/>
            <a:extLst>
              <a:ext uri="{FF2B5EF4-FFF2-40B4-BE49-F238E27FC236}">
                <a16:creationId xmlns:a16="http://schemas.microsoft.com/office/drawing/2014/main" id="{5384953A-99F6-46AE-B1ED-49CD1160A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5473" y="2871953"/>
            <a:ext cx="2881155" cy="33384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 3">
            <a:hlinkClick r:id="rId6"/>
            <a:extLst>
              <a:ext uri="{FF2B5EF4-FFF2-40B4-BE49-F238E27FC236}">
                <a16:creationId xmlns:a16="http://schemas.microsoft.com/office/drawing/2014/main" id="{1E3B3F69-3A32-411A-8AF7-42F8576A30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900" y="2871954"/>
            <a:ext cx="2947999" cy="34142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60877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REGLES ET NOUVEAUTES FISCALES  LOI DE FINCANCES 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2"/>
          </p:cNvPr>
          <p:cNvSpPr txBox="1"/>
          <p:nvPr/>
        </p:nvSpPr>
        <p:spPr>
          <a:xfrm>
            <a:off x="-128288" y="3032394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les  images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Espace réservé du contenu 18">
            <a:extLst>
              <a:ext uri="{FF2B5EF4-FFF2-40B4-BE49-F238E27FC236}">
                <a16:creationId xmlns:a16="http://schemas.microsoft.com/office/drawing/2014/main" id="{B908B2FB-AC88-4D83-A517-0ACCA3678AF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rot="304103">
            <a:off x="9261706" y="528722"/>
            <a:ext cx="1433669" cy="507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pic>
        <p:nvPicPr>
          <p:cNvPr id="8" name="Image 7">
            <a:hlinkClick r:id="rId4"/>
            <a:extLst>
              <a:ext uri="{FF2B5EF4-FFF2-40B4-BE49-F238E27FC236}">
                <a16:creationId xmlns:a16="http://schemas.microsoft.com/office/drawing/2014/main" id="{CF160D9D-3C84-46B2-A94F-A0E443F3D5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1687" y="2026866"/>
            <a:ext cx="5729718" cy="3947806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72685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2288204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MOBILIERES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Ré-écoute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MIROVA EUROPE SUSTAINABLE EQUITY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987948"/>
            <a:ext cx="1129177" cy="35366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273659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7DE84C-14E7-41DD-9898-A45DA383C744}"/>
              </a:ext>
            </a:extLst>
          </p:cNvPr>
          <p:cNvSpPr txBox="1"/>
          <p:nvPr/>
        </p:nvSpPr>
        <p:spPr>
          <a:xfrm>
            <a:off x="46383" y="1258423"/>
            <a:ext cx="10313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NIMI sur 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Mirova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du jeudi 9 février 2023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l’enregistrement et support de présentation</a:t>
            </a:r>
          </a:p>
          <a:p>
            <a:pPr algn="just"/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rappel cet enregistrement étant réalisé dans l’environnement office 365, il faut lancer TEAMS car la lecture s’effectue via ONEDRIVE.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ABDDC1-AF1C-4888-B22A-1B20B4FCE2BD}"/>
              </a:ext>
            </a:extLst>
          </p:cNvPr>
          <p:cNvSpPr/>
          <p:nvPr/>
        </p:nvSpPr>
        <p:spPr>
          <a:xfrm>
            <a:off x="11030416" y="71561"/>
            <a:ext cx="1129177" cy="16732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363CAD8-3CF8-4CBC-A979-ABDB00B77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8644" y="90941"/>
            <a:ext cx="2190750" cy="5143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2F0C7D-6EB8-4800-97DD-4B471E9D60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5105" y="833966"/>
            <a:ext cx="1038225" cy="647700"/>
          </a:xfrm>
          <a:prstGeom prst="rect">
            <a:avLst/>
          </a:prstGeom>
        </p:spPr>
      </p:pic>
      <p:graphicFrame>
        <p:nvGraphicFramePr>
          <p:cNvPr id="3" name="Objet 2">
            <a:hlinkClick r:id="rId6"/>
            <a:extLst>
              <a:ext uri="{FF2B5EF4-FFF2-40B4-BE49-F238E27FC236}">
                <a16:creationId xmlns:a16="http://schemas.microsoft.com/office/drawing/2014/main" id="{71A4B1B6-1063-4580-A6C7-5FC0E3809B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2260588"/>
              </p:ext>
            </p:extLst>
          </p:nvPr>
        </p:nvGraphicFramePr>
        <p:xfrm>
          <a:off x="5687671" y="3802114"/>
          <a:ext cx="4090917" cy="2301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Acrobat Document" r:id="rId7" imgW="6096000" imgH="3429000" progId="AcroExch.Document.DC">
                  <p:embed/>
                </p:oleObj>
              </mc:Choice>
              <mc:Fallback>
                <p:oleObj name="Acrobat Document" r:id="rId7" imgW="6096000" imgH="34290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87671" y="3802114"/>
                        <a:ext cx="4090917" cy="23011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ZoneTexte 18">
            <a:extLst>
              <a:ext uri="{FF2B5EF4-FFF2-40B4-BE49-F238E27FC236}">
                <a16:creationId xmlns:a16="http://schemas.microsoft.com/office/drawing/2014/main" id="{FE323214-5117-4E48-B5A8-093A7F1C9622}"/>
              </a:ext>
            </a:extLst>
          </p:cNvPr>
          <p:cNvSpPr txBox="1"/>
          <p:nvPr/>
        </p:nvSpPr>
        <p:spPr>
          <a:xfrm>
            <a:off x="852121" y="2420968"/>
            <a:ext cx="7696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Lien de réécoute copier le lien dans votre navigateur :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E2098B8-14AB-4E4B-B83E-7F8C95623849}"/>
              </a:ext>
            </a:extLst>
          </p:cNvPr>
          <p:cNvSpPr txBox="1"/>
          <p:nvPr/>
        </p:nvSpPr>
        <p:spPr>
          <a:xfrm>
            <a:off x="1829420" y="4619507"/>
            <a:ext cx="3061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Cliquez sur l’image pour dérouler le support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CD025D-70B9-41C9-AAA4-E6D4C9B9388C}"/>
              </a:ext>
            </a:extLst>
          </p:cNvPr>
          <p:cNvSpPr/>
          <p:nvPr/>
        </p:nvSpPr>
        <p:spPr>
          <a:xfrm>
            <a:off x="55664" y="2770568"/>
            <a:ext cx="109234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https://groupebpce-my.sharepoint.com/:v:/g/personal/romain_dehlinger_natixis_com/EZUyPQZ7FG9MtRFmv2AAgiYBeDjLJEcZixGhx1zhMv-UOQ</a:t>
            </a:r>
          </a:p>
        </p:txBody>
      </p:sp>
    </p:spTree>
    <p:extLst>
      <p:ext uri="{BB962C8B-B14F-4D97-AF65-F5344CB8AC3E}">
        <p14:creationId xmlns:p14="http://schemas.microsoft.com/office/powerpoint/2010/main" val="2202134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FAQ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30EE3-E2D5-43B1-9730-2982E8C21079}"/>
              </a:ext>
            </a:extLst>
          </p:cNvPr>
          <p:cNvSpPr/>
          <p:nvPr/>
        </p:nvSpPr>
        <p:spPr>
          <a:xfrm>
            <a:off x="11023952" y="1526960"/>
            <a:ext cx="1129177" cy="48831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A58255D9-3F8E-47AF-ACCE-14A130F57E8C}"/>
              </a:ext>
            </a:extLst>
          </p:cNvPr>
          <p:cNvSpPr txBox="1">
            <a:spLocks/>
          </p:cNvSpPr>
          <p:nvPr/>
        </p:nvSpPr>
        <p:spPr>
          <a:xfrm>
            <a:off x="11101690" y="1085545"/>
            <a:ext cx="1051439" cy="33201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Relation unique</a:t>
            </a:r>
          </a:p>
        </p:txBody>
      </p:sp>
      <p:pic>
        <p:nvPicPr>
          <p:cNvPr id="9" name="Image 8">
            <a:hlinkClick r:id="rId4"/>
            <a:extLst>
              <a:ext uri="{FF2B5EF4-FFF2-40B4-BE49-F238E27FC236}">
                <a16:creationId xmlns:a16="http://schemas.microsoft.com/office/drawing/2014/main" id="{E630EE9D-958F-43A1-89DC-BCD40EFCDF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5146" y="1417563"/>
            <a:ext cx="3551394" cy="488316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45778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6 FEVRIER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11" name="Image 10">
            <a:hlinkClick r:id="rId7"/>
            <a:extLst>
              <a:ext uri="{FF2B5EF4-FFF2-40B4-BE49-F238E27FC236}">
                <a16:creationId xmlns:a16="http://schemas.microsoft.com/office/drawing/2014/main" id="{699E7115-5076-47C5-921E-CCE5EAEC0E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5889" y="1999450"/>
            <a:ext cx="2912183" cy="4230105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38056</TotalTime>
  <Words>438</Words>
  <Application>Microsoft Office PowerPoint</Application>
  <PresentationFormat>Grand écran</PresentationFormat>
  <Paragraphs>78</Paragraphs>
  <Slides>9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Adobe Acrobat Document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2002</cp:revision>
  <dcterms:created xsi:type="dcterms:W3CDTF">2020-06-24T09:20:11Z</dcterms:created>
  <dcterms:modified xsi:type="dcterms:W3CDTF">2023-02-10T07:46:03Z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