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9" r:id="rId5"/>
  </p:sldMasterIdLst>
  <p:notesMasterIdLst>
    <p:notesMasterId r:id="rId13"/>
  </p:notesMasterIdLst>
  <p:handoutMasterIdLst>
    <p:handoutMasterId r:id="rId14"/>
  </p:handoutMasterIdLst>
  <p:sldIdLst>
    <p:sldId id="256" r:id="rId6"/>
    <p:sldId id="257" r:id="rId7"/>
    <p:sldId id="283" r:id="rId8"/>
    <p:sldId id="2146847181" r:id="rId9"/>
    <p:sldId id="2146847180" r:id="rId10"/>
    <p:sldId id="455" r:id="rId11"/>
    <p:sldId id="281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AN Nathalie [CEGEE]" initials="CN[" lastIdx="4" clrIdx="0">
    <p:extLst>
      <p:ext uri="{19B8F6BF-5375-455C-9EA6-DF929625EA0E}">
        <p15:presenceInfo xmlns:p15="http://schemas.microsoft.com/office/powerpoint/2012/main" userId="S::nathalie.cassan@cegee.caisse-epargne.fr::5ce85adf-a9f4-45e5-a64f-fe6829c64e2e" providerId="AD"/>
      </p:ext>
    </p:extLst>
  </p:cmAuthor>
  <p:cmAuthor id="2" name="MAUSY Claude [CEGEE]" initials="MC[" lastIdx="1" clrIdx="1">
    <p:extLst>
      <p:ext uri="{19B8F6BF-5375-455C-9EA6-DF929625EA0E}">
        <p15:presenceInfo xmlns:p15="http://schemas.microsoft.com/office/powerpoint/2012/main" userId="S-1-5-21-3736707515-2145877865-3703829272-250176" providerId="AD"/>
      </p:ext>
    </p:extLst>
  </p:cmAuthor>
  <p:cmAuthor id="3" name="MAUSY Claude [CEGEE]" initials="MC[ [2]" lastIdx="1" clrIdx="2">
    <p:extLst>
      <p:ext uri="{19B8F6BF-5375-455C-9EA6-DF929625EA0E}">
        <p15:presenceInfo xmlns:p15="http://schemas.microsoft.com/office/powerpoint/2012/main" userId="S::claude.mausy@cegee.caisse-epargne.fr::a5d570c3-a1d5-4cad-89af-100046ea3b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31632"/>
    <a:srgbClr val="E3322C"/>
    <a:srgbClr val="E7302A"/>
    <a:srgbClr val="0000FF"/>
    <a:srgbClr val="D11921"/>
    <a:srgbClr val="EC1B24"/>
    <a:srgbClr val="B82A56"/>
    <a:srgbClr val="FF9999"/>
    <a:srgbClr val="D6C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3488" autoAdjust="0"/>
  </p:normalViewPr>
  <p:slideViewPr>
    <p:cSldViewPr snapToGrid="0">
      <p:cViewPr varScale="1">
        <p:scale>
          <a:sx n="58" d="100"/>
          <a:sy n="58" d="100"/>
        </p:scale>
        <p:origin x="98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4465F-45E9-4EF7-B690-F2491EE3087C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58741-799E-4631-8EE8-F96F4B3B7A2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60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FB842-C8F5-4C46-93BF-46CEE6F3579C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8E4B-F491-42B7-9A47-2840A9B4D7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7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8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1680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848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401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D8E4B-F491-42B7-9A47-2840A9B4D78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65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www.google.fr/url?sa=i&amp;rct=j&amp;q=&amp;esrc=s&amp;source=images&amp;cd=&amp;cad=rja&amp;uact=8&amp;ved=2ahUKEwivho7C5fPbAhUIsBQKHe7MDxcQjRx6BAgBEAU&amp;url=http://www.mairieplouharnel.fr/fr/information/90282/revue-presse&amp;psig=AOvVaw2QXAJ4rFXXEcuSlXXHniG0&amp;ust=1530187139610424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1" y="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43110" y="5098177"/>
            <a:ext cx="2589793" cy="297898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SEMAINE 09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489" y="6249277"/>
            <a:ext cx="410574" cy="410574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1332934" y="4688687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803275" cy="1815152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157858" y="5098177"/>
            <a:ext cx="7312918" cy="492125"/>
          </a:xfrm>
        </p:spPr>
        <p:txBody>
          <a:bodyPr/>
          <a:lstStyle>
            <a:lvl1pPr>
              <a:defRPr baseline="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Du lundi 1 er au samedi 06 mars 2021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265489" y="6237288"/>
            <a:ext cx="410574" cy="422563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" t="3674" r="78532" b="7528"/>
          <a:stretch/>
        </p:blipFill>
        <p:spPr>
          <a:xfrm>
            <a:off x="11309256" y="6278699"/>
            <a:ext cx="325602" cy="325602"/>
          </a:xfrm>
          <a:prstGeom prst="rect">
            <a:avLst/>
          </a:prstGeom>
        </p:spPr>
      </p:pic>
      <p:pic>
        <p:nvPicPr>
          <p:cNvPr id="12" name="Picture 4" descr="Résultat de recherche d'images pour &quot;revue de presse&quot;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01" y="2099200"/>
            <a:ext cx="12192000" cy="28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/>
          <p:cNvGrpSpPr/>
          <p:nvPr userDrawn="1"/>
        </p:nvGrpSpPr>
        <p:grpSpPr>
          <a:xfrm>
            <a:off x="-685734" y="2522977"/>
            <a:ext cx="1823968" cy="1791757"/>
            <a:chOff x="-623910" y="1669672"/>
            <a:chExt cx="1683663" cy="1791757"/>
          </a:xfrm>
          <a:solidFill>
            <a:srgbClr val="C00000"/>
          </a:solidFill>
        </p:grpSpPr>
        <p:sp>
          <p:nvSpPr>
            <p:cNvPr id="14" name="Forme en L 1"/>
            <p:cNvSpPr>
              <a:spLocks noChangeAspect="1"/>
            </p:cNvSpPr>
            <p:nvPr/>
          </p:nvSpPr>
          <p:spPr>
            <a:xfrm rot="18903027" flipH="1">
              <a:off x="-623910" y="1669672"/>
              <a:ext cx="1683663" cy="1791757"/>
            </a:xfrm>
            <a:custGeom>
              <a:avLst/>
              <a:gdLst>
                <a:gd name="connsiteX0" fmla="*/ 0 w 1692000"/>
                <a:gd name="connsiteY0" fmla="*/ 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0 w 1692000"/>
                <a:gd name="connsiteY6" fmla="*/ 0 h 1976054"/>
                <a:gd name="connsiteX0" fmla="*/ 697 w 1692000"/>
                <a:gd name="connsiteY0" fmla="*/ 173000 h 1976054"/>
                <a:gd name="connsiteX1" fmla="*/ 517363 w 1692000"/>
                <a:gd name="connsiteY1" fmla="*/ 0 h 1976054"/>
                <a:gd name="connsiteX2" fmla="*/ 517363 w 1692000"/>
                <a:gd name="connsiteY2" fmla="*/ 1458691 h 1976054"/>
                <a:gd name="connsiteX3" fmla="*/ 1692000 w 1692000"/>
                <a:gd name="connsiteY3" fmla="*/ 1458691 h 1976054"/>
                <a:gd name="connsiteX4" fmla="*/ 1692000 w 1692000"/>
                <a:gd name="connsiteY4" fmla="*/ 1976054 h 1976054"/>
                <a:gd name="connsiteX5" fmla="*/ 0 w 1692000"/>
                <a:gd name="connsiteY5" fmla="*/ 1976054 h 1976054"/>
                <a:gd name="connsiteX6" fmla="*/ 697 w 1692000"/>
                <a:gd name="connsiteY6" fmla="*/ 173000 h 1976054"/>
                <a:gd name="connsiteX0" fmla="*/ 697 w 1692000"/>
                <a:gd name="connsiteY0" fmla="*/ 0 h 1803054"/>
                <a:gd name="connsiteX1" fmla="*/ 516422 w 1692000"/>
                <a:gd name="connsiteY1" fmla="*/ 561551 h 1803054"/>
                <a:gd name="connsiteX2" fmla="*/ 517363 w 1692000"/>
                <a:gd name="connsiteY2" fmla="*/ 1285691 h 1803054"/>
                <a:gd name="connsiteX3" fmla="*/ 1692000 w 1692000"/>
                <a:gd name="connsiteY3" fmla="*/ 1285691 h 1803054"/>
                <a:gd name="connsiteX4" fmla="*/ 1692000 w 1692000"/>
                <a:gd name="connsiteY4" fmla="*/ 1803054 h 1803054"/>
                <a:gd name="connsiteX5" fmla="*/ 0 w 1692000"/>
                <a:gd name="connsiteY5" fmla="*/ 1803054 h 1803054"/>
                <a:gd name="connsiteX6" fmla="*/ 697 w 1692000"/>
                <a:gd name="connsiteY6" fmla="*/ 0 h 1803054"/>
                <a:gd name="connsiteX0" fmla="*/ 1295 w 1692000"/>
                <a:gd name="connsiteY0" fmla="*/ 0 h 1755858"/>
                <a:gd name="connsiteX1" fmla="*/ 516422 w 1692000"/>
                <a:gd name="connsiteY1" fmla="*/ 514355 h 1755858"/>
                <a:gd name="connsiteX2" fmla="*/ 517363 w 1692000"/>
                <a:gd name="connsiteY2" fmla="*/ 1238495 h 1755858"/>
                <a:gd name="connsiteX3" fmla="*/ 1692000 w 1692000"/>
                <a:gd name="connsiteY3" fmla="*/ 1238495 h 1755858"/>
                <a:gd name="connsiteX4" fmla="*/ 1692000 w 1692000"/>
                <a:gd name="connsiteY4" fmla="*/ 1755858 h 1755858"/>
                <a:gd name="connsiteX5" fmla="*/ 0 w 1692000"/>
                <a:gd name="connsiteY5" fmla="*/ 1755858 h 1755858"/>
                <a:gd name="connsiteX6" fmla="*/ 1295 w 1692000"/>
                <a:gd name="connsiteY6" fmla="*/ 0 h 1755858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692000 w 1692000"/>
                <a:gd name="connsiteY3" fmla="*/ 1274394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92000"/>
                <a:gd name="connsiteY0" fmla="*/ 0 h 1791757"/>
                <a:gd name="connsiteX1" fmla="*/ 516422 w 1692000"/>
                <a:gd name="connsiteY1" fmla="*/ 550254 h 1791757"/>
                <a:gd name="connsiteX2" fmla="*/ 517363 w 1692000"/>
                <a:gd name="connsiteY2" fmla="*/ 1274394 h 1791757"/>
                <a:gd name="connsiteX3" fmla="*/ 1193273 w 1692000"/>
                <a:gd name="connsiteY3" fmla="*/ 1274950 h 1791757"/>
                <a:gd name="connsiteX4" fmla="*/ 1692000 w 1692000"/>
                <a:gd name="connsiteY4" fmla="*/ 1791757 h 1791757"/>
                <a:gd name="connsiteX5" fmla="*/ 0 w 1692000"/>
                <a:gd name="connsiteY5" fmla="*/ 1791757 h 1791757"/>
                <a:gd name="connsiteX6" fmla="*/ 2549 w 1692000"/>
                <a:gd name="connsiteY6" fmla="*/ 0 h 1791757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  <a:gd name="connsiteX0" fmla="*/ 1923 w 1674050"/>
                <a:gd name="connsiteY0" fmla="*/ 0 h 1773807"/>
                <a:gd name="connsiteX1" fmla="*/ 516422 w 1674050"/>
                <a:gd name="connsiteY1" fmla="*/ 532304 h 1773807"/>
                <a:gd name="connsiteX2" fmla="*/ 517363 w 1674050"/>
                <a:gd name="connsiteY2" fmla="*/ 1256444 h 1773807"/>
                <a:gd name="connsiteX3" fmla="*/ 1193273 w 1674050"/>
                <a:gd name="connsiteY3" fmla="*/ 1257000 h 1773807"/>
                <a:gd name="connsiteX4" fmla="*/ 1674050 w 1674050"/>
                <a:gd name="connsiteY4" fmla="*/ 1773180 h 1773807"/>
                <a:gd name="connsiteX5" fmla="*/ 0 w 1674050"/>
                <a:gd name="connsiteY5" fmla="*/ 1773807 h 1773807"/>
                <a:gd name="connsiteX6" fmla="*/ 1923 w 1674050"/>
                <a:gd name="connsiteY6" fmla="*/ 0 h 1773807"/>
                <a:gd name="connsiteX0" fmla="*/ 2707 w 1674050"/>
                <a:gd name="connsiteY0" fmla="*/ 0 h 1796244"/>
                <a:gd name="connsiteX1" fmla="*/ 516422 w 1674050"/>
                <a:gd name="connsiteY1" fmla="*/ 554741 h 1796244"/>
                <a:gd name="connsiteX2" fmla="*/ 517363 w 1674050"/>
                <a:gd name="connsiteY2" fmla="*/ 1278881 h 1796244"/>
                <a:gd name="connsiteX3" fmla="*/ 1193273 w 1674050"/>
                <a:gd name="connsiteY3" fmla="*/ 1279437 h 1796244"/>
                <a:gd name="connsiteX4" fmla="*/ 1674050 w 1674050"/>
                <a:gd name="connsiteY4" fmla="*/ 1795617 h 1796244"/>
                <a:gd name="connsiteX5" fmla="*/ 0 w 1674050"/>
                <a:gd name="connsiteY5" fmla="*/ 1796244 h 1796244"/>
                <a:gd name="connsiteX6" fmla="*/ 2707 w 1674050"/>
                <a:gd name="connsiteY6" fmla="*/ 0 h 1796244"/>
                <a:gd name="connsiteX0" fmla="*/ 1610 w 1674050"/>
                <a:gd name="connsiteY0" fmla="*/ 0 h 1764833"/>
                <a:gd name="connsiteX1" fmla="*/ 516422 w 1674050"/>
                <a:gd name="connsiteY1" fmla="*/ 523330 h 1764833"/>
                <a:gd name="connsiteX2" fmla="*/ 517363 w 1674050"/>
                <a:gd name="connsiteY2" fmla="*/ 1247470 h 1764833"/>
                <a:gd name="connsiteX3" fmla="*/ 1193273 w 1674050"/>
                <a:gd name="connsiteY3" fmla="*/ 1248026 h 1764833"/>
                <a:gd name="connsiteX4" fmla="*/ 1674050 w 1674050"/>
                <a:gd name="connsiteY4" fmla="*/ 1764206 h 1764833"/>
                <a:gd name="connsiteX5" fmla="*/ 0 w 1674050"/>
                <a:gd name="connsiteY5" fmla="*/ 1764833 h 1764833"/>
                <a:gd name="connsiteX6" fmla="*/ 1610 w 1674050"/>
                <a:gd name="connsiteY6" fmla="*/ 0 h 1764833"/>
                <a:gd name="connsiteX0" fmla="*/ 2549 w 1674050"/>
                <a:gd name="connsiteY0" fmla="*/ 0 h 1791757"/>
                <a:gd name="connsiteX1" fmla="*/ 516422 w 1674050"/>
                <a:gd name="connsiteY1" fmla="*/ 550254 h 1791757"/>
                <a:gd name="connsiteX2" fmla="*/ 517363 w 1674050"/>
                <a:gd name="connsiteY2" fmla="*/ 1274394 h 1791757"/>
                <a:gd name="connsiteX3" fmla="*/ 1193273 w 1674050"/>
                <a:gd name="connsiteY3" fmla="*/ 1274950 h 1791757"/>
                <a:gd name="connsiteX4" fmla="*/ 1674050 w 1674050"/>
                <a:gd name="connsiteY4" fmla="*/ 1791130 h 1791757"/>
                <a:gd name="connsiteX5" fmla="*/ 0 w 1674050"/>
                <a:gd name="connsiteY5" fmla="*/ 1791757 h 1791757"/>
                <a:gd name="connsiteX6" fmla="*/ 2549 w 1674050"/>
                <a:gd name="connsiteY6" fmla="*/ 0 h 179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4050" h="1791757">
                  <a:moveTo>
                    <a:pt x="2549" y="0"/>
                  </a:moveTo>
                  <a:lnTo>
                    <a:pt x="516422" y="550254"/>
                  </a:lnTo>
                  <a:cubicBezTo>
                    <a:pt x="516736" y="791634"/>
                    <a:pt x="517049" y="1033014"/>
                    <a:pt x="517363" y="1274394"/>
                  </a:cubicBezTo>
                  <a:lnTo>
                    <a:pt x="1193273" y="1274950"/>
                  </a:lnTo>
                  <a:lnTo>
                    <a:pt x="1674050" y="1791130"/>
                  </a:lnTo>
                  <a:lnTo>
                    <a:pt x="0" y="1791757"/>
                  </a:lnTo>
                  <a:cubicBezTo>
                    <a:pt x="232" y="1190739"/>
                    <a:pt x="2317" y="601018"/>
                    <a:pt x="2549" y="0"/>
                  </a:cubicBezTo>
                  <a:close/>
                </a:path>
              </a:pathLst>
            </a:custGeom>
            <a:solidFill>
              <a:srgbClr val="D6C377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orde 14"/>
            <p:cNvSpPr>
              <a:spLocks noChangeAspect="1"/>
            </p:cNvSpPr>
            <p:nvPr/>
          </p:nvSpPr>
          <p:spPr>
            <a:xfrm rot="10800000">
              <a:off x="-338400" y="2257200"/>
              <a:ext cx="648000" cy="648072"/>
            </a:xfrm>
            <a:prstGeom prst="chord">
              <a:avLst>
                <a:gd name="adj1" fmla="val 5259741"/>
                <a:gd name="adj2" fmla="val 16300347"/>
              </a:avLst>
            </a:prstGeom>
            <a:solidFill>
              <a:srgbClr val="D6C377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/>
          <p:cNvSpPr txBox="1"/>
          <p:nvPr userDrawn="1"/>
        </p:nvSpPr>
        <p:spPr>
          <a:xfrm>
            <a:off x="2032676" y="527676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La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azette </a:t>
            </a:r>
            <a:r>
              <a:rPr lang="fr-FR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du</a:t>
            </a:r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fr-FR" sz="6600" b="1" dirty="0">
                <a:solidFill>
                  <a:srgbClr val="D6C3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atrimoine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54954" y="6163685"/>
            <a:ext cx="1711785" cy="5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5937" y="0"/>
            <a:ext cx="278892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 userDrawn="1"/>
        </p:nvSpPr>
        <p:spPr>
          <a:xfrm>
            <a:off x="543717" y="2794207"/>
            <a:ext cx="273336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32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63318"/>
            <a:ext cx="803275" cy="1794681"/>
          </a:xfrm>
          <a:prstGeom prst="rect">
            <a:avLst/>
          </a:prstGeom>
          <a:solidFill>
            <a:srgbClr val="D6C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496128" y="871540"/>
            <a:ext cx="1861240" cy="163590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1607759" y="2285945"/>
            <a:ext cx="1145684" cy="47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4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1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10946858" y="47800"/>
            <a:ext cx="1206914" cy="6416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cxnSp>
        <p:nvCxnSpPr>
          <p:cNvPr id="30" name="Connecteur droit 29"/>
          <p:cNvCxnSpPr/>
          <p:nvPr userDrawn="1"/>
        </p:nvCxnSpPr>
        <p:spPr>
          <a:xfrm flipH="1">
            <a:off x="10982599" y="368299"/>
            <a:ext cx="36972" cy="60821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 userDrawn="1"/>
        </p:nvSpPr>
        <p:spPr>
          <a:xfrm>
            <a:off x="3514" y="36919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DOMAINES: tous produits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   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VISION PATRIMOINE N°66</a:t>
            </a:r>
            <a:r>
              <a:rPr lang="fr-FR" sz="2400" b="1" kern="0" baseline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Février 2021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ZoneTexte 19">
            <a:hlinkClick r:id="rId7"/>
          </p:cNvPr>
          <p:cNvSpPr txBox="1"/>
          <p:nvPr userDrawn="1"/>
        </p:nvSpPr>
        <p:spPr>
          <a:xfrm>
            <a:off x="181943" y="334408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3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368301"/>
            <a:ext cx="12192000" cy="6084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5" hasCustomPrompt="1"/>
          </p:nvPr>
        </p:nvSpPr>
        <p:spPr>
          <a:xfrm>
            <a:off x="1346762" y="368300"/>
            <a:ext cx="9638323" cy="828676"/>
          </a:xfrm>
          <a:solidFill>
            <a:schemeClr val="bg1">
              <a:lumMod val="65000"/>
            </a:schemeClr>
          </a:solidFill>
        </p:spPr>
        <p:txBody>
          <a:bodyPr anchor="ctr">
            <a:normAutofit/>
          </a:bodyPr>
          <a:lstStyle>
            <a:lvl1pPr marL="36000" indent="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400" b="1" i="1" baseline="0">
                <a:solidFill>
                  <a:schemeClr val="bg1"/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Résumé du sujet en quelques phrases, pour comprendre rapidement le sujet traité. </a:t>
            </a: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668"/>
                    </a14:imgEffect>
                    <a14:imgEffect>
                      <a14:brightnessContrast bright="-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57" b="33075"/>
          <a:stretch/>
        </p:blipFill>
        <p:spPr>
          <a:xfrm>
            <a:off x="20448" y="6119318"/>
            <a:ext cx="785586" cy="690476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 userDrawn="1"/>
        </p:nvSpPr>
        <p:spPr>
          <a:xfrm>
            <a:off x="481263" y="6713620"/>
            <a:ext cx="347187" cy="13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8300"/>
            <a:ext cx="1352908" cy="828675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5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17359" y="1484313"/>
            <a:ext cx="10065936" cy="4499296"/>
          </a:xfrm>
        </p:spPr>
        <p:txBody>
          <a:bodyPr/>
          <a:lstStyle>
            <a:lvl1pPr marL="252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rgbClr val="D6C377"/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60465"/>
            <a:ext cx="10469148" cy="389455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Montserrat Black" panose="00000A00000000000000" pitchFamily="2" charset="0"/>
              </a:defRPr>
            </a:lvl1pPr>
          </a:lstStyle>
          <a:p>
            <a:pPr lvl="0"/>
            <a:r>
              <a:rPr lang="fr-FR" dirty="0"/>
              <a:t>Titre de ma slide</a:t>
            </a:r>
          </a:p>
        </p:txBody>
      </p:sp>
      <p:sp>
        <p:nvSpPr>
          <p:cNvPr id="69" name="Rectangle 68"/>
          <p:cNvSpPr/>
          <p:nvPr userDrawn="1"/>
        </p:nvSpPr>
        <p:spPr>
          <a:xfrm>
            <a:off x="11219851" y="3909044"/>
            <a:ext cx="89293" cy="5764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/>
          <p:cNvSpPr/>
          <p:nvPr userDrawn="1"/>
        </p:nvSpPr>
        <p:spPr>
          <a:xfrm>
            <a:off x="11013159" y="5943805"/>
            <a:ext cx="206692" cy="78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 userDrawn="1"/>
        </p:nvSpPr>
        <p:spPr>
          <a:xfrm>
            <a:off x="11019571" y="5782403"/>
            <a:ext cx="206692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895" y="163859"/>
            <a:ext cx="694917" cy="694917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874" y="1677926"/>
            <a:ext cx="767100" cy="767100"/>
          </a:xfrm>
          <a:prstGeom prst="rect">
            <a:avLst/>
          </a:prstGeom>
        </p:spPr>
      </p:pic>
      <p:sp>
        <p:nvSpPr>
          <p:cNvPr id="37" name="ZoneTexte 36"/>
          <p:cNvSpPr txBox="1"/>
          <p:nvPr userDrawn="1"/>
        </p:nvSpPr>
        <p:spPr>
          <a:xfrm>
            <a:off x="11027095" y="769091"/>
            <a:ext cx="120691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THEMATIQUE</a:t>
            </a:r>
          </a:p>
        </p:txBody>
      </p:sp>
      <p:sp>
        <p:nvSpPr>
          <p:cNvPr id="38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11062823" y="2489063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Produit</a:t>
            </a:r>
          </a:p>
        </p:txBody>
      </p:sp>
      <p:sp>
        <p:nvSpPr>
          <p:cNvPr id="39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11072837" y="980582"/>
            <a:ext cx="1051438" cy="220030"/>
          </a:xfr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anchor="ctr">
            <a:noAutofit/>
          </a:bodyPr>
          <a:lstStyle>
            <a:lvl1pPr algn="ctr">
              <a:defRPr sz="800" b="1"/>
            </a:lvl1pPr>
          </a:lstStyle>
          <a:p>
            <a:pPr lvl="0"/>
            <a:r>
              <a:rPr lang="fr-FR" dirty="0"/>
              <a:t>Thématique</a:t>
            </a:r>
          </a:p>
        </p:txBody>
      </p:sp>
      <p:pic>
        <p:nvPicPr>
          <p:cNvPr id="40" name="Graphique 297">
            <a:hlinkClick r:id="" action="ppaction://noaction"/>
            <a:extLst>
              <a:ext uri="{FF2B5EF4-FFF2-40B4-BE49-F238E27FC236}">
                <a16:creationId xmlns:a16="http://schemas.microsoft.com/office/drawing/2014/main" id="{C1A63987-1693-4349-9FAB-A0BDBDEB05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" y="29472"/>
            <a:ext cx="338827" cy="338827"/>
          </a:xfrm>
          <a:prstGeom prst="rect">
            <a:avLst/>
          </a:prstGeom>
        </p:spPr>
      </p:pic>
      <p:sp>
        <p:nvSpPr>
          <p:cNvPr id="42" name="ZoneTexte 41"/>
          <p:cNvSpPr txBox="1"/>
          <p:nvPr userDrawn="1"/>
        </p:nvSpPr>
        <p:spPr>
          <a:xfrm>
            <a:off x="10985085" y="2275508"/>
            <a:ext cx="1206915" cy="21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rgbClr val="D6C377"/>
                </a:solidFill>
                <a:latin typeface="Montserrat Black" panose="00000A00000000000000" pitchFamily="2" charset="0"/>
              </a:rPr>
              <a:t> PRODUIT</a:t>
            </a:r>
          </a:p>
        </p:txBody>
      </p:sp>
      <p:cxnSp>
        <p:nvCxnSpPr>
          <p:cNvPr id="30" name="Connecteur droit 29"/>
          <p:cNvCxnSpPr/>
          <p:nvPr userDrawn="1"/>
        </p:nvCxnSpPr>
        <p:spPr>
          <a:xfrm flipH="1">
            <a:off x="10982599" y="368300"/>
            <a:ext cx="2486" cy="608215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3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29CF1-B408-4B39-B7DC-AFEAD84F45F7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A734-6F6A-4747-8496-1727BE0D6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697" r:id="rId3"/>
    <p:sldLayoutId id="2147483698" r:id="rId4"/>
    <p:sldLayoutId id="21474837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merciaux.celca.caisse-epargne.fr/download/1176/documents-hors-arbo-2/29640/dic-dici-changements-1.pdf" TargetMode="External"/><Relationship Id="rId5" Type="http://schemas.openxmlformats.org/officeDocument/2006/relationships/image" Target="../media/image18.png"/><Relationship Id="rId4" Type="http://schemas.openxmlformats.org/officeDocument/2006/relationships/hyperlink" Target="http://commerciaux.celca.caisse-epargne.fr/download/1176/documents-hors-arbo-2/29624/fiche-thematique-_sri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hyperlink" Target="http://commerciaux.celca.caisse-epargne.fr/download/1176/documents-hors-arbo-2/29622/politique-ce-2023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hyperlink" Target="https://groupebpce-my.sharepoint.com/:v:/g/personal/romain_dehlinger_natixis_com/EZDLdDm4z-NOqSPd-V4AcQEBT3RwUv5x5PdAnKaT6QzJjg" TargetMode="Externa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hyperlink" Target="http://commerciaux.celca.caisse-epargne.fr/download/1648/lettre-hebdomadaire-vega-investment-managers/29623/la-lettre-hebdomadaire-de-vega-im_6-mars-2023-1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hyperlink" Target="http://commerciaux.celca.caisse-epargne.fr/download/1449/referentiel-des-delegations-commerciales/9052/referentiel-des-derogations-commerciales.pdf" TargetMode="Externa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176270" y="5223163"/>
            <a:ext cx="13133154" cy="556592"/>
          </a:xfrm>
        </p:spPr>
        <p:txBody>
          <a:bodyPr/>
          <a:lstStyle/>
          <a:p>
            <a:r>
              <a:rPr lang="fr-FR" dirty="0"/>
              <a:t>2023 – Semaine 11 du Lundi 13 au Samedi 18 mars</a:t>
            </a:r>
          </a:p>
        </p:txBody>
      </p:sp>
    </p:spTree>
    <p:extLst>
      <p:ext uri="{BB962C8B-B14F-4D97-AF65-F5344CB8AC3E}">
        <p14:creationId xmlns:p14="http://schemas.microsoft.com/office/powerpoint/2010/main" val="8539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3"/>
          <p:cNvSpPr txBox="1">
            <a:spLocks/>
          </p:cNvSpPr>
          <p:nvPr/>
        </p:nvSpPr>
        <p:spPr>
          <a:xfrm>
            <a:off x="3030885" y="6498618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 11</a:t>
            </a:r>
          </a:p>
        </p:txBody>
      </p:sp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11276532" y="6474557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2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97261" y="3134676"/>
            <a:ext cx="8578776" cy="2031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SCPI OUVERTES : </a:t>
            </a:r>
            <a:r>
              <a:rPr lang="fr-FR" dirty="0"/>
              <a:t>à date chez CNP &amp; BPCE VIE (HORS  TEORA BY NWM) &amp; SCPI en direct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REGLEMENTAIRE:</a:t>
            </a:r>
            <a:r>
              <a:rPr lang="fr-FR" dirty="0"/>
              <a:t> Evolution SRI/SRRI –Evolution DICI/DIC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Vie: BPCE LIFE: </a:t>
            </a:r>
            <a:r>
              <a:rPr lang="fr-FR" dirty="0"/>
              <a:t>Politique commerciale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mobilières: NIMI: </a:t>
            </a:r>
            <a:r>
              <a:rPr lang="fr-FR" dirty="0"/>
              <a:t>Réécoute de la </a:t>
            </a:r>
            <a:r>
              <a:rPr lang="fr-FR" dirty="0" err="1"/>
              <a:t>webex</a:t>
            </a:r>
            <a:r>
              <a:rPr lang="fr-FR" dirty="0"/>
              <a:t> sur le fonds Dorval Global Convictions Patrimoine du jeudi 9 mars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Assurance Vie / Valeurs  mobilières : VEGA IM </a:t>
            </a:r>
            <a:r>
              <a:rPr lang="fr-FR" dirty="0"/>
              <a:t>:  La lettre HEBDO du 06 mars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983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</a:t>
            </a:r>
            <a:r>
              <a:rPr lang="fr-FR" sz="22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CPI OUVERTES A DATE CHEZ  CNP &amp; BPCE VIE (HORS TEORA BY NWM) &amp; SCPI EN  DIRECT</a:t>
            </a:r>
            <a:endParaRPr lang="fr-FR" sz="22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88298" y="3261528"/>
            <a:ext cx="1134369" cy="31849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99965-D0A3-47AD-B902-59282BF11C8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61" y="1863168"/>
            <a:ext cx="1043608" cy="77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98" y="2126086"/>
            <a:ext cx="1208879" cy="348848"/>
          </a:xfrm>
          <a:prstGeom prst="rect">
            <a:avLst/>
          </a:prstGeom>
        </p:spPr>
      </p:pic>
      <p:sp>
        <p:nvSpPr>
          <p:cNvPr id="12" name="Espace réservé du texte 13"/>
          <p:cNvSpPr txBox="1">
            <a:spLocks/>
          </p:cNvSpPr>
          <p:nvPr/>
        </p:nvSpPr>
        <p:spPr>
          <a:xfrm>
            <a:off x="1868007" y="6524625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3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28156" y="256664"/>
            <a:ext cx="1120771" cy="1493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Toujours indiquer l’entité titulaire jointe en cas de souscription pour une personne mariée sous un régime communautaire ou pacsée en régime d’indivision, SAUF si remploi de fonds propres.&#10;Pour rappel la signature du conjoint ou partenaire de Pacs est d’ailleurs nécessaire sur le bulletin dans ces cas de figure 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40" y="5125450"/>
            <a:ext cx="4953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05F56B2-AF29-47D7-BAF0-58C87E14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5566" y="1664895"/>
            <a:ext cx="1452679" cy="4270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B6D0DD-149F-4F6B-B454-25971F04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1861" y="1649622"/>
            <a:ext cx="1452679" cy="427092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FAAC8D67-87C4-44F5-9099-FA9EF0091AB0}"/>
              </a:ext>
            </a:extLst>
          </p:cNvPr>
          <p:cNvSpPr txBox="1">
            <a:spLocks/>
          </p:cNvSpPr>
          <p:nvPr/>
        </p:nvSpPr>
        <p:spPr>
          <a:xfrm>
            <a:off x="11028156" y="2489675"/>
            <a:ext cx="1082796" cy="65937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SCPI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FDE5B-550C-43D9-9F20-6738E25468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7761" y="2330027"/>
            <a:ext cx="5408291" cy="272422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2F9431-CD1C-4FE2-9A3D-995DA5D2A7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927" y="2578709"/>
            <a:ext cx="5013955" cy="361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lvl="0"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kern="0" cap="all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</a:rPr>
              <a:t>EVOLUTION SRI-SRRI /  EVOLUTION DIC-DICI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4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3" y="2489062"/>
            <a:ext cx="984136" cy="61018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30EE3-E2D5-43B1-9730-2982E8C21079}"/>
              </a:ext>
            </a:extLst>
          </p:cNvPr>
          <p:cNvSpPr/>
          <p:nvPr/>
        </p:nvSpPr>
        <p:spPr>
          <a:xfrm>
            <a:off x="11023952" y="1816118"/>
            <a:ext cx="1129177" cy="45940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A58255D9-3F8E-47AF-ACCE-14A130F57E8C}"/>
              </a:ext>
            </a:extLst>
          </p:cNvPr>
          <p:cNvSpPr txBox="1">
            <a:spLocks/>
          </p:cNvSpPr>
          <p:nvPr/>
        </p:nvSpPr>
        <p:spPr>
          <a:xfrm>
            <a:off x="11062824" y="1085544"/>
            <a:ext cx="1090306" cy="370031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100" dirty="0"/>
              <a:t>Réglementaire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15A6CFB-EEFC-4435-8774-33B219C27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801" y="2553163"/>
            <a:ext cx="18473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20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ZoneTexte 10">
            <a:hlinkClick r:id="rId3"/>
            <a:extLst>
              <a:ext uri="{FF2B5EF4-FFF2-40B4-BE49-F238E27FC236}">
                <a16:creationId xmlns:a16="http://schemas.microsoft.com/office/drawing/2014/main" id="{63FD6E2A-EAD8-4E9C-87F7-F0FBBEE68E57}"/>
              </a:ext>
            </a:extLst>
          </p:cNvPr>
          <p:cNvSpPr txBox="1"/>
          <p:nvPr/>
        </p:nvSpPr>
        <p:spPr>
          <a:xfrm>
            <a:off x="404801" y="3593992"/>
            <a:ext cx="2704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les images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AC0F273A-DC79-4292-8834-0C9DF298C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041" y="1048316"/>
            <a:ext cx="11068223" cy="232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Retrouvez les 2 fiches thématiques de NIMI, reprenant les principales évolutions réglementaires :</a:t>
            </a:r>
          </a:p>
          <a:p>
            <a:r>
              <a:rPr lang="fr-FR" sz="1400" b="1" dirty="0"/>
              <a:t>La prise en compte d’un nouvel indicateur de risque SRI </a:t>
            </a:r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/>
              <a:t> La suppression des mentions afférentes aux performances passées</a:t>
            </a:r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/>
              <a:t>La présentation de scénarios de performance relatifs à l’évolution des marchés </a:t>
            </a:r>
            <a:r>
              <a:rPr lang="fr-FR" sz="1400" dirty="0"/>
              <a:t>(scénario défavorable, scénario intermédiaire, scénario favorable</a:t>
            </a:r>
          </a:p>
          <a:p>
            <a:r>
              <a:rPr lang="fr-FR" sz="1400" dirty="0"/>
              <a:t> et scénario dit « de tension ») permettant à l’investisseur de se projeter sur le rendement potentiel de son investissement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/>
              <a:t> La modification de l’affichage des frais avec l’impact des coûts sur le rendement.  </a:t>
            </a:r>
            <a:endParaRPr lang="fr-FR" sz="1400" dirty="0"/>
          </a:p>
          <a:p>
            <a:r>
              <a:rPr lang="fr-FR" dirty="0"/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hlinkClick r:id="rId4"/>
            <a:extLst>
              <a:ext uri="{FF2B5EF4-FFF2-40B4-BE49-F238E27FC236}">
                <a16:creationId xmlns:a16="http://schemas.microsoft.com/office/drawing/2014/main" id="{BEF0B2E9-3BB5-4660-BBE9-B32FDF7D92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0232" y="2721723"/>
            <a:ext cx="2353660" cy="34245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age 5">
            <a:hlinkClick r:id="rId6"/>
            <a:extLst>
              <a:ext uri="{FF2B5EF4-FFF2-40B4-BE49-F238E27FC236}">
                <a16:creationId xmlns:a16="http://schemas.microsoft.com/office/drawing/2014/main" id="{8476C219-F332-458A-81A6-2ABCB42882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3896" y="2721722"/>
            <a:ext cx="2456494" cy="347311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30395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lvl="0"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</a:t>
            </a:r>
            <a:r>
              <a:rPr lang="fr-FR" sz="2400" b="1" kern="0" cap="all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</a:rPr>
              <a:t>BPCE LIFE :  	politique commerciale 2023 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5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3" y="2489062"/>
            <a:ext cx="984136" cy="61018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Assurance Vie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30EE3-E2D5-43B1-9730-2982E8C21079}"/>
              </a:ext>
            </a:extLst>
          </p:cNvPr>
          <p:cNvSpPr/>
          <p:nvPr/>
        </p:nvSpPr>
        <p:spPr>
          <a:xfrm>
            <a:off x="11023952" y="3026420"/>
            <a:ext cx="1129177" cy="33837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A58255D9-3F8E-47AF-ACCE-14A130F57E8C}"/>
              </a:ext>
            </a:extLst>
          </p:cNvPr>
          <p:cNvSpPr txBox="1">
            <a:spLocks/>
          </p:cNvSpPr>
          <p:nvPr/>
        </p:nvSpPr>
        <p:spPr>
          <a:xfrm>
            <a:off x="11101690" y="1085545"/>
            <a:ext cx="1051439" cy="33201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innerShdw blurRad="38100" dist="25400" dir="13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dirty="0"/>
              <a:t>Relation unique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3C14BB-4CA5-4EB8-BADE-3D15906256E8}"/>
              </a:ext>
            </a:extLst>
          </p:cNvPr>
          <p:cNvSpPr/>
          <p:nvPr/>
        </p:nvSpPr>
        <p:spPr>
          <a:xfrm>
            <a:off x="11033730" y="71561"/>
            <a:ext cx="1129177" cy="16682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15A6CFB-EEFC-4435-8774-33B219C27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801" y="2553163"/>
            <a:ext cx="18473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20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ZoneTexte 10">
            <a:hlinkClick r:id="rId3"/>
            <a:extLst>
              <a:ext uri="{FF2B5EF4-FFF2-40B4-BE49-F238E27FC236}">
                <a16:creationId xmlns:a16="http://schemas.microsoft.com/office/drawing/2014/main" id="{63FD6E2A-EAD8-4E9C-87F7-F0FBBEE68E57}"/>
              </a:ext>
            </a:extLst>
          </p:cNvPr>
          <p:cNvSpPr txBox="1"/>
          <p:nvPr/>
        </p:nvSpPr>
        <p:spPr>
          <a:xfrm>
            <a:off x="3987355" y="3765551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hlinkClick r:id="rId4"/>
            <a:extLst>
              <a:ext uri="{FF2B5EF4-FFF2-40B4-BE49-F238E27FC236}">
                <a16:creationId xmlns:a16="http://schemas.microsoft.com/office/drawing/2014/main" id="{A88C36AF-1C78-4D21-BDC3-C548E5C67D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8954" y="1543550"/>
            <a:ext cx="3225580" cy="4594008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AC0F273A-DC79-4292-8834-0C9DF298C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114" y="2014554"/>
            <a:ext cx="7139840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Retrouvez le nouvelle politique commerciale 2023 avec  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exigence amoindrie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 terme  de taux d’UC.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Seulement 50% en 2023 contre 55% (voire 60% sur les contrats &gt; 3 M d’€) en 2022.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956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COLLECTE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Réécoute de la </a:t>
            </a:r>
            <a:r>
              <a:rPr lang="fr-FR" sz="2400" b="1" kern="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webex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du 9 mars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2023  sur le Dorval Global Convictions Patrimoine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933" y="3461861"/>
            <a:ext cx="1219200" cy="1000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039630" y="2489063"/>
            <a:ext cx="1051439" cy="3970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6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AFFD75-F176-4EFB-9987-D048AB512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062822" y="2489063"/>
            <a:ext cx="1051439" cy="332018"/>
          </a:xfrm>
        </p:spPr>
        <p:txBody>
          <a:bodyPr/>
          <a:lstStyle/>
          <a:p>
            <a:pPr marL="0" indent="0">
              <a:buNone/>
            </a:pPr>
            <a:r>
              <a:rPr lang="fr-FR" sz="1200" dirty="0"/>
              <a:t>Valeurs mobilières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EF6D1-92AA-4EFA-81A4-C6F223AA071A}"/>
              </a:ext>
            </a:extLst>
          </p:cNvPr>
          <p:cNvSpPr/>
          <p:nvPr/>
        </p:nvSpPr>
        <p:spPr>
          <a:xfrm>
            <a:off x="11016440" y="71561"/>
            <a:ext cx="1129177" cy="1691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7CFD68-B244-4538-A2ED-BCB2CDFB769B}"/>
              </a:ext>
            </a:extLst>
          </p:cNvPr>
          <p:cNvSpPr txBox="1"/>
          <p:nvPr/>
        </p:nvSpPr>
        <p:spPr>
          <a:xfrm>
            <a:off x="46383" y="1417563"/>
            <a:ext cx="1031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les personnes n’ayant pu assister à la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Webex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NIMI sur DORVAL GLOBAL CONVICTIONS PATRIMOINE du jeudi 9 mars 2023 </a:t>
            </a:r>
            <a:r>
              <a:rPr lang="fr-F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retrouvez  le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lien de réécoute 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34B149E-8046-4561-98E0-918AF50E9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5521" y="150034"/>
            <a:ext cx="2171700" cy="66675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F56BBCB-D27C-4991-B3CF-5C7AB37060A6}"/>
              </a:ext>
            </a:extLst>
          </p:cNvPr>
          <p:cNvSpPr txBox="1"/>
          <p:nvPr/>
        </p:nvSpPr>
        <p:spPr>
          <a:xfrm>
            <a:off x="2757996" y="2210348"/>
            <a:ext cx="333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5"/>
              </a:rPr>
              <a:t>Lien de réécoute </a:t>
            </a: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620674-BF9F-4AC5-AED9-85549ADCB3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7675" y="2395014"/>
            <a:ext cx="4807880" cy="3573599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08526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28"/>
          </p:nvPr>
        </p:nvSpPr>
        <p:spPr>
          <a:xfrm>
            <a:off x="11062821" y="980581"/>
            <a:ext cx="1082796" cy="659375"/>
          </a:xfrm>
        </p:spPr>
        <p:txBody>
          <a:bodyPr/>
          <a:lstStyle/>
          <a:p>
            <a:pPr marL="0" indent="0">
              <a:buNone/>
            </a:pPr>
            <a:r>
              <a:rPr lang="fr-FR" sz="1400" dirty="0"/>
              <a:t>MARCHES FINANCIERS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368300"/>
            <a:ext cx="10979084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defTabSz="1258794">
              <a:lnSpc>
                <a:spcPct val="150000"/>
              </a:lnSpc>
              <a:defRPr/>
            </a:pPr>
            <a:r>
              <a:rPr lang="fr-FR" sz="1600" kern="0" dirty="0">
                <a:solidFill>
                  <a:schemeClr val="bg1">
                    <a:lumMod val="50000"/>
                  </a:schemeClr>
                </a:solidFill>
              </a:rPr>
              <a:t>        ACTIONS COMMERCIALES / TOUS DOMAINES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 LA LETTRE HEBDO </a:t>
            </a:r>
            <a:r>
              <a:rPr lang="fr-FR" sz="2400" b="1" kern="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 06 MARS 2023</a:t>
            </a:r>
            <a:endParaRPr lang="fr-FR" sz="2400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21" y="2489063"/>
            <a:ext cx="1219200" cy="1000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511" y="1309217"/>
            <a:ext cx="4943475" cy="495300"/>
          </a:xfrm>
          <a:prstGeom prst="rect">
            <a:avLst/>
          </a:prstGeom>
        </p:spPr>
      </p:pic>
      <p:sp>
        <p:nvSpPr>
          <p:cNvPr id="13" name="ZoneTexte 12">
            <a:hlinkClick r:id="rId5"/>
          </p:cNvPr>
          <p:cNvSpPr txBox="1"/>
          <p:nvPr/>
        </p:nvSpPr>
        <p:spPr>
          <a:xfrm>
            <a:off x="738534" y="4010003"/>
            <a:ext cx="2704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Pour la consulter </a:t>
            </a:r>
          </a:p>
          <a:p>
            <a:pPr algn="ctr"/>
            <a:r>
              <a:rPr lang="fr-F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cliquez sur l’ image  </a:t>
            </a:r>
            <a:r>
              <a:rPr lang="fr-FR" sz="1600" b="1" i="1" dirty="0">
                <a:solidFill>
                  <a:srgbClr val="6C6B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fr-FR" sz="1600" b="1" i="1" dirty="0">
              <a:solidFill>
                <a:srgbClr val="6C6B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039630" y="1560007"/>
            <a:ext cx="1129177" cy="48999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3"/>
          <p:cNvSpPr txBox="1">
            <a:spLocks/>
          </p:cNvSpPr>
          <p:nvPr/>
        </p:nvSpPr>
        <p:spPr>
          <a:xfrm>
            <a:off x="1510199" y="6424489"/>
            <a:ext cx="4478717" cy="3619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Semaine</a:t>
            </a:r>
            <a:r>
              <a:rPr lang="fr-FR" baseline="0" dirty="0">
                <a:solidFill>
                  <a:schemeClr val="bg1">
                    <a:lumMod val="50000"/>
                  </a:schemeClr>
                </a:solidFill>
              </a:rPr>
              <a:t> 11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Espace réservé du numéro de diapositive 1"/>
          <p:cNvSpPr txBox="1">
            <a:spLocks/>
          </p:cNvSpPr>
          <p:nvPr/>
        </p:nvSpPr>
        <p:spPr>
          <a:xfrm>
            <a:off x="10988298" y="6524625"/>
            <a:ext cx="673405" cy="26181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7</a:t>
            </a:fld>
            <a:endParaRPr lang="fr-FR" sz="1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C32AC0-CFA3-43E4-A5B0-7BC0D19C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437" y="519462"/>
            <a:ext cx="1570880" cy="528672"/>
          </a:xfrm>
          <a:prstGeom prst="rect">
            <a:avLst/>
          </a:prstGeom>
        </p:spPr>
      </p:pic>
      <p:pic>
        <p:nvPicPr>
          <p:cNvPr id="2" name="Image 1">
            <a:hlinkClick r:id="rId7"/>
            <a:extLst>
              <a:ext uri="{FF2B5EF4-FFF2-40B4-BE49-F238E27FC236}">
                <a16:creationId xmlns:a16="http://schemas.microsoft.com/office/drawing/2014/main" id="{5F5721BD-AA07-48B6-9C15-4679FDDA36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95065" y="1999255"/>
            <a:ext cx="2782935" cy="4021494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03917462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0DE9E3EEC639499EC5C362D51B0CB3" ma:contentTypeVersion="6" ma:contentTypeDescription="Crée un document." ma:contentTypeScope="" ma:versionID="a98e7cd8e6af16404adbbd2dbf36fd73">
  <xsd:schema xmlns:xsd="http://www.w3.org/2001/XMLSchema" xmlns:xs="http://www.w3.org/2001/XMLSchema" xmlns:p="http://schemas.microsoft.com/office/2006/metadata/properties" xmlns:ns2="402bd0e2-1d78-4f7d-9dde-91cd55d66e87" targetNamespace="http://schemas.microsoft.com/office/2006/metadata/properties" ma:root="true" ma:fieldsID="d045a51b23aae36d8e12e43b51c5a24b" ns2:_="">
    <xsd:import namespace="402bd0e2-1d78-4f7d-9dde-91cd55d66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bd0e2-1d78-4f7d-9dde-91cd55d66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c52eb4dc-0ef3-4aa8-8e03-025dbf6c8637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1515AA-57AE-4459-BE05-37022DA0370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02bd0e2-1d78-4f7d-9dde-91cd55d66e8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DCCBB72-847F-4065-875A-670B9A5E6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bd0e2-1d78-4f7d-9dde-91cd55d66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39155</TotalTime>
  <Words>395</Words>
  <Application>Microsoft Office PowerPoint</Application>
  <PresentationFormat>Grand écran</PresentationFormat>
  <Paragraphs>68</Paragraphs>
  <Slides>7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7" baseType="lpstr">
      <vt:lpstr>Arial</vt:lpstr>
      <vt:lpstr>Arial Black</vt:lpstr>
      <vt:lpstr>Arial Narrow</vt:lpstr>
      <vt:lpstr>Calibri</vt:lpstr>
      <vt:lpstr>Calibri Light</vt:lpstr>
      <vt:lpstr>Montserrat</vt:lpstr>
      <vt:lpstr>Montserrat Black</vt:lpstr>
      <vt:lpstr>Segoe Print</vt:lpstr>
      <vt:lpstr>Wingdings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CASSAN Nathalie [CEGEE]</cp:lastModifiedBy>
  <cp:revision>2061</cp:revision>
  <dcterms:created xsi:type="dcterms:W3CDTF">2020-06-24T09:20:11Z</dcterms:created>
  <dcterms:modified xsi:type="dcterms:W3CDTF">2023-03-10T08:31:11Z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0x0101008B0DE9E3EEC639499EC5C362D51B0CB3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2023-01-17T13:40:48Z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</Properties>
</file>