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9" r:id="rId5"/>
  </p:sldMasterIdLst>
  <p:notesMasterIdLst>
    <p:notesMasterId r:id="rId15"/>
  </p:notesMasterIdLst>
  <p:handoutMasterIdLst>
    <p:handoutMasterId r:id="rId16"/>
  </p:handoutMasterIdLst>
  <p:sldIdLst>
    <p:sldId id="256" r:id="rId6"/>
    <p:sldId id="257" r:id="rId7"/>
    <p:sldId id="283" r:id="rId8"/>
    <p:sldId id="458" r:id="rId9"/>
    <p:sldId id="457" r:id="rId10"/>
    <p:sldId id="459" r:id="rId11"/>
    <p:sldId id="456" r:id="rId12"/>
    <p:sldId id="455" r:id="rId13"/>
    <p:sldId id="281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4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  <p:cmAuthor id="3" name="MAUSY Claude [CEGEE]" initials="MC[ [2]" lastIdx="1" clrIdx="2">
    <p:extLst>
      <p:ext uri="{19B8F6BF-5375-455C-9EA6-DF929625EA0E}">
        <p15:presenceInfo xmlns:p15="http://schemas.microsoft.com/office/powerpoint/2012/main" userId="S::claude.mausy@cegee.caisse-epargne.fr::a5d570c3-a1d5-4cad-89af-100046ea3b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1632"/>
    <a:srgbClr val="FF0000"/>
    <a:srgbClr val="E3322C"/>
    <a:srgbClr val="E7302A"/>
    <a:srgbClr val="0000FF"/>
    <a:srgbClr val="D11921"/>
    <a:srgbClr val="EC1B24"/>
    <a:srgbClr val="B82A56"/>
    <a:srgbClr val="FF9999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3488" autoAdjust="0"/>
  </p:normalViewPr>
  <p:slideViewPr>
    <p:cSldViewPr snapToGrid="0">
      <p:cViewPr varScale="1">
        <p:scale>
          <a:sx n="58" d="100"/>
          <a:sy n="58" d="100"/>
        </p:scale>
        <p:origin x="988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14/03/2023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14/03/2023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02699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29459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83253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84175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04013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656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7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14/03/2023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176/documents-hors-arbo-2/29677/2022-fiches-pratiques-des-fonctionnalites-selfcare-par-canal-2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176/documents-hors-arbo-2/29680/im-344.docx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2.png"/><Relationship Id="rId4" Type="http://schemas.openxmlformats.org/officeDocument/2006/relationships/hyperlink" Target="http://commerciaux.celca.caisse-epargne.fr/download/1176/documents-hors-arbo-2/29678/oav-og-bpce-vf.pptx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176/documents-hors-arbo-2/29679/webex-vega-im_2023-03-10_vce.pdf" TargetMode="External"/><Relationship Id="rId5" Type="http://schemas.openxmlformats.org/officeDocument/2006/relationships/image" Target="../media/image21.png"/><Relationship Id="rId4" Type="http://schemas.openxmlformats.org/officeDocument/2006/relationships/hyperlink" Target="https://youtu.be/O-7BlUXV_mU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3.png"/><Relationship Id="rId7" Type="http://schemas.openxmlformats.org/officeDocument/2006/relationships/hyperlink" Target="http://commerciaux.celca.caisse-epargne.fr/download/1648/lettre-hebdomadaire-vega-investment-managers/29676/la-lettre-hebdomadaire-de-vega-im_13-mars-2023.pdf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76270" y="5223163"/>
            <a:ext cx="13133154" cy="556592"/>
          </a:xfrm>
        </p:spPr>
        <p:txBody>
          <a:bodyPr/>
          <a:lstStyle/>
          <a:p>
            <a:r>
              <a:rPr lang="fr-FR" dirty="0"/>
              <a:t>2023 – Semaine 12 du Lundi 20 au Samedi 25 mars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12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459938" y="2182953"/>
            <a:ext cx="8578776" cy="286232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BANQUE AU QUOTIDIEN et digitalisation: </a:t>
            </a:r>
            <a:r>
              <a:rPr lang="fr-FR" dirty="0"/>
              <a:t>fiche mémo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CAT: </a:t>
            </a:r>
            <a:r>
              <a:rPr lang="fr-FR" dirty="0"/>
              <a:t>Evolution sur les comptes à terme sur entités jointes à compter du 20 mars 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Vie: </a:t>
            </a:r>
            <a:r>
              <a:rPr lang="fr-FR" dirty="0"/>
              <a:t>Evolutions ISI au 27 mars 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GESTION DELEGUEE: VEGA IM: </a:t>
            </a:r>
            <a:r>
              <a:rPr lang="fr-FR" dirty="0"/>
              <a:t>Appréhender la gestion déléguée avec les clients: outil d’aide à la vente et Q/R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mobilières: VEGA IM: </a:t>
            </a:r>
            <a:r>
              <a:rPr lang="fr-FR" dirty="0"/>
              <a:t>Réécoute de la </a:t>
            </a:r>
            <a:r>
              <a:rPr lang="fr-FR" dirty="0" err="1"/>
              <a:t>webex</a:t>
            </a:r>
            <a:r>
              <a:rPr lang="fr-FR" dirty="0"/>
              <a:t> sur la GSM  du vendredi 10 mars 2023 et support de présentation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La lettre HEBDO du 13 mars 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561" y="1863168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398" y="2126086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12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540" y="5125450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5566" y="1664895"/>
            <a:ext cx="1452679" cy="4270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41861" y="1649622"/>
            <a:ext cx="1452679" cy="427092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23FDE5B-550C-43D9-9F20-6738E25468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77761" y="2330027"/>
            <a:ext cx="5408291" cy="272422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42F9431-CD1C-4FE2-9A3D-995DA5D2A7E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927" y="2578709"/>
            <a:ext cx="5013955" cy="3617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BANQUE AU QUOTIDIEN ET DIGITALISATION: FICHE MEMO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2298910" y="393592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consulter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2489063"/>
            <a:ext cx="1051439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12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Banque au quotidien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97CFD68-B244-4538-A2ED-BCB2CDFB769B}"/>
              </a:ext>
            </a:extLst>
          </p:cNvPr>
          <p:cNvSpPr txBox="1"/>
          <p:nvPr/>
        </p:nvSpPr>
        <p:spPr>
          <a:xfrm>
            <a:off x="46383" y="1417563"/>
            <a:ext cx="103137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Afin de gagner du temps au quotidien et de rendre vos clients autonomes sur des actes de gestion à faible valeur ajoutée, retrouvez la fiche récapitulative , indispensable à garder en sous-main , des actions possibles en </a:t>
            </a:r>
            <a:r>
              <a:rPr lang="fr-FR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selfcare</a:t>
            </a:r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Elle reprend de manière synthétique toutes les opérations réalisables par canal (depuis le mobile, le DEI PART et les GAB. A</a:t>
            </a:r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partager massivement avec vos clients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2" name="Image 1">
            <a:hlinkClick r:id="rId3"/>
            <a:extLst>
              <a:ext uri="{FF2B5EF4-FFF2-40B4-BE49-F238E27FC236}">
                <a16:creationId xmlns:a16="http://schemas.microsoft.com/office/drawing/2014/main" id="{21ED81A2-D585-4540-88E5-CFFBAD005E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6755" y="2810271"/>
            <a:ext cx="2466314" cy="3582234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233329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EVOLUTION SUR LA COMMERCIALISATION DES CAT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583895" y="2320221"/>
            <a:ext cx="973799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compter du 20 Mars 2023</a:t>
            </a:r>
            <a:r>
              <a:rPr lang="fr-FR" sz="2400" dirty="0"/>
              <a:t>, BPCE met fin à la commercialisation des comptes à terme sur entités jointes.</a:t>
            </a:r>
          </a:p>
          <a:p>
            <a:r>
              <a:rPr lang="fr-FR" sz="2400" dirty="0"/>
              <a:t>Il sera possible d’ouvrir des Comptes A Terme uniquement sur des entités titulaires individuelles.</a:t>
            </a:r>
          </a:p>
          <a:p>
            <a:r>
              <a:rPr lang="fr-FR" sz="2400" dirty="0"/>
              <a:t>Cette modification est sans impact sur le stock de CAT existant sur entité jointes ou indivis</a:t>
            </a:r>
            <a:r>
              <a:rPr lang="fr-FR" sz="2000" dirty="0"/>
              <a:t>.</a:t>
            </a: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2489063"/>
            <a:ext cx="1051439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12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Comptes à terme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" name="Picture 2">
            <a:extLst>
              <a:ext uri="{FF2B5EF4-FFF2-40B4-BE49-F238E27FC236}">
                <a16:creationId xmlns:a16="http://schemas.microsoft.com/office/drawing/2014/main" id="{2EE977B0-460A-4F95-88EF-2527B0212F5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63193">
            <a:off x="8190750" y="992197"/>
            <a:ext cx="2381250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20913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400" b="1" ker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EVOLUTIONS ISI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EN MARS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2489063"/>
            <a:ext cx="1051439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12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Assurance vie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17660BD-BE29-498E-8C19-110434DF7F92}"/>
              </a:ext>
            </a:extLst>
          </p:cNvPr>
          <p:cNvSpPr txBox="1"/>
          <p:nvPr/>
        </p:nvSpPr>
        <p:spPr>
          <a:xfrm>
            <a:off x="77739" y="1313895"/>
            <a:ext cx="9179511" cy="503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C00000"/>
                </a:solidFill>
              </a:rPr>
              <a:t>A compter du 27 mars, une nouvelle version d’ISI sera  disponible.</a:t>
            </a:r>
          </a:p>
          <a:p>
            <a:endParaRPr lang="fr-FR" dirty="0">
              <a:solidFill>
                <a:srgbClr val="C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Principaux changements :</a:t>
            </a:r>
          </a:p>
          <a:p>
            <a:endParaRPr lang="fr-FR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/>
              <a:t>Réactivation du versement libre suite arrivée à échéance des produits Garantie Retraite Ecureuil  et Garantie Retraite Euro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/>
              <a:t>Mise à jour d’une des pièces justificatives à fournir en cas de Liquidation des droits en capital ou rente pour le PER CE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/>
              <a:t>Mise à jour des déclarations de l’adhérent pour l’adhésion par transfert PEP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/>
              <a:t>Revue des déclarations de l’adhérent dans le cadre de Disclosure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2B957A3-8F09-4DD1-8D30-ACFE70DCCFF6}"/>
              </a:ext>
            </a:extLst>
          </p:cNvPr>
          <p:cNvSpPr txBox="1"/>
          <p:nvPr/>
        </p:nvSpPr>
        <p:spPr>
          <a:xfrm>
            <a:off x="5489542" y="5311286"/>
            <a:ext cx="3282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Plus d’infos Cliquer sur  </a:t>
            </a:r>
          </a:p>
        </p:txBody>
      </p:sp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4729BCD0-3326-47CB-AFDF-2F957F996058}"/>
              </a:ext>
            </a:extLst>
          </p:cNvPr>
          <p:cNvSpPr/>
          <p:nvPr/>
        </p:nvSpPr>
        <p:spPr>
          <a:xfrm>
            <a:off x="7866641" y="4972096"/>
            <a:ext cx="707791" cy="484632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hlinkClick r:id="rId3"/>
            <a:extLst>
              <a:ext uri="{FF2B5EF4-FFF2-40B4-BE49-F238E27FC236}">
                <a16:creationId xmlns:a16="http://schemas.microsoft.com/office/drawing/2014/main" id="{AA374062-2806-4E37-8FA7-56413BF42C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04549" y="3931718"/>
            <a:ext cx="1661539" cy="2296728"/>
          </a:xfrm>
          <a:prstGeom prst="rect">
            <a:avLst/>
          </a:prstGeom>
          <a:ln>
            <a:solidFill>
              <a:srgbClr val="C31632"/>
            </a:solidFill>
          </a:ln>
        </p:spPr>
      </p:pic>
    </p:spTree>
    <p:extLst>
      <p:ext uri="{BB962C8B-B14F-4D97-AF65-F5344CB8AC3E}">
        <p14:creationId xmlns:p14="http://schemas.microsoft.com/office/powerpoint/2010/main" val="27421944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APPREHENDER LA GESTION DELEGUEE AVEC LES CLIENTS : OAV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781026" y="316697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consulter la présentation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2489063"/>
            <a:ext cx="1051439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12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7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Gestion déléguée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97CFD68-B244-4538-A2ED-BCB2CDFB769B}"/>
              </a:ext>
            </a:extLst>
          </p:cNvPr>
          <p:cNvSpPr txBox="1"/>
          <p:nvPr/>
        </p:nvSpPr>
        <p:spPr>
          <a:xfrm>
            <a:off x="46383" y="1417563"/>
            <a:ext cx="10313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Afin de mieux approcher la Gestion déléguée auprès des clients, retrouver l’outil d’aide à la vente avec des argumentaires et questions/ réponses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. 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D019310-3AC1-490F-A820-B642650E6A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0823" y="221846"/>
            <a:ext cx="1570880" cy="528672"/>
          </a:xfrm>
          <a:prstGeom prst="rect">
            <a:avLst/>
          </a:prstGeom>
        </p:spPr>
      </p:pic>
      <p:pic>
        <p:nvPicPr>
          <p:cNvPr id="3" name="Image 2">
            <a:hlinkClick r:id="rId4"/>
            <a:extLst>
              <a:ext uri="{FF2B5EF4-FFF2-40B4-BE49-F238E27FC236}">
                <a16:creationId xmlns:a16="http://schemas.microsoft.com/office/drawing/2014/main" id="{93700C88-BDEF-41AF-8D9A-DBF850DF2B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8871" y="2128528"/>
            <a:ext cx="5848559" cy="4295961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35930978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Réécoute de la </a:t>
            </a:r>
            <a:r>
              <a:rPr lang="fr-FR" sz="24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Webex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du 10 mars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2023  sur la GSM de VEGA IM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933" y="3461861"/>
            <a:ext cx="1219200" cy="1000125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1363759" y="4558832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consulter la présentation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2489063"/>
            <a:ext cx="1051439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12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8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GSM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97CFD68-B244-4538-A2ED-BCB2CDFB769B}"/>
              </a:ext>
            </a:extLst>
          </p:cNvPr>
          <p:cNvSpPr txBox="1"/>
          <p:nvPr/>
        </p:nvSpPr>
        <p:spPr>
          <a:xfrm>
            <a:off x="46383" y="1417563"/>
            <a:ext cx="10313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les personnes n’ayant pu assister à la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Webex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VEGA IM  sur  la GSM du vendredi 10 mars 2023, retrouvez  le support de présentation  et le lien de réécoute .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F56BBCB-D27C-4991-B3CF-5C7AB37060A6}"/>
              </a:ext>
            </a:extLst>
          </p:cNvPr>
          <p:cNvSpPr txBox="1"/>
          <p:nvPr/>
        </p:nvSpPr>
        <p:spPr>
          <a:xfrm>
            <a:off x="1684570" y="2207231"/>
            <a:ext cx="3338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hlinkClick r:id="rId4"/>
              </a:rPr>
              <a:t>Lien de réécoute </a:t>
            </a:r>
            <a:endParaRPr lang="fr-FR" dirty="0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D019310-3AC1-490F-A820-B642650E6A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90823" y="221846"/>
            <a:ext cx="1570880" cy="528672"/>
          </a:xfrm>
          <a:prstGeom prst="rect">
            <a:avLst/>
          </a:prstGeom>
        </p:spPr>
      </p:pic>
      <p:pic>
        <p:nvPicPr>
          <p:cNvPr id="2" name="Image 1">
            <a:hlinkClick r:id="rId6"/>
            <a:extLst>
              <a:ext uri="{FF2B5EF4-FFF2-40B4-BE49-F238E27FC236}">
                <a16:creationId xmlns:a16="http://schemas.microsoft.com/office/drawing/2014/main" id="{A749A3CF-216A-4F3F-AA56-6CA9C64A4C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47413" y="2220774"/>
            <a:ext cx="5643410" cy="4115094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12085269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LA LETTRE HEBDO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13 MARS 2023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309217"/>
            <a:ext cx="4943475" cy="495300"/>
          </a:xfrm>
          <a:prstGeom prst="rect">
            <a:avLst/>
          </a:prstGeom>
        </p:spPr>
      </p:pic>
      <p:sp>
        <p:nvSpPr>
          <p:cNvPr id="13" name="ZoneTexte 12">
            <a:hlinkClick r:id="rId5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12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9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3" name="Image 2">
            <a:hlinkClick r:id="rId7"/>
            <a:extLst>
              <a:ext uri="{FF2B5EF4-FFF2-40B4-BE49-F238E27FC236}">
                <a16:creationId xmlns:a16="http://schemas.microsoft.com/office/drawing/2014/main" id="{1D4F1930-F49F-4F31-B9AA-16568896EC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4325" y="2052601"/>
            <a:ext cx="2937487" cy="4186274"/>
          </a:xfrm>
          <a:prstGeom prst="rect">
            <a:avLst/>
          </a:prstGeom>
          <a:solidFill>
            <a:srgbClr val="7030A0"/>
          </a:solidFill>
          <a:ln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503917462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39267</TotalTime>
  <Words>584</Words>
  <Application>Microsoft Office PowerPoint</Application>
  <PresentationFormat>Grand écran</PresentationFormat>
  <Paragraphs>92</Paragraphs>
  <Slides>9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8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2062</cp:revision>
  <dcterms:created xsi:type="dcterms:W3CDTF">2020-06-24T09:20:11Z</dcterms:created>
  <dcterms:modified xsi:type="dcterms:W3CDTF">2023-03-14T13:33:30Z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2023-01-17T13:40:48Z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