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5"/>
  </p:notesMasterIdLst>
  <p:handoutMasterIdLst>
    <p:handoutMasterId r:id="rId16"/>
  </p:handoutMasterIdLst>
  <p:sldIdLst>
    <p:sldId id="256" r:id="rId6"/>
    <p:sldId id="257" r:id="rId7"/>
    <p:sldId id="283" r:id="rId8"/>
    <p:sldId id="455" r:id="rId9"/>
    <p:sldId id="461" r:id="rId10"/>
    <p:sldId id="285" r:id="rId11"/>
    <p:sldId id="456" r:id="rId12"/>
    <p:sldId id="462" r:id="rId13"/>
    <p:sldId id="281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1632"/>
    <a:srgbClr val="FF0000"/>
    <a:srgbClr val="E3322C"/>
    <a:srgbClr val="E7302A"/>
    <a:srgbClr val="0000FF"/>
    <a:srgbClr val="D11921"/>
    <a:srgbClr val="EC1B24"/>
    <a:srgbClr val="B82A56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103" d="100"/>
          <a:sy n="103" d="100"/>
        </p:scale>
        <p:origin x="912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23/03/2023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23/03/2023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401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56689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17875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020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656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23/03/2023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176/documents-hors-arbo-2/29757/point-marche-global-3t-2022.pdf" TargetMode="External"/><Relationship Id="rId5" Type="http://schemas.openxmlformats.org/officeDocument/2006/relationships/image" Target="../media/image19.png"/><Relationship Id="rId4" Type="http://schemas.openxmlformats.org/officeDocument/2006/relationships/hyperlink" Target="http://commerciaux.celca.caisse-epargne.fr/download/1176/documents-hors-arbo-2/29758/point-dactualite-scpi-sofidy-ir-ef-31-12-2022.pdfhttp:/commerciaux.celca.caisse-epargne.fr/download/1176/documents-hors-arbo-2/29758/point-dactualite-scpi-sofidy-ir-ef-31-12-2022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hyperlink" Target="https://app.2emotion.com/externalpreview/Oc_OfItxy8aBGp17n6I6" TargetMode="Externa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176/documents-hors-arbo-2/29750/scenario-eco-15-mars-2023.pptx" TargetMode="External"/><Relationship Id="rId5" Type="http://schemas.openxmlformats.org/officeDocument/2006/relationships/image" Target="../media/image22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1.png"/><Relationship Id="rId7" Type="http://schemas.openxmlformats.org/officeDocument/2006/relationships/hyperlink" Target="http://commerciaux.celca.caisse-epargne.fr/download/1648/lettre-hebdomadaire-vega-investment-managers/29748/la-lettre-hebdomadaire-de-vega-im_20-mars-2023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76270" y="5223163"/>
            <a:ext cx="13133154" cy="556592"/>
          </a:xfrm>
        </p:spPr>
        <p:txBody>
          <a:bodyPr/>
          <a:lstStyle/>
          <a:p>
            <a:r>
              <a:rPr lang="fr-FR" dirty="0"/>
              <a:t>2023 – Semaine 13 du Lundi 27 mars  au Samedi 1</a:t>
            </a:r>
            <a:r>
              <a:rPr lang="fr-FR" baseline="30000" dirty="0"/>
              <a:t>er</a:t>
            </a:r>
            <a:r>
              <a:rPr lang="fr-FR" dirty="0"/>
              <a:t> avril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13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68816" y="2136338"/>
            <a:ext cx="8578776" cy="31393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en direct: SOFIDY: </a:t>
            </a:r>
            <a:r>
              <a:rPr lang="fr-FR" dirty="0" err="1"/>
              <a:t>Webex</a:t>
            </a:r>
            <a:r>
              <a:rPr lang="fr-FR" dirty="0"/>
              <a:t> du jeudi 23 mars : présentation point marché et point d’actualité sur </a:t>
            </a:r>
            <a:r>
              <a:rPr lang="fr-FR" dirty="0" err="1"/>
              <a:t>Efimmo</a:t>
            </a:r>
            <a:r>
              <a:rPr lang="fr-FR" dirty="0"/>
              <a:t> &amp; </a:t>
            </a:r>
            <a:r>
              <a:rPr lang="fr-FR" dirty="0" err="1"/>
              <a:t>Immorente</a:t>
            </a:r>
            <a:r>
              <a:rPr lang="fr-FR" dirty="0"/>
              <a:t> (SCPI réservées aux CAGP et BP)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: </a:t>
            </a:r>
            <a:r>
              <a:rPr lang="fr-FR" dirty="0"/>
              <a:t>vidéo éléments de marché mars 2023 par Marc RIEZ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IM: </a:t>
            </a:r>
            <a:r>
              <a:rPr lang="fr-FR" dirty="0"/>
              <a:t>Performances des OG/GSM au 28/02/2023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: </a:t>
            </a:r>
            <a:r>
              <a:rPr lang="fr-FR" dirty="0"/>
              <a:t>Scénario macro économique au 15/03/2023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20 mars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5566" y="1664895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1861" y="1649622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3FDE5B-550C-43D9-9F20-6738E25468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7761" y="2330027"/>
            <a:ext cx="5408291" cy="272422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54E6FA0-B869-47BC-961D-0E47E3B38E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9029" y="2643111"/>
            <a:ext cx="4894974" cy="3144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0021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du 23 mars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2023  sur les SCPI de SOFIDY réservées aux CAGP et banquiers privés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270452" y="507668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consulter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les images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SCPI en direct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7CFD68-B244-4538-A2ED-BCB2CDFB769B}"/>
              </a:ext>
            </a:extLst>
          </p:cNvPr>
          <p:cNvSpPr txBox="1"/>
          <p:nvPr/>
        </p:nvSpPr>
        <p:spPr>
          <a:xfrm>
            <a:off x="46383" y="1417563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de SOFIDY sur le point marché SCPI et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Efimmo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Immorente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du jeudi 23 mars 2023, retrouvez  les supports de présentation.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311BC1C-C70C-47C9-9B97-5E93D4D092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9226" y="86525"/>
            <a:ext cx="1571547" cy="830998"/>
          </a:xfrm>
          <a:prstGeom prst="rect">
            <a:avLst/>
          </a:prstGeom>
        </p:spPr>
      </p:pic>
      <p:pic>
        <p:nvPicPr>
          <p:cNvPr id="6" name="Image 5">
            <a:hlinkClick r:id="rId4"/>
            <a:extLst>
              <a:ext uri="{FF2B5EF4-FFF2-40B4-BE49-F238E27FC236}">
                <a16:creationId xmlns:a16="http://schemas.microsoft.com/office/drawing/2014/main" id="{36924199-4B71-45F8-93EE-E1FE8500DE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387" y="2489063"/>
            <a:ext cx="5144775" cy="2858208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9" name="Image 8">
            <a:hlinkClick r:id="rId6"/>
            <a:extLst>
              <a:ext uri="{FF2B5EF4-FFF2-40B4-BE49-F238E27FC236}">
                <a16:creationId xmlns:a16="http://schemas.microsoft.com/office/drawing/2014/main" id="{0FE0EDD9-5E66-4EE8-A36E-60678246AC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1830" y="2387933"/>
            <a:ext cx="4288132" cy="306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526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PERFORMANCES DES ORIENTATIONS DE GESTION AU 28/02/2023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80" y="2600986"/>
            <a:ext cx="1219200" cy="10001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062821" y="3312367"/>
            <a:ext cx="1105986" cy="32122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0B3165CE-66C6-4DCD-B65A-C76BABDB2A6D}"/>
              </a:ext>
            </a:extLst>
          </p:cNvPr>
          <p:cNvSpPr txBox="1">
            <a:spLocks/>
          </p:cNvSpPr>
          <p:nvPr/>
        </p:nvSpPr>
        <p:spPr>
          <a:xfrm>
            <a:off x="11062821" y="2600986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OG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829AE7-CE16-4556-AB8F-7A37C582F059}"/>
              </a:ext>
            </a:extLst>
          </p:cNvPr>
          <p:cNvSpPr/>
          <p:nvPr/>
        </p:nvSpPr>
        <p:spPr>
          <a:xfrm>
            <a:off x="11051226" y="100109"/>
            <a:ext cx="1105986" cy="1650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5095" y="466185"/>
            <a:ext cx="1570880" cy="52867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ED8CA46-57EF-44A7-9D4C-70473099BD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6738" y="1190892"/>
            <a:ext cx="7608639" cy="5333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692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PERFORMANCES OG –GSM  28/02/2023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62821" y="3200400"/>
            <a:ext cx="1008273" cy="32240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105AD4DA-89B3-4F59-8816-2F4A82D136C9}"/>
              </a:ext>
            </a:extLst>
          </p:cNvPr>
          <p:cNvSpPr txBox="1">
            <a:spLocks/>
          </p:cNvSpPr>
          <p:nvPr/>
        </p:nvSpPr>
        <p:spPr>
          <a:xfrm>
            <a:off x="11062821" y="2485690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OG-GSM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E92984-5CA2-48E9-8506-6C2EE83DE9C6}"/>
              </a:ext>
            </a:extLst>
          </p:cNvPr>
          <p:cNvSpPr/>
          <p:nvPr/>
        </p:nvSpPr>
        <p:spPr>
          <a:xfrm>
            <a:off x="11062820" y="71561"/>
            <a:ext cx="1082796" cy="16956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1CD1A97-BAA8-48BB-96C2-96212B2040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5889" y="1199295"/>
            <a:ext cx="7498617" cy="522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09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Vidéo Marc Riez  éléments de marché 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041" y="3926865"/>
            <a:ext cx="1219200" cy="10001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600" dirty="0"/>
              <a:t>GSM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7CFD68-B244-4538-A2ED-BCB2CDFB769B}"/>
              </a:ext>
            </a:extLst>
          </p:cNvPr>
          <p:cNvSpPr txBox="1"/>
          <p:nvPr/>
        </p:nvSpPr>
        <p:spPr>
          <a:xfrm>
            <a:off x="374526" y="1264969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dirty="0"/>
              <a:t>Retrouverez ci-dessous la vidéo éléments de marché  mars 2023 par Marc RIEZ, DG  de Véga IM.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0155" y="310713"/>
            <a:ext cx="1570880" cy="528672"/>
          </a:xfrm>
          <a:prstGeom prst="rect">
            <a:avLst/>
          </a:prstGeom>
        </p:spPr>
      </p:pic>
      <p:pic>
        <p:nvPicPr>
          <p:cNvPr id="5" name="Image 4">
            <a:hlinkClick r:id="rId5"/>
            <a:extLst>
              <a:ext uri="{FF2B5EF4-FFF2-40B4-BE49-F238E27FC236}">
                <a16:creationId xmlns:a16="http://schemas.microsoft.com/office/drawing/2014/main" id="{3E0908E4-81DE-4BB4-AC8F-5A75534C16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5236" y="2094820"/>
            <a:ext cx="3995005" cy="3976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26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SCENARIO MACROECONOMIQUE  &amp; PESPECTIVES AU 15 MARS 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8775" y="519462"/>
            <a:ext cx="1570880" cy="528672"/>
          </a:xfrm>
          <a:prstGeom prst="rect">
            <a:avLst/>
          </a:prstGeom>
        </p:spPr>
      </p:pic>
      <p:pic>
        <p:nvPicPr>
          <p:cNvPr id="12" name="Image 11">
            <a:hlinkClick r:id="rId6"/>
            <a:extLst>
              <a:ext uri="{FF2B5EF4-FFF2-40B4-BE49-F238E27FC236}">
                <a16:creationId xmlns:a16="http://schemas.microsoft.com/office/drawing/2014/main" id="{070421F2-4726-45F0-AFC0-D03A4406FF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2643" y="2052649"/>
            <a:ext cx="5536765" cy="4123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039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HEBDO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20 MARS 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9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2" name="Image 1">
            <a:hlinkClick r:id="rId7"/>
            <a:extLst>
              <a:ext uri="{FF2B5EF4-FFF2-40B4-BE49-F238E27FC236}">
                <a16:creationId xmlns:a16="http://schemas.microsoft.com/office/drawing/2014/main" id="{39C5AB4E-292F-47D9-8E7E-884ECFC8A7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51134" y="2074866"/>
            <a:ext cx="2890436" cy="4079802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39790</TotalTime>
  <Words>359</Words>
  <Application>Microsoft Office PowerPoint</Application>
  <PresentationFormat>Grand écran</PresentationFormat>
  <Paragraphs>67</Paragraphs>
  <Slides>9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2078</cp:revision>
  <dcterms:created xsi:type="dcterms:W3CDTF">2020-06-24T09:20:11Z</dcterms:created>
  <dcterms:modified xsi:type="dcterms:W3CDTF">2023-03-23T15:38:26Z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