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99" r:id="rId5"/>
  </p:sldMasterIdLst>
  <p:notesMasterIdLst>
    <p:notesMasterId r:id="rId15"/>
  </p:notesMasterIdLst>
  <p:handoutMasterIdLst>
    <p:handoutMasterId r:id="rId16"/>
  </p:handoutMasterIdLst>
  <p:sldIdLst>
    <p:sldId id="256" r:id="rId6"/>
    <p:sldId id="257" r:id="rId7"/>
    <p:sldId id="283" r:id="rId8"/>
    <p:sldId id="2146847209" r:id="rId9"/>
    <p:sldId id="289" r:id="rId10"/>
    <p:sldId id="457" r:id="rId11"/>
    <p:sldId id="2146847210" r:id="rId12"/>
    <p:sldId id="268" r:id="rId13"/>
    <p:sldId id="281"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SAN Nathalie [CEGEE]" initials="CN[" lastIdx="4" clrIdx="0">
    <p:extLst>
      <p:ext uri="{19B8F6BF-5375-455C-9EA6-DF929625EA0E}">
        <p15:presenceInfo xmlns:p15="http://schemas.microsoft.com/office/powerpoint/2012/main" userId="S::nathalie.cassan@cegee.caisse-epargne.fr::5ce85adf-a9f4-45e5-a64f-fe6829c64e2e" providerId="AD"/>
      </p:ext>
    </p:extLst>
  </p:cmAuthor>
  <p:cmAuthor id="2" name="MAUSY Claude [CEGEE]" initials="MC[" lastIdx="1" clrIdx="1">
    <p:extLst>
      <p:ext uri="{19B8F6BF-5375-455C-9EA6-DF929625EA0E}">
        <p15:presenceInfo xmlns:p15="http://schemas.microsoft.com/office/powerpoint/2012/main" userId="S-1-5-21-3736707515-2145877865-3703829272-250176" providerId="AD"/>
      </p:ext>
    </p:extLst>
  </p:cmAuthor>
  <p:cmAuthor id="3" name="MAUSY Claude [CEGEE]" initials="MC[ [2]" lastIdx="1" clrIdx="2">
    <p:extLst>
      <p:ext uri="{19B8F6BF-5375-455C-9EA6-DF929625EA0E}">
        <p15:presenceInfo xmlns:p15="http://schemas.microsoft.com/office/powerpoint/2012/main" userId="S::claude.mausy@cegee.caisse-epargne.fr::a5d570c3-a1d5-4cad-89af-100046ea3b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2A56"/>
    <a:srgbClr val="C31632"/>
    <a:srgbClr val="FF0000"/>
    <a:srgbClr val="E3322C"/>
    <a:srgbClr val="E7302A"/>
    <a:srgbClr val="0000FF"/>
    <a:srgbClr val="D11921"/>
    <a:srgbClr val="EC1B24"/>
    <a:srgbClr val="FF9999"/>
    <a:srgbClr val="D6C3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6" autoAdjust="0"/>
    <p:restoredTop sz="93488" autoAdjust="0"/>
  </p:normalViewPr>
  <p:slideViewPr>
    <p:cSldViewPr snapToGrid="0">
      <p:cViewPr varScale="1">
        <p:scale>
          <a:sx n="108" d="100"/>
          <a:sy n="108" d="100"/>
        </p:scale>
        <p:origin x="714" y="96"/>
      </p:cViewPr>
      <p:guideLst/>
    </p:cSldViewPr>
  </p:slideViewPr>
  <p:notesTextViewPr>
    <p:cViewPr>
      <p:scale>
        <a:sx n="3" d="2"/>
        <a:sy n="3" d="2"/>
      </p:scale>
      <p:origin x="0" y="0"/>
    </p:cViewPr>
  </p:notesTextViewPr>
  <p:notesViewPr>
    <p:cSldViewPr snapToGrid="0">
      <p:cViewPr varScale="1">
        <p:scale>
          <a:sx n="84" d="100"/>
          <a:sy n="84" d="100"/>
        </p:scale>
        <p:origin x="391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C4465F-45E9-4EF7-B690-F2491EE3087C}" type="datetimeFigureOut">
              <a:rPr lang="fr-FR" smtClean="0"/>
              <a:t>31/03/2023</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B58741-799E-4631-8EE8-F96F4B3B7A22}" type="slidenum">
              <a:rPr lang="fr-FR" smtClean="0"/>
              <a:t>‹N°›</a:t>
            </a:fld>
            <a:endParaRPr lang="fr-FR" dirty="0"/>
          </a:p>
        </p:txBody>
      </p:sp>
    </p:spTree>
    <p:extLst>
      <p:ext uri="{BB962C8B-B14F-4D97-AF65-F5344CB8AC3E}">
        <p14:creationId xmlns:p14="http://schemas.microsoft.com/office/powerpoint/2010/main" val="8906040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4FB842-C8F5-4C46-93BF-46CEE6F3579C}" type="datetimeFigureOut">
              <a:rPr lang="fr-FR" smtClean="0"/>
              <a:t>31/03/2023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8D8E4B-F491-42B7-9A47-2840A9B4D785}" type="slidenum">
              <a:rPr lang="fr-FR" smtClean="0"/>
              <a:t>‹N°›</a:t>
            </a:fld>
            <a:endParaRPr lang="fr-FR"/>
          </a:p>
        </p:txBody>
      </p:sp>
    </p:spTree>
    <p:extLst>
      <p:ext uri="{BB962C8B-B14F-4D97-AF65-F5344CB8AC3E}">
        <p14:creationId xmlns:p14="http://schemas.microsoft.com/office/powerpoint/2010/main" val="3318973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1</a:t>
            </a:fld>
            <a:endParaRPr lang="fr-FR"/>
          </a:p>
        </p:txBody>
      </p:sp>
    </p:spTree>
    <p:extLst>
      <p:ext uri="{BB962C8B-B14F-4D97-AF65-F5344CB8AC3E}">
        <p14:creationId xmlns:p14="http://schemas.microsoft.com/office/powerpoint/2010/main" val="890382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6</a:t>
            </a:fld>
            <a:endParaRPr lang="fr-FR"/>
          </a:p>
        </p:txBody>
      </p:sp>
    </p:spTree>
    <p:extLst>
      <p:ext uri="{BB962C8B-B14F-4D97-AF65-F5344CB8AC3E}">
        <p14:creationId xmlns:p14="http://schemas.microsoft.com/office/powerpoint/2010/main" val="1608325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7</a:t>
            </a:fld>
            <a:endParaRPr lang="fr-FR"/>
          </a:p>
        </p:txBody>
      </p:sp>
    </p:spTree>
    <p:extLst>
      <p:ext uri="{BB962C8B-B14F-4D97-AF65-F5344CB8AC3E}">
        <p14:creationId xmlns:p14="http://schemas.microsoft.com/office/powerpoint/2010/main" val="420667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9</a:t>
            </a:fld>
            <a:endParaRPr lang="fr-FR"/>
          </a:p>
        </p:txBody>
      </p:sp>
    </p:spTree>
    <p:extLst>
      <p:ext uri="{BB962C8B-B14F-4D97-AF65-F5344CB8AC3E}">
        <p14:creationId xmlns:p14="http://schemas.microsoft.com/office/powerpoint/2010/main" val="29636561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hyperlink" Target="http://www.google.fr/url?sa=i&amp;rct=j&amp;q=&amp;esrc=s&amp;source=images&amp;cd=&amp;cad=rja&amp;uact=8&amp;ved=2ahUKEwivho7C5fPbAhUIsBQKHe7MDxcQjRx6BAgBEAU&amp;url=http://www.mairieplouharnel.fr/fr/information/90282/revue-presse&amp;psig=AOvVaw2QXAJ4rFXXEcuSlXXHniG0&amp;ust=1530187139610424" TargetMode="Externa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hyperlink" Target="http://commerciaux.celca.caisse-epargne.fr/download/1449/referentiel-des-delegations-commerciales/9052/referentiel-des-derogations-commerciales.pdf" TargetMode="External"/><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2.wdp"/><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1" y="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1343110" y="5098177"/>
            <a:ext cx="2589793" cy="297898"/>
          </a:xfrm>
        </p:spPr>
        <p:txBody>
          <a:bodyPr anchor="ctr">
            <a:noAutofit/>
          </a:bodyPr>
          <a:lstStyle>
            <a:lvl1pPr marL="0" indent="0" algn="l">
              <a:buNone/>
              <a:defRPr sz="2800" b="1" baseline="0">
                <a:solidFill>
                  <a:schemeClr val="tx1">
                    <a:lumMod val="65000"/>
                    <a:lumOff val="35000"/>
                  </a:schemeClr>
                </a:solidFill>
                <a:latin typeface="Montserrat Black" panose="00000A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SEMAINE 09</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1332934" y="4688687"/>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8" name="Rectangle 27"/>
          <p:cNvSpPr/>
          <p:nvPr userDrawn="1"/>
        </p:nvSpPr>
        <p:spPr>
          <a:xfrm>
            <a:off x="0" y="0"/>
            <a:ext cx="803275" cy="1815152"/>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9"/>
          <p:cNvSpPr>
            <a:spLocks noGrp="1"/>
          </p:cNvSpPr>
          <p:nvPr>
            <p:ph type="body" sz="quarter" idx="10" hasCustomPrompt="1"/>
          </p:nvPr>
        </p:nvSpPr>
        <p:spPr>
          <a:xfrm>
            <a:off x="4157858" y="5098177"/>
            <a:ext cx="7312918" cy="492125"/>
          </a:xfrm>
        </p:spPr>
        <p:txBody>
          <a:bodyPr/>
          <a:lstStyle>
            <a:lvl1pPr>
              <a:defRPr baseline="0">
                <a:latin typeface="Montserrat" panose="00000500000000000000" pitchFamily="2" charset="0"/>
              </a:defRPr>
            </a:lvl1pPr>
          </a:lstStyle>
          <a:p>
            <a:pPr lvl="0"/>
            <a:r>
              <a:rPr lang="fr-FR" dirty="0"/>
              <a:t>Du lundi 1 er au samedi 06 mars 2021</a:t>
            </a:r>
          </a:p>
        </p:txBody>
      </p:sp>
      <p:sp>
        <p:nvSpPr>
          <p:cNvPr id="11" name="Rectangle 10"/>
          <p:cNvSpPr/>
          <p:nvPr userDrawn="1"/>
        </p:nvSpPr>
        <p:spPr>
          <a:xfrm>
            <a:off x="11265489" y="6237288"/>
            <a:ext cx="410574" cy="422563"/>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userDrawn="1"/>
        </p:nvPicPr>
        <p:blipFill rotWithShape="1">
          <a:blip r:embed="rId3" cstate="print">
            <a:lum bright="70000" contrast="-70000"/>
            <a:extLst>
              <a:ext uri="{28A0092B-C50C-407E-A947-70E740481C1C}">
                <a14:useLocalDpi xmlns:a14="http://schemas.microsoft.com/office/drawing/2010/main" val="0"/>
              </a:ext>
            </a:extLst>
          </a:blip>
          <a:srcRect l="1195" t="3674" r="78532" b="7528"/>
          <a:stretch/>
        </p:blipFill>
        <p:spPr>
          <a:xfrm>
            <a:off x="11309256" y="6278699"/>
            <a:ext cx="325602" cy="325602"/>
          </a:xfrm>
          <a:prstGeom prst="rect">
            <a:avLst/>
          </a:prstGeom>
        </p:spPr>
      </p:pic>
      <p:pic>
        <p:nvPicPr>
          <p:cNvPr id="12" name="Picture 4" descr="Résultat de recherche d'images pour &quot;revue de presse&quot;">
            <a:hlinkClick r:id="rId4"/>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01" y="2099200"/>
            <a:ext cx="12192000" cy="2872541"/>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e 12"/>
          <p:cNvGrpSpPr/>
          <p:nvPr userDrawn="1"/>
        </p:nvGrpSpPr>
        <p:grpSpPr>
          <a:xfrm>
            <a:off x="-685734" y="2522977"/>
            <a:ext cx="1823968" cy="1791757"/>
            <a:chOff x="-623910" y="1669672"/>
            <a:chExt cx="1683663" cy="1791757"/>
          </a:xfrm>
          <a:solidFill>
            <a:srgbClr val="C00000"/>
          </a:solidFill>
        </p:grpSpPr>
        <p:sp>
          <p:nvSpPr>
            <p:cNvPr id="14" name="Forme en L 1"/>
            <p:cNvSpPr>
              <a:spLocks noChangeAspect="1"/>
            </p:cNvSpPr>
            <p:nvPr/>
          </p:nvSpPr>
          <p:spPr>
            <a:xfrm rot="18903027"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D6C377"/>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Corde 14"/>
            <p:cNvSpPr>
              <a:spLocks noChangeAspect="1"/>
            </p:cNvSpPr>
            <p:nvPr/>
          </p:nvSpPr>
          <p:spPr>
            <a:xfrm rot="10800000">
              <a:off x="-338400" y="2257200"/>
              <a:ext cx="648000" cy="648072"/>
            </a:xfrm>
            <a:prstGeom prst="chord">
              <a:avLst>
                <a:gd name="adj1" fmla="val 5259741"/>
                <a:gd name="adj2" fmla="val 16300347"/>
              </a:avLst>
            </a:prstGeom>
            <a:solidFill>
              <a:srgbClr val="D6C377"/>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ZoneTexte 15"/>
          <p:cNvSpPr txBox="1"/>
          <p:nvPr userDrawn="1"/>
        </p:nvSpPr>
        <p:spPr>
          <a:xfrm>
            <a:off x="2032676" y="527676"/>
            <a:ext cx="8712968" cy="1107996"/>
          </a:xfrm>
          <a:prstGeom prst="rect">
            <a:avLst/>
          </a:prstGeom>
          <a:noFill/>
        </p:spPr>
        <p:txBody>
          <a:bodyPr wrap="square" rtlCol="0">
            <a:spAutoFit/>
          </a:bodyPr>
          <a:lstStyle/>
          <a:p>
            <a:pPr algn="ctr"/>
            <a:r>
              <a:rPr lang="fr-FR" sz="4000" b="1" dirty="0">
                <a:effectLst>
                  <a:outerShdw blurRad="38100" dist="38100" dir="2700000" algn="tl">
                    <a:srgbClr val="000000">
                      <a:alpha val="43137"/>
                    </a:srgbClr>
                  </a:outerShdw>
                </a:effectLst>
                <a:latin typeface="Segoe Print" panose="02000600000000000000" pitchFamily="2" charset="0"/>
              </a:rPr>
              <a:t>La</a:t>
            </a:r>
            <a:r>
              <a:rPr lang="fr-FR" sz="5400" b="1" dirty="0">
                <a:effectLst>
                  <a:outerShdw blurRad="38100" dist="38100" dir="2700000" algn="tl">
                    <a:srgbClr val="000000">
                      <a:alpha val="43137"/>
                    </a:srgbClr>
                  </a:outerShdw>
                </a:effectLst>
                <a:latin typeface="Segoe Print" panose="02000600000000000000" pitchFamily="2" charset="0"/>
              </a:rPr>
              <a:t> </a:t>
            </a:r>
            <a:r>
              <a:rPr lang="fr-FR" sz="6600" b="1" dirty="0">
                <a:solidFill>
                  <a:srgbClr val="D6C377"/>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a:t>
            </a:r>
            <a:r>
              <a:rPr lang="fr-FR" sz="5400" b="1" dirty="0">
                <a:effectLst>
                  <a:outerShdw blurRad="38100" dist="38100" dir="2700000" algn="tl">
                    <a:srgbClr val="000000">
                      <a:alpha val="43137"/>
                    </a:srgbClr>
                  </a:outerShdw>
                </a:effectLst>
                <a:latin typeface="Segoe Print" panose="02000600000000000000" pitchFamily="2" charset="0"/>
              </a:rPr>
              <a:t>azette </a:t>
            </a:r>
            <a:r>
              <a:rPr lang="fr-FR" sz="4000" b="1" dirty="0">
                <a:solidFill>
                  <a:schemeClr val="tx2">
                    <a:lumMod val="50000"/>
                  </a:schemeClr>
                </a:solidFill>
                <a:effectLst>
                  <a:outerShdw blurRad="38100" dist="38100" dir="2700000" algn="tl">
                    <a:srgbClr val="000000">
                      <a:alpha val="43137"/>
                    </a:srgbClr>
                  </a:outerShdw>
                </a:effectLst>
                <a:latin typeface="Segoe Print" panose="02000600000000000000" pitchFamily="2" charset="0"/>
              </a:rPr>
              <a:t>du</a:t>
            </a:r>
            <a:r>
              <a:rPr lang="fr-FR" sz="5400" b="1" dirty="0">
                <a:solidFill>
                  <a:srgbClr val="FF0000"/>
                </a:solidFill>
                <a:effectLst>
                  <a:outerShdw blurRad="38100" dist="38100" dir="2700000" algn="tl">
                    <a:srgbClr val="000000">
                      <a:alpha val="43137"/>
                    </a:srgbClr>
                  </a:outerShdw>
                </a:effectLst>
                <a:latin typeface="Segoe Print" panose="02000600000000000000" pitchFamily="2" charset="0"/>
              </a:rPr>
              <a:t> </a:t>
            </a:r>
            <a:r>
              <a:rPr lang="fr-FR" sz="6600" b="1" dirty="0">
                <a:solidFill>
                  <a:srgbClr val="D6C377"/>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a:t>
            </a:r>
            <a:r>
              <a:rPr lang="fr-FR" sz="5400" b="1" dirty="0">
                <a:effectLst>
                  <a:outerShdw blurRad="38100" dist="38100" dir="2700000" algn="tl">
                    <a:srgbClr val="000000">
                      <a:alpha val="43137"/>
                    </a:srgbClr>
                  </a:outerShdw>
                </a:effectLst>
                <a:latin typeface="Segoe Print" panose="02000600000000000000" pitchFamily="2" charset="0"/>
              </a:rPr>
              <a:t>atrimoine</a:t>
            </a:r>
          </a:p>
        </p:txBody>
      </p:sp>
      <p:pic>
        <p:nvPicPr>
          <p:cNvPr id="2" name="Image 1"/>
          <p:cNvPicPr>
            <a:picLocks noChangeAspect="1"/>
          </p:cNvPicPr>
          <p:nvPr userDrawn="1"/>
        </p:nvPicPr>
        <p:blipFill>
          <a:blip r:embed="rId6"/>
          <a:stretch>
            <a:fillRect/>
          </a:stretch>
        </p:blipFill>
        <p:spPr>
          <a:xfrm>
            <a:off x="10254954" y="6163685"/>
            <a:ext cx="1711785" cy="555629"/>
          </a:xfrm>
          <a:prstGeom prst="rect">
            <a:avLst/>
          </a:prstGeom>
        </p:spPr>
      </p:pic>
    </p:spTree>
    <p:extLst>
      <p:ext uri="{BB962C8B-B14F-4D97-AF65-F5344CB8AC3E}">
        <p14:creationId xmlns:p14="http://schemas.microsoft.com/office/powerpoint/2010/main" val="16101668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SOMMAIRE">
    <p:spTree>
      <p:nvGrpSpPr>
        <p:cNvPr id="1" name=""/>
        <p:cNvGrpSpPr/>
        <p:nvPr/>
      </p:nvGrpSpPr>
      <p:grpSpPr>
        <a:xfrm>
          <a:off x="0" y="0"/>
          <a:ext cx="0" cy="0"/>
          <a:chOff x="0" y="0"/>
          <a:chExt cx="0" cy="0"/>
        </a:xfrm>
      </p:grpSpPr>
      <p:sp>
        <p:nvSpPr>
          <p:cNvPr id="10" name="Rectangle 9"/>
          <p:cNvSpPr/>
          <p:nvPr userDrawn="1"/>
        </p:nvSpPr>
        <p:spPr>
          <a:xfrm>
            <a:off x="515937" y="0"/>
            <a:ext cx="278892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userDrawn="1"/>
        </p:nvSpPr>
        <p:spPr>
          <a:xfrm>
            <a:off x="543717" y="2794207"/>
            <a:ext cx="2733367" cy="584775"/>
          </a:xfrm>
          <a:prstGeom prst="rect">
            <a:avLst/>
          </a:prstGeom>
          <a:solidFill>
            <a:schemeClr val="bg1">
              <a:lumMod val="95000"/>
            </a:schemeClr>
          </a:solidFill>
          <a:ln>
            <a:noFill/>
          </a:ln>
        </p:spPr>
        <p:txBody>
          <a:bodyPr wrap="square" rtlCol="0">
            <a:spAutoFit/>
          </a:bodyPr>
          <a:lstStyle/>
          <a:p>
            <a:pPr algn="l"/>
            <a:r>
              <a:rPr lang="fr-FR" sz="32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9" name="Rectangle 8"/>
          <p:cNvSpPr/>
          <p:nvPr userDrawn="1"/>
        </p:nvSpPr>
        <p:spPr>
          <a:xfrm>
            <a:off x="0" y="5063318"/>
            <a:ext cx="803275" cy="1794681"/>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496128" y="871540"/>
            <a:ext cx="1861240" cy="1635902"/>
          </a:xfrm>
          <a:prstGeom prst="rect">
            <a:avLst/>
          </a:prstGeom>
          <a:noFill/>
        </p:spPr>
      </p:pic>
      <p:sp>
        <p:nvSpPr>
          <p:cNvPr id="12" name="Rectangle 11"/>
          <p:cNvSpPr/>
          <p:nvPr userDrawn="1"/>
        </p:nvSpPr>
        <p:spPr>
          <a:xfrm>
            <a:off x="1607759" y="2285945"/>
            <a:ext cx="1145684" cy="479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40647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EXTE 1">
    <p:bg>
      <p:bgPr>
        <a:solidFill>
          <a:schemeClr val="bg1">
            <a:lumMod val="95000"/>
          </a:schemeClr>
        </a:solidFill>
        <a:effectLst/>
      </p:bgPr>
    </p:bg>
    <p:spTree>
      <p:nvGrpSpPr>
        <p:cNvPr id="1" name=""/>
        <p:cNvGrpSpPr/>
        <p:nvPr/>
      </p:nvGrpSpPr>
      <p:grpSpPr>
        <a:xfrm>
          <a:off x="0" y="0"/>
          <a:ext cx="0" cy="0"/>
          <a:chOff x="0" y="0"/>
          <a:chExt cx="0" cy="0"/>
        </a:xfrm>
      </p:grpSpPr>
      <p:sp>
        <p:nvSpPr>
          <p:cNvPr id="23" name="Rectangle 22"/>
          <p:cNvSpPr/>
          <p:nvPr userDrawn="1"/>
        </p:nvSpPr>
        <p:spPr>
          <a:xfrm>
            <a:off x="10946858" y="47800"/>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cxnSp>
        <p:nvCxnSpPr>
          <p:cNvPr id="30" name="Connecteur droit 29"/>
          <p:cNvCxnSpPr/>
          <p:nvPr userDrawn="1"/>
        </p:nvCxnSpPr>
        <p:spPr>
          <a:xfrm flipH="1">
            <a:off x="10982599" y="368299"/>
            <a:ext cx="36972" cy="608215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ZoneTexte 30"/>
          <p:cNvSpPr txBox="1"/>
          <p:nvPr userDrawn="1"/>
        </p:nvSpPr>
        <p:spPr>
          <a:xfrm>
            <a:off x="3514" y="36919"/>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 tous produits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endParaRPr lang="fr-FR" sz="2400" kern="0" dirty="0">
              <a:solidFill>
                <a:schemeClr val="bg1">
                  <a:lumMod val="50000"/>
                </a:schemeClr>
              </a:solidFill>
            </a:endParaRPr>
          </a:p>
        </p:txBody>
      </p:sp>
    </p:spTree>
    <p:extLst>
      <p:ext uri="{BB962C8B-B14F-4D97-AF65-F5344CB8AC3E}">
        <p14:creationId xmlns:p14="http://schemas.microsoft.com/office/powerpoint/2010/main" val="2318517994"/>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EXTE 1">
    <p:bg>
      <p:bgPr>
        <a:solidFill>
          <a:schemeClr val="bg1">
            <a:lumMod val="95000"/>
          </a:schemeClr>
        </a:solidFill>
        <a:effectLst/>
      </p:bgPr>
    </p:bg>
    <p:spTree>
      <p:nvGrpSpPr>
        <p:cNvPr id="1" name=""/>
        <p:cNvGrpSpPr/>
        <p:nvPr/>
      </p:nvGrpSpPr>
      <p:grpSpPr>
        <a:xfrm>
          <a:off x="0" y="0"/>
          <a:ext cx="0" cy="0"/>
          <a:chOff x="0" y="0"/>
          <a:chExt cx="0" cy="0"/>
        </a:xfrm>
      </p:grpSpPr>
      <p:sp>
        <p:nvSpPr>
          <p:cNvPr id="23" name="Rectangle 22"/>
          <p:cNvSpPr/>
          <p:nvPr userDrawn="1"/>
        </p:nvSpPr>
        <p:spPr>
          <a:xfrm>
            <a:off x="10946858" y="47800"/>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cxnSp>
        <p:nvCxnSpPr>
          <p:cNvPr id="30" name="Connecteur droit 29"/>
          <p:cNvCxnSpPr/>
          <p:nvPr userDrawn="1"/>
        </p:nvCxnSpPr>
        <p:spPr>
          <a:xfrm flipH="1">
            <a:off x="10982599" y="368299"/>
            <a:ext cx="36972" cy="608215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ZoneTexte 30"/>
          <p:cNvSpPr txBox="1"/>
          <p:nvPr userDrawn="1"/>
        </p:nvSpPr>
        <p:spPr>
          <a:xfrm>
            <a:off x="3514" y="36919"/>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 tous produits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VISION PATRIMOINE N°66</a:t>
            </a:r>
            <a:r>
              <a:rPr lang="fr-FR" sz="2400" b="1" kern="0" baseline="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Février 2021</a:t>
            </a:r>
            <a:endParaRPr lang="fr-FR" sz="2400" kern="0" dirty="0">
              <a:solidFill>
                <a:schemeClr val="bg1">
                  <a:lumMod val="50000"/>
                </a:schemeClr>
              </a:solidFill>
            </a:endParaRPr>
          </a:p>
        </p:txBody>
      </p:sp>
      <p:sp>
        <p:nvSpPr>
          <p:cNvPr id="20" name="ZoneTexte 19">
            <a:hlinkClick r:id="rId7"/>
          </p:cNvPr>
          <p:cNvSpPr txBox="1"/>
          <p:nvPr userDrawn="1"/>
        </p:nvSpPr>
        <p:spPr>
          <a:xfrm>
            <a:off x="181943" y="3344081"/>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2930605"/>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_TEXTE 1">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368301"/>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contenu 2"/>
          <p:cNvSpPr>
            <a:spLocks noGrp="1"/>
          </p:cNvSpPr>
          <p:nvPr>
            <p:ph idx="15" hasCustomPrompt="1"/>
          </p:nvPr>
        </p:nvSpPr>
        <p:spPr>
          <a:xfrm>
            <a:off x="1346762" y="368300"/>
            <a:ext cx="9638323" cy="828676"/>
          </a:xfrm>
          <a:solidFill>
            <a:schemeClr val="bg1">
              <a:lumMod val="65000"/>
            </a:schemeClr>
          </a:solidFill>
        </p:spPr>
        <p:txBody>
          <a:bodyPr anchor="ctr">
            <a:normAutofit/>
          </a:bodyPr>
          <a:lstStyle>
            <a:lvl1pPr marL="36000" indent="0">
              <a:lnSpc>
                <a:spcPct val="100000"/>
              </a:lnSpc>
              <a:spcBef>
                <a:spcPts val="600"/>
              </a:spcBef>
              <a:buClr>
                <a:schemeClr val="accent4">
                  <a:lumMod val="75000"/>
                </a:schemeClr>
              </a:buClr>
              <a:buFont typeface="Arial" panose="020B0604020202020204" pitchFamily="34" charset="0"/>
              <a:buNone/>
              <a:defRPr sz="14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Résumé du sujet en quelques phrases, pour comprendre rapidement le sujet traité. </a:t>
            </a: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p:cNvPicPr>
            <a:picLocks noChangeAspect="1"/>
          </p:cNvPicPr>
          <p:nvPr userDrawn="1"/>
        </p:nvPicPr>
        <p:blipFill>
          <a:blip r:embed="rId4"/>
          <a:stretch>
            <a:fillRect/>
          </a:stretch>
        </p:blipFill>
        <p:spPr>
          <a:xfrm>
            <a:off x="0" y="368300"/>
            <a:ext cx="1352908" cy="828675"/>
          </a:xfrm>
          <a:prstGeom prst="rect">
            <a:avLst/>
          </a:prstGeom>
          <a:solidFill>
            <a:schemeClr val="accent4"/>
          </a:solidFill>
        </p:spPr>
      </p:pic>
      <p:sp>
        <p:nvSpPr>
          <p:cNvPr id="35" name="Espace réservé du contenu 2"/>
          <p:cNvSpPr>
            <a:spLocks noGrp="1"/>
          </p:cNvSpPr>
          <p:nvPr>
            <p:ph idx="1" hasCustomPrompt="1"/>
          </p:nvPr>
        </p:nvSpPr>
        <p:spPr>
          <a:xfrm>
            <a:off x="717359" y="1484313"/>
            <a:ext cx="10065936" cy="4499296"/>
          </a:xfrm>
        </p:spPr>
        <p:txBody>
          <a:bodyPr/>
          <a:lstStyle>
            <a:lvl1pPr marL="252000" indent="-216000">
              <a:lnSpc>
                <a:spcPct val="100000"/>
              </a:lnSpc>
              <a:spcBef>
                <a:spcPts val="600"/>
              </a:spcBef>
              <a:buClr>
                <a:srgbClr val="D6C377"/>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rgbClr val="D6C377"/>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rgbClr val="D6C377"/>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rgbClr val="D6C377"/>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rgbClr val="D6C377"/>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10" name="Espace réservé du texte 9"/>
          <p:cNvSpPr>
            <a:spLocks noGrp="1"/>
          </p:cNvSpPr>
          <p:nvPr>
            <p:ph type="body" sz="quarter" idx="26" hasCustomPrompt="1"/>
          </p:nvPr>
        </p:nvSpPr>
        <p:spPr>
          <a:xfrm>
            <a:off x="515938" y="60465"/>
            <a:ext cx="10469148" cy="389455"/>
          </a:xfrm>
        </p:spPr>
        <p:txBody>
          <a:bodyPr>
            <a:normAutofit/>
          </a:bodyPr>
          <a:lstStyle>
            <a:lvl1pPr>
              <a:defRPr sz="1200" b="1">
                <a:solidFill>
                  <a:schemeClr val="bg1">
                    <a:lumMod val="50000"/>
                  </a:schemeClr>
                </a:solidFill>
                <a:latin typeface="Montserrat Black" panose="00000A00000000000000" pitchFamily="2" charset="0"/>
              </a:defRPr>
            </a:lvl1pPr>
          </a:lstStyle>
          <a:p>
            <a:pPr lvl="0"/>
            <a:r>
              <a:rPr lang="fr-FR" dirty="0"/>
              <a:t>Titre de ma slide</a:t>
            </a: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5">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pic>
        <p:nvPicPr>
          <p:cNvPr id="36" name="Image 35"/>
          <p:cNvPicPr>
            <a:picLocks noChangeAspect="1"/>
          </p:cNvPicPr>
          <p:nvPr userDrawn="1"/>
        </p:nvPicPr>
        <p:blipFill>
          <a:blip r:embed="rId6">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1244874" y="1677926"/>
            <a:ext cx="767100" cy="767100"/>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sp>
        <p:nvSpPr>
          <p:cNvPr id="38" name="Espace réservé du texte 6"/>
          <p:cNvSpPr>
            <a:spLocks noGrp="1"/>
          </p:cNvSpPr>
          <p:nvPr>
            <p:ph type="body" sz="quarter" idx="28" hasCustomPrompt="1"/>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Produit</a:t>
            </a:r>
          </a:p>
        </p:txBody>
      </p:sp>
      <p:sp>
        <p:nvSpPr>
          <p:cNvPr id="39" name="Espace réservé du texte 6"/>
          <p:cNvSpPr>
            <a:spLocks noGrp="1"/>
          </p:cNvSpPr>
          <p:nvPr>
            <p:ph type="body" sz="quarter" idx="29" hasCustomPrompt="1"/>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Thématique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sp>
        <p:nvSpPr>
          <p:cNvPr id="42" name="ZoneTexte 41"/>
          <p:cNvSpPr txBox="1"/>
          <p:nvPr userDrawn="1"/>
        </p:nvSpPr>
        <p:spPr>
          <a:xfrm>
            <a:off x="10985085" y="2275508"/>
            <a:ext cx="1206915" cy="217034"/>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 PRODUIT</a:t>
            </a:r>
          </a:p>
        </p:txBody>
      </p:sp>
      <p:cxnSp>
        <p:nvCxnSpPr>
          <p:cNvPr id="30" name="Connecteur droit 29"/>
          <p:cNvCxnSpPr/>
          <p:nvPr userDrawn="1"/>
        </p:nvCxnSpPr>
        <p:spPr>
          <a:xfrm flipH="1">
            <a:off x="10982599" y="368300"/>
            <a:ext cx="2486" cy="6082156"/>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3340839"/>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729CF1-B408-4B39-B7DC-AFEAD84F45F7}" type="datetimeFigureOut">
              <a:rPr lang="fr-FR" smtClean="0"/>
              <a:t>31/03/2023</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99A734-6F6A-4747-8496-1727BE0D694F}" type="slidenum">
              <a:rPr lang="fr-FR" smtClean="0"/>
              <a:t>‹N°›</a:t>
            </a:fld>
            <a:endParaRPr lang="fr-FR"/>
          </a:p>
        </p:txBody>
      </p:sp>
    </p:spTree>
    <p:extLst>
      <p:ext uri="{BB962C8B-B14F-4D97-AF65-F5344CB8AC3E}">
        <p14:creationId xmlns:p14="http://schemas.microsoft.com/office/powerpoint/2010/main" val="756338897"/>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697" r:id="rId3"/>
    <p:sldLayoutId id="2147483698" r:id="rId4"/>
    <p:sldLayoutId id="214748371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8.jpeg"/><Relationship Id="rId4" Type="http://schemas.openxmlformats.org/officeDocument/2006/relationships/image" Target="../media/image13.emf"/><Relationship Id="rId9" Type="http://schemas.openxmlformats.org/officeDocument/2006/relationships/hyperlink" Target="https://www.google.fr/url?sa=i&amp;rct=j&amp;q=&amp;esrc=s&amp;source=images&amp;cd=&amp;cad=rja&amp;uact=8&amp;ved=2ahUKEwjt5qXfsbXcAhUFDOwKHZYZA0wQjRx6BAgBEAU&amp;url=https://fr.fotolia.com/tag/%22%C3%A0%20retenir%22&amp;psig=AOvVaw2JoVTkk_lOo4UqznKrnQmc&amp;ust=1532440987601167"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commerciaux.celca.caisse-epargne.fr/download/1176/documents-hors-arbo-2/28623/cegee-cg-cat-23-juin-2018.pdf" TargetMode="Externa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hyperlink" Target="https://gestionprivee.caisse-epargne.fr/" TargetMode="External"/><Relationship Id="rId2" Type="http://schemas.openxmlformats.org/officeDocument/2006/relationships/image" Target="../media/image21.png"/><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hyperlink" Target="https://oxi90.com/ENTOXWI56/AC7AD479DD104955A9355C797B52938C.php?HASHID=3f8025f81c08669208bc39bdcbaf4eda&amp;CODE=VP" TargetMode="External"/><Relationship Id="rId4" Type="http://schemas.openxmlformats.org/officeDocument/2006/relationships/hyperlink" Target="http://commerciaux.celca.caisse-epargne.fr/download/1449/referentiel-des-delegations-commerciales/9052/referentiel-des-derogations-commerciales.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commerciaux.celca.caisse-epargne.fr/download/1176/documents-hors-arbo-2/29799/im-345.pdf"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hyperlink" Target="http://commerciaux.celca.caisse-epargne.fr/download/1176/documents-hors-arbo-2/29792/2022-12-31-odyssee-venture-lettre-semestrielle.pdf" TargetMode="External"/><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8.png"/><Relationship Id="rId7" Type="http://schemas.openxmlformats.org/officeDocument/2006/relationships/hyperlink" Target="http://commerciaux.celca.caisse-epargne.fr/download/1648/lettre-hebdomadaire-vega-investment-managers/29791/la-lettre-hebdomadaire-de-vega-im_27-mars-2023.pdf"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hyperlink" Target="http://commerciaux.celca.caisse-epargne.fr/download/1449/referentiel-des-delegations-commerciales/9052/referentiel-des-derogations-commerciales.pdf" TargetMode="Externa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176270" y="5223163"/>
            <a:ext cx="13133154" cy="556592"/>
          </a:xfrm>
        </p:spPr>
        <p:txBody>
          <a:bodyPr/>
          <a:lstStyle/>
          <a:p>
            <a:r>
              <a:rPr lang="fr-FR" dirty="0"/>
              <a:t>2023 – Semaine 14 du </a:t>
            </a:r>
            <a:r>
              <a:rPr lang="fr-FR"/>
              <a:t>Lundi 3 </a:t>
            </a:r>
            <a:r>
              <a:rPr lang="fr-FR" dirty="0"/>
              <a:t>au Samedi 8 avril</a:t>
            </a:r>
          </a:p>
        </p:txBody>
      </p:sp>
    </p:spTree>
    <p:extLst>
      <p:ext uri="{BB962C8B-B14F-4D97-AF65-F5344CB8AC3E}">
        <p14:creationId xmlns:p14="http://schemas.microsoft.com/office/powerpoint/2010/main" val="853978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3"/>
          <p:cNvSpPr txBox="1">
            <a:spLocks/>
          </p:cNvSpPr>
          <p:nvPr/>
        </p:nvSpPr>
        <p:spPr>
          <a:xfrm>
            <a:off x="3030885" y="6498618"/>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 14</a:t>
            </a:r>
          </a:p>
        </p:txBody>
      </p:sp>
      <p:sp>
        <p:nvSpPr>
          <p:cNvPr id="3" name="Espace réservé du numéro de diapositive 1"/>
          <p:cNvSpPr txBox="1">
            <a:spLocks/>
          </p:cNvSpPr>
          <p:nvPr/>
        </p:nvSpPr>
        <p:spPr>
          <a:xfrm>
            <a:off x="11276532" y="6474557"/>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2</a:t>
            </a:fld>
            <a:endParaRPr lang="fr-FR" sz="1000" b="1" dirty="0">
              <a:solidFill>
                <a:schemeClr val="tx1">
                  <a:lumMod val="50000"/>
                  <a:lumOff val="50000"/>
                </a:schemeClr>
              </a:solidFill>
              <a:latin typeface="+mj-lt"/>
              <a:cs typeface="Helvetica Neue Medium"/>
            </a:endParaRPr>
          </a:p>
        </p:txBody>
      </p:sp>
      <p:sp>
        <p:nvSpPr>
          <p:cNvPr id="5" name="Rectangle 4"/>
          <p:cNvSpPr/>
          <p:nvPr/>
        </p:nvSpPr>
        <p:spPr>
          <a:xfrm>
            <a:off x="3468816" y="2136338"/>
            <a:ext cx="8578776" cy="2862322"/>
          </a:xfrm>
          <a:prstGeom prst="rect">
            <a:avLst/>
          </a:prstGeom>
          <a:solidFill>
            <a:schemeClr val="bg1">
              <a:lumMod val="85000"/>
            </a:schemeClr>
          </a:solidFill>
        </p:spPr>
        <p:txBody>
          <a:bodyPr wrap="square">
            <a:spAutoFit/>
          </a:bodyPr>
          <a:lstStyle/>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SCPI OUVERTES : </a:t>
            </a:r>
            <a:r>
              <a:rPr lang="fr-FR" dirty="0"/>
              <a:t>à date chez CNP &amp; BPCE VIE (HORS  TEORA BY NWM) &amp; SCPI en direct</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CAT PREMIUM: </a:t>
            </a:r>
            <a:r>
              <a:rPr lang="fr-FR" dirty="0"/>
              <a:t>nouveau barème au 1</a:t>
            </a:r>
            <a:r>
              <a:rPr lang="fr-FR" baseline="30000" dirty="0"/>
              <a:t>er </a:t>
            </a:r>
            <a:r>
              <a:rPr lang="fr-FR" dirty="0"/>
              <a:t>avril</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FISCALITE:</a:t>
            </a:r>
            <a:r>
              <a:rPr lang="fr-FR" dirty="0"/>
              <a:t> Vision Patrimoine N°12 : Webinaire l’immobilier en famille , un atout pour  l’avenir  le 30 mars à 12h</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a:t>
            </a:r>
            <a:r>
              <a:rPr lang="fr-FR" dirty="0"/>
              <a:t>Evolution PUMA: lors de la fin de commercialisation d’un fonds temporaire Grand Public</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Ecureuil Vie : </a:t>
            </a:r>
            <a:r>
              <a:rPr lang="fr-FR" kern="0" dirty="0"/>
              <a:t>Nouvel accès au parcours de versement Assurance Vie CNP &amp; BPCE VIE  depuis DEI et BANXO </a:t>
            </a:r>
            <a:endParaRPr lang="fr-FR" dirty="0"/>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FIP : ODYSSEE VENTURE : </a:t>
            </a:r>
            <a:r>
              <a:rPr lang="fr-FR" dirty="0"/>
              <a:t>la lettre semestrielle des fonds au 31/12/2022</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 Valeurs  mobilières : VEGA IM </a:t>
            </a:r>
            <a:r>
              <a:rPr lang="fr-FR" dirty="0"/>
              <a:t>:  La lettre HEBDO du 27 </a:t>
            </a:r>
            <a:r>
              <a:rPr lang="fr-FR"/>
              <a:t>mars 2023</a:t>
            </a:r>
            <a:endParaRPr lang="fr-FR" dirty="0"/>
          </a:p>
        </p:txBody>
      </p:sp>
    </p:spTree>
    <p:extLst>
      <p:ext uri="{BB962C8B-B14F-4D97-AF65-F5344CB8AC3E}">
        <p14:creationId xmlns:p14="http://schemas.microsoft.com/office/powerpoint/2010/main" val="2569833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200" b="1" kern="0" dirty="0">
                <a:solidFill>
                  <a:schemeClr val="bg1">
                    <a:lumMod val="50000"/>
                  </a:schemeClr>
                </a:solidFill>
                <a:effectLst>
                  <a:outerShdw blurRad="38100" dist="38100" dir="2700000" algn="tl">
                    <a:srgbClr val="000000">
                      <a:alpha val="43137"/>
                    </a:srgbClr>
                  </a:outerShdw>
                </a:effectLst>
                <a:latin typeface="Calibri"/>
              </a:rPr>
              <a:t>S</a:t>
            </a:r>
            <a:r>
              <a:rPr lang="fr-FR" sz="22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CPI OUVERTES A DATE CHEZ  CNP &amp; BPCE VIE (HORS TEORA BY NWM) &amp; SCPI EN  DIRECT</a:t>
            </a:r>
            <a:endParaRPr lang="fr-FR" sz="2200" kern="0" dirty="0">
              <a:solidFill>
                <a:schemeClr val="bg1">
                  <a:lumMod val="50000"/>
                </a:schemeClr>
              </a:solidFill>
            </a:endParaRPr>
          </a:p>
        </p:txBody>
      </p:sp>
      <p:sp>
        <p:nvSpPr>
          <p:cNvPr id="9" name="Rectangle 8"/>
          <p:cNvSpPr/>
          <p:nvPr/>
        </p:nvSpPr>
        <p:spPr>
          <a:xfrm>
            <a:off x="10988298" y="3261528"/>
            <a:ext cx="1134369" cy="3184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a:extLst>
              <a:ext uri="{FF2B5EF4-FFF2-40B4-BE49-F238E27FC236}">
                <a16:creationId xmlns:a16="http://schemas.microsoft.com/office/drawing/2014/main" id="{02099965-D0A3-47AD-B902-59282BF11C8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585561" y="1863168"/>
            <a:ext cx="1043608" cy="779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Image 10"/>
          <p:cNvPicPr>
            <a:picLocks noChangeAspect="1"/>
          </p:cNvPicPr>
          <p:nvPr/>
        </p:nvPicPr>
        <p:blipFill>
          <a:blip r:embed="rId3"/>
          <a:stretch>
            <a:fillRect/>
          </a:stretch>
        </p:blipFill>
        <p:spPr>
          <a:xfrm>
            <a:off x="1631398" y="2126086"/>
            <a:ext cx="1208879" cy="348848"/>
          </a:xfrm>
          <a:prstGeom prst="rect">
            <a:avLst/>
          </a:prstGeom>
        </p:spPr>
      </p:pic>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14</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3</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28156" y="256664"/>
            <a:ext cx="1120771" cy="1493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descr="Toujours indiquer l’entité titulaire jointe en cas de souscription pour une personne mariée sous un régime communautaire ou pacsée en régime d’indivision, SAUF si remploi de fonds propres.&#10;Pour rappel la signature du conjoint ou partenaire de Pacs est d’ailleurs nécessaire sur le bulletin dans ces cas de fig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1540" y="5125450"/>
            <a:ext cx="49530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B05F56B2-AF29-47D7-BAF0-58C87E14F2B3}"/>
              </a:ext>
            </a:extLst>
          </p:cNvPr>
          <p:cNvPicPr>
            <a:picLocks noChangeAspect="1"/>
          </p:cNvPicPr>
          <p:nvPr/>
        </p:nvPicPr>
        <p:blipFill>
          <a:blip r:embed="rId5"/>
          <a:stretch>
            <a:fillRect/>
          </a:stretch>
        </p:blipFill>
        <p:spPr>
          <a:xfrm>
            <a:off x="7665159" y="1982630"/>
            <a:ext cx="1452679" cy="427093"/>
          </a:xfrm>
          <a:prstGeom prst="rect">
            <a:avLst/>
          </a:prstGeom>
        </p:spPr>
      </p:pic>
      <p:pic>
        <p:nvPicPr>
          <p:cNvPr id="8" name="Image 7">
            <a:extLst>
              <a:ext uri="{FF2B5EF4-FFF2-40B4-BE49-F238E27FC236}">
                <a16:creationId xmlns:a16="http://schemas.microsoft.com/office/drawing/2014/main" id="{74B6D0DD-149F-4F6B-B454-25971F04D595}"/>
              </a:ext>
            </a:extLst>
          </p:cNvPr>
          <p:cNvPicPr>
            <a:picLocks noChangeAspect="1"/>
          </p:cNvPicPr>
          <p:nvPr/>
        </p:nvPicPr>
        <p:blipFill>
          <a:blip r:embed="rId6"/>
          <a:stretch>
            <a:fillRect/>
          </a:stretch>
        </p:blipFill>
        <p:spPr>
          <a:xfrm>
            <a:off x="9401033" y="1983195"/>
            <a:ext cx="1452679" cy="427092"/>
          </a:xfrm>
          <a:prstGeom prst="rect">
            <a:avLst/>
          </a:prstGeom>
        </p:spPr>
      </p:pic>
      <p:sp>
        <p:nvSpPr>
          <p:cNvPr id="16" name="Espace réservé du texte 5">
            <a:extLst>
              <a:ext uri="{FF2B5EF4-FFF2-40B4-BE49-F238E27FC236}">
                <a16:creationId xmlns:a16="http://schemas.microsoft.com/office/drawing/2014/main" id="{FAAC8D67-87C4-44F5-9099-FA9EF0091AB0}"/>
              </a:ext>
            </a:extLst>
          </p:cNvPr>
          <p:cNvSpPr txBox="1">
            <a:spLocks/>
          </p:cNvSpPr>
          <p:nvPr/>
        </p:nvSpPr>
        <p:spPr>
          <a:xfrm>
            <a:off x="11028156" y="2489675"/>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SCPI</a:t>
            </a:r>
          </a:p>
        </p:txBody>
      </p:sp>
      <p:pic>
        <p:nvPicPr>
          <p:cNvPr id="4" name="Image 3">
            <a:extLst>
              <a:ext uri="{FF2B5EF4-FFF2-40B4-BE49-F238E27FC236}">
                <a16:creationId xmlns:a16="http://schemas.microsoft.com/office/drawing/2014/main" id="{A54E6FA0-B869-47BC-961D-0E47E3B38E4A}"/>
              </a:ext>
            </a:extLst>
          </p:cNvPr>
          <p:cNvPicPr>
            <a:picLocks noChangeAspect="1"/>
          </p:cNvPicPr>
          <p:nvPr/>
        </p:nvPicPr>
        <p:blipFill>
          <a:blip r:embed="rId7"/>
          <a:stretch>
            <a:fillRect/>
          </a:stretch>
        </p:blipFill>
        <p:spPr>
          <a:xfrm>
            <a:off x="289029" y="2643111"/>
            <a:ext cx="4894974" cy="3144816"/>
          </a:xfrm>
          <a:prstGeom prst="rect">
            <a:avLst/>
          </a:prstGeom>
        </p:spPr>
      </p:pic>
      <p:pic>
        <p:nvPicPr>
          <p:cNvPr id="2" name="Image 1">
            <a:extLst>
              <a:ext uri="{FF2B5EF4-FFF2-40B4-BE49-F238E27FC236}">
                <a16:creationId xmlns:a16="http://schemas.microsoft.com/office/drawing/2014/main" id="{08F3F999-446C-4943-97D4-06CABE65BDB3}"/>
              </a:ext>
            </a:extLst>
          </p:cNvPr>
          <p:cNvPicPr>
            <a:picLocks noChangeAspect="1"/>
          </p:cNvPicPr>
          <p:nvPr/>
        </p:nvPicPr>
        <p:blipFill>
          <a:blip r:embed="rId8"/>
          <a:stretch>
            <a:fillRect/>
          </a:stretch>
        </p:blipFill>
        <p:spPr>
          <a:xfrm>
            <a:off x="5929287" y="2474934"/>
            <a:ext cx="4924425" cy="2190750"/>
          </a:xfrm>
          <a:prstGeom prst="rect">
            <a:avLst/>
          </a:prstGeom>
        </p:spPr>
      </p:pic>
      <p:pic>
        <p:nvPicPr>
          <p:cNvPr id="17" name="Picture 2" descr="Résultat de recherche d'images pour &quot;à retenir&quot;">
            <a:hlinkClick r:id="rId9"/>
            <a:extLst>
              <a:ext uri="{FF2B5EF4-FFF2-40B4-BE49-F238E27FC236}">
                <a16:creationId xmlns:a16="http://schemas.microsoft.com/office/drawing/2014/main" id="{BA29E15A-459C-4E03-8136-E183FA87DDA8}"/>
              </a:ext>
            </a:extLst>
          </p:cNvPr>
          <p:cNvPicPr/>
          <p:nvPr/>
        </p:nvPicPr>
        <p:blipFill rotWithShape="1">
          <a:blip r:embed="rId10" cstate="print">
            <a:extLst>
              <a:ext uri="{28A0092B-C50C-407E-A947-70E740481C1C}">
                <a14:useLocalDpi xmlns:a14="http://schemas.microsoft.com/office/drawing/2010/main" val="0"/>
              </a:ext>
            </a:extLst>
          </a:blip>
          <a:srcRect l="20354" t="28043" r="14390" b="27196"/>
          <a:stretch/>
        </p:blipFill>
        <p:spPr bwMode="auto">
          <a:xfrm rot="21294829">
            <a:off x="1151726" y="1336395"/>
            <a:ext cx="1432560" cy="4203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302C7D1E-C2A8-4D4E-9569-FDFDB3FA443B}"/>
              </a:ext>
            </a:extLst>
          </p:cNvPr>
          <p:cNvSpPr txBox="1"/>
          <p:nvPr/>
        </p:nvSpPr>
        <p:spPr>
          <a:xfrm>
            <a:off x="2734091" y="1321573"/>
            <a:ext cx="7960449" cy="369332"/>
          </a:xfrm>
          <a:prstGeom prst="rect">
            <a:avLst/>
          </a:prstGeom>
          <a:noFill/>
        </p:spPr>
        <p:txBody>
          <a:bodyPr wrap="none" rtlCol="0">
            <a:spAutoFit/>
          </a:bodyPr>
          <a:lstStyle/>
          <a:p>
            <a:r>
              <a:rPr lang="fr-FR" dirty="0">
                <a:solidFill>
                  <a:srgbClr val="FF0000"/>
                </a:solidFill>
                <a:effectLst>
                  <a:outerShdw blurRad="38100" dist="38100" dir="2700000" algn="tl">
                    <a:srgbClr val="000000">
                      <a:alpha val="43137"/>
                    </a:srgbClr>
                  </a:outerShdw>
                </a:effectLst>
              </a:rPr>
              <a:t>Retrait de la commercialisation de PIERRE PLUS en direct à compter du 31/03/2023</a:t>
            </a:r>
          </a:p>
        </p:txBody>
      </p:sp>
    </p:spTree>
    <p:extLst>
      <p:ext uri="{BB962C8B-B14F-4D97-AF65-F5344CB8AC3E}">
        <p14:creationId xmlns:p14="http://schemas.microsoft.com/office/powerpoint/2010/main" val="2077485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400" b="1" cap="all" dirty="0">
                <a:solidFill>
                  <a:prstClr val="black">
                    <a:lumMod val="50000"/>
                    <a:lumOff val="50000"/>
                  </a:prstClr>
                </a:solidFill>
                <a:effectLst>
                  <a:outerShdw blurRad="38100" dist="38100" dir="2700000" algn="tl">
                    <a:srgbClr val="000000">
                      <a:alpha val="43137"/>
                    </a:srgbClr>
                  </a:outerShdw>
                </a:effectLst>
              </a:rPr>
              <a:t>EVOLUTION DU </a:t>
            </a:r>
            <a:r>
              <a:rPr lang="fr-FR" sz="2400" b="1" cap="all" dirty="0" err="1">
                <a:solidFill>
                  <a:prstClr val="black">
                    <a:lumMod val="50000"/>
                    <a:lumOff val="50000"/>
                  </a:prstClr>
                </a:solidFill>
                <a:effectLst>
                  <a:outerShdw blurRad="38100" dist="38100" dir="2700000" algn="tl">
                    <a:srgbClr val="000000">
                      <a:alpha val="43137"/>
                    </a:srgbClr>
                  </a:outerShdw>
                </a:effectLst>
              </a:rPr>
              <a:t>bareme</a:t>
            </a:r>
            <a:r>
              <a:rPr lang="fr-FR" sz="2400" b="1" cap="all" dirty="0">
                <a:solidFill>
                  <a:prstClr val="black">
                    <a:lumMod val="50000"/>
                    <a:lumOff val="50000"/>
                  </a:prstClr>
                </a:solidFill>
                <a:effectLst>
                  <a:outerShdw blurRad="38100" dist="38100" dir="2700000" algn="tl">
                    <a:srgbClr val="000000">
                      <a:alpha val="43137"/>
                    </a:srgbClr>
                  </a:outerShdw>
                </a:effectLst>
              </a:rPr>
              <a:t> DES cat PREMIUM  au 1</a:t>
            </a:r>
            <a:r>
              <a:rPr lang="fr-FR" sz="2400" b="1" cap="all" baseline="30000" dirty="0">
                <a:solidFill>
                  <a:prstClr val="black">
                    <a:lumMod val="50000"/>
                    <a:lumOff val="50000"/>
                  </a:prstClr>
                </a:solidFill>
                <a:effectLst>
                  <a:outerShdw blurRad="38100" dist="38100" dir="2700000" algn="tl">
                    <a:srgbClr val="000000">
                      <a:alpha val="43137"/>
                    </a:srgbClr>
                  </a:outerShdw>
                </a:effectLst>
              </a:rPr>
              <a:t>er</a:t>
            </a:r>
            <a:r>
              <a:rPr lang="fr-FR" sz="2400" b="1" cap="all" dirty="0">
                <a:solidFill>
                  <a:prstClr val="black">
                    <a:lumMod val="50000"/>
                    <a:lumOff val="50000"/>
                  </a:prstClr>
                </a:solidFill>
                <a:effectLst>
                  <a:outerShdw blurRad="38100" dist="38100" dir="2700000" algn="tl">
                    <a:srgbClr val="000000">
                      <a:alpha val="43137"/>
                    </a:srgbClr>
                  </a:outerShdw>
                </a:effectLst>
              </a:rPr>
              <a:t> AVRIL</a:t>
            </a:r>
            <a:endParaRPr lang="fr-FR" sz="2200" kern="0" dirty="0">
              <a:solidFill>
                <a:schemeClr val="bg1">
                  <a:lumMod val="50000"/>
                </a:schemeClr>
              </a:solidFill>
            </a:endParaRPr>
          </a:p>
        </p:txBody>
      </p:sp>
      <p:sp>
        <p:nvSpPr>
          <p:cNvPr id="9" name="Rectangle 8"/>
          <p:cNvSpPr/>
          <p:nvPr/>
        </p:nvSpPr>
        <p:spPr>
          <a:xfrm>
            <a:off x="10988298" y="3261528"/>
            <a:ext cx="1134369" cy="3184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14</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4</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28156" y="256664"/>
            <a:ext cx="1120771" cy="1493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space réservé du texte 5">
            <a:extLst>
              <a:ext uri="{FF2B5EF4-FFF2-40B4-BE49-F238E27FC236}">
                <a16:creationId xmlns:a16="http://schemas.microsoft.com/office/drawing/2014/main" id="{FAAC8D67-87C4-44F5-9099-FA9EF0091AB0}"/>
              </a:ext>
            </a:extLst>
          </p:cNvPr>
          <p:cNvSpPr txBox="1">
            <a:spLocks/>
          </p:cNvSpPr>
          <p:nvPr/>
        </p:nvSpPr>
        <p:spPr>
          <a:xfrm>
            <a:off x="11028156" y="2489675"/>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CAT PREMIUM</a:t>
            </a:r>
          </a:p>
        </p:txBody>
      </p:sp>
      <p:sp>
        <p:nvSpPr>
          <p:cNvPr id="17" name="ZoneTexte 16">
            <a:extLst>
              <a:ext uri="{FF2B5EF4-FFF2-40B4-BE49-F238E27FC236}">
                <a16:creationId xmlns:a16="http://schemas.microsoft.com/office/drawing/2014/main" id="{69A7755A-8A35-4DC9-8D91-CEE9438177ED}"/>
              </a:ext>
            </a:extLst>
          </p:cNvPr>
          <p:cNvSpPr txBox="1"/>
          <p:nvPr/>
        </p:nvSpPr>
        <p:spPr>
          <a:xfrm>
            <a:off x="275082" y="1919617"/>
            <a:ext cx="11049918" cy="400110"/>
          </a:xfrm>
          <a:prstGeom prst="rect">
            <a:avLst/>
          </a:prstGeom>
          <a:noFill/>
        </p:spPr>
        <p:txBody>
          <a:bodyPr wrap="square" rtlCol="0">
            <a:spAutoFit/>
          </a:bodyPr>
          <a:lstStyle/>
          <a:p>
            <a:r>
              <a:rPr lang="fr-FR" sz="2000" dirty="0">
                <a:latin typeface="Calibri" panose="020F0502020204030204" pitchFamily="34" charset="0"/>
                <a:cs typeface="Calibri" panose="020F0502020204030204" pitchFamily="34" charset="0"/>
              </a:rPr>
              <a:t>Les conditions d’accès et de préavis restent inchangées: 200Keuros minimum, préavis de 32 jours</a:t>
            </a:r>
          </a:p>
        </p:txBody>
      </p:sp>
      <p:pic>
        <p:nvPicPr>
          <p:cNvPr id="10" name="Image 9">
            <a:hlinkClick r:id="rId2"/>
            <a:extLst>
              <a:ext uri="{FF2B5EF4-FFF2-40B4-BE49-F238E27FC236}">
                <a16:creationId xmlns:a16="http://schemas.microsoft.com/office/drawing/2014/main" id="{4E174548-1CB4-454F-9BC1-B14EAA8FD78C}"/>
              </a:ext>
            </a:extLst>
          </p:cNvPr>
          <p:cNvPicPr>
            <a:picLocks noChangeAspect="1"/>
          </p:cNvPicPr>
          <p:nvPr/>
        </p:nvPicPr>
        <p:blipFill>
          <a:blip r:embed="rId3"/>
          <a:stretch>
            <a:fillRect/>
          </a:stretch>
        </p:blipFill>
        <p:spPr>
          <a:xfrm rot="578622">
            <a:off x="5925138" y="4567125"/>
            <a:ext cx="1116881" cy="1587723"/>
          </a:xfrm>
          <a:prstGeom prst="rect">
            <a:avLst/>
          </a:prstGeom>
          <a:scene3d>
            <a:camera prst="orthographicFront"/>
            <a:lightRig rig="threePt" dir="t"/>
          </a:scene3d>
          <a:sp3d>
            <a:bevelT w="165100" prst="coolSlant"/>
          </a:sp3d>
        </p:spPr>
      </p:pic>
      <p:sp>
        <p:nvSpPr>
          <p:cNvPr id="11" name="ZoneTexte 10">
            <a:extLst>
              <a:ext uri="{FF2B5EF4-FFF2-40B4-BE49-F238E27FC236}">
                <a16:creationId xmlns:a16="http://schemas.microsoft.com/office/drawing/2014/main" id="{093A7C97-C851-4D59-ABAE-DC3FE0B0123D}"/>
              </a:ext>
            </a:extLst>
          </p:cNvPr>
          <p:cNvSpPr txBox="1"/>
          <p:nvPr/>
        </p:nvSpPr>
        <p:spPr>
          <a:xfrm>
            <a:off x="509185" y="4782541"/>
            <a:ext cx="4051045" cy="369332"/>
          </a:xfrm>
          <a:prstGeom prst="rect">
            <a:avLst/>
          </a:prstGeom>
          <a:noFill/>
          <a:ln w="3175">
            <a:solidFill>
              <a:schemeClr val="tx1"/>
            </a:solidFill>
          </a:ln>
        </p:spPr>
        <p:txBody>
          <a:bodyPr wrap="none" rtlCol="0">
            <a:spAutoFit/>
          </a:bodyPr>
          <a:lstStyle/>
          <a:p>
            <a:r>
              <a:rPr lang="fr-FR" dirty="0"/>
              <a:t>Conditions générales à remettre au client</a:t>
            </a:r>
          </a:p>
        </p:txBody>
      </p:sp>
      <p:sp>
        <p:nvSpPr>
          <p:cNvPr id="15" name="Flèche : droite 14">
            <a:extLst>
              <a:ext uri="{FF2B5EF4-FFF2-40B4-BE49-F238E27FC236}">
                <a16:creationId xmlns:a16="http://schemas.microsoft.com/office/drawing/2014/main" id="{D60B3197-2170-460A-8473-1C12218D7879}"/>
              </a:ext>
            </a:extLst>
          </p:cNvPr>
          <p:cNvSpPr/>
          <p:nvPr/>
        </p:nvSpPr>
        <p:spPr>
          <a:xfrm>
            <a:off x="4259417" y="5456758"/>
            <a:ext cx="1030692" cy="261228"/>
          </a:xfrm>
          <a:prstGeom prst="rightArrow">
            <a:avLst/>
          </a:prstGeom>
          <a:solidFill>
            <a:schemeClr val="bg2">
              <a:lumMod val="90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B864712E-FFE9-441B-98E0-2D416538F095}"/>
              </a:ext>
            </a:extLst>
          </p:cNvPr>
          <p:cNvPicPr>
            <a:picLocks noChangeAspect="1"/>
          </p:cNvPicPr>
          <p:nvPr/>
        </p:nvPicPr>
        <p:blipFill>
          <a:blip r:embed="rId4"/>
          <a:stretch>
            <a:fillRect/>
          </a:stretch>
        </p:blipFill>
        <p:spPr>
          <a:xfrm>
            <a:off x="812650" y="2557459"/>
            <a:ext cx="9658921" cy="1418443"/>
          </a:xfrm>
          <a:prstGeom prst="rect">
            <a:avLst/>
          </a:prstGeom>
        </p:spPr>
      </p:pic>
    </p:spTree>
    <p:extLst>
      <p:ext uri="{BB962C8B-B14F-4D97-AF65-F5344CB8AC3E}">
        <p14:creationId xmlns:p14="http://schemas.microsoft.com/office/powerpoint/2010/main" val="4082919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dirty="0"/>
          </a:p>
        </p:txBody>
      </p:sp>
      <p:sp>
        <p:nvSpPr>
          <p:cNvPr id="5" name="Espace réservé du texte 4"/>
          <p:cNvSpPr>
            <a:spLocks noGrp="1"/>
          </p:cNvSpPr>
          <p:nvPr>
            <p:ph type="body" sz="quarter" idx="28"/>
          </p:nvPr>
        </p:nvSpPr>
        <p:spPr/>
        <p:txBody>
          <a:bodyPr/>
          <a:lstStyle/>
          <a:p>
            <a:endParaRPr lang="fr-FR"/>
          </a:p>
        </p:txBody>
      </p:sp>
      <p:sp>
        <p:nvSpPr>
          <p:cNvPr id="6" name="Espace réservé du texte 5"/>
          <p:cNvSpPr>
            <a:spLocks noGrp="1"/>
          </p:cNvSpPr>
          <p:nvPr>
            <p:ph type="body" sz="quarter" idx="29"/>
          </p:nvPr>
        </p:nvSpPr>
        <p:spPr/>
        <p:txBody>
          <a:bodyPr/>
          <a:lstStyle/>
          <a:p>
            <a:pPr marL="0" indent="0">
              <a:buNone/>
            </a:pPr>
            <a:r>
              <a:rPr lang="fr-FR" sz="1600" dirty="0"/>
              <a:t>FISCALITE</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COMERCIALES / TOUS DOMAINES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VISION PATRIMOINE N° 92 Mars  </a:t>
            </a:r>
            <a:r>
              <a:rPr lang="fr-FR" sz="2400" b="1" kern="0" baseline="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2023</a:t>
            </a:r>
            <a:endParaRPr lang="fr-FR" sz="2400" kern="0" dirty="0">
              <a:solidFill>
                <a:schemeClr val="bg1">
                  <a:lumMod val="50000"/>
                </a:schemeClr>
              </a:solidFill>
            </a:endParaRP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9201" y="595297"/>
            <a:ext cx="3581400" cy="49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p:cNvSpPr txBox="1"/>
          <p:nvPr/>
        </p:nvSpPr>
        <p:spPr>
          <a:xfrm>
            <a:off x="95589" y="1430596"/>
            <a:ext cx="10883495" cy="923330"/>
          </a:xfrm>
          <a:prstGeom prst="rect">
            <a:avLst/>
          </a:prstGeom>
          <a:noFill/>
          <a:ln w="19050">
            <a:solidFill>
              <a:schemeClr val="tx1"/>
            </a:solidFill>
          </a:ln>
        </p:spPr>
        <p:txBody>
          <a:bodyPr wrap="square" rtlCol="0">
            <a:spAutoFit/>
          </a:bodyPr>
          <a:lstStyle/>
          <a:p>
            <a:r>
              <a:rPr lang="fr-FR" dirty="0">
                <a:effectLst>
                  <a:outerShdw blurRad="38100" dist="38100" dir="2700000" algn="tl">
                    <a:srgbClr val="000000">
                      <a:alpha val="43137"/>
                    </a:srgbClr>
                  </a:outerShdw>
                </a:effectLst>
                <a:latin typeface="Calibri" panose="020F0502020204030204" pitchFamily="34" charset="0"/>
              </a:rPr>
              <a:t>Retrouvez les publications du mois de mars de Vision Patrimoine à</a:t>
            </a:r>
            <a:r>
              <a:rPr lang="fr-FR" baseline="0" dirty="0">
                <a:effectLst>
                  <a:outerShdw blurRad="38100" dist="38100" dir="2700000" algn="tl">
                    <a:srgbClr val="000000">
                      <a:alpha val="43137"/>
                    </a:srgbClr>
                  </a:outerShdw>
                </a:effectLst>
                <a:latin typeface="Calibri" panose="020F0502020204030204" pitchFamily="34" charset="0"/>
              </a:rPr>
              <a:t> la </a:t>
            </a:r>
            <a:r>
              <a:rPr lang="fr-FR" dirty="0">
                <a:effectLst>
                  <a:outerShdw blurRad="38100" dist="38100" dir="2700000" algn="tl">
                    <a:srgbClr val="000000">
                      <a:alpha val="43137"/>
                    </a:srgbClr>
                  </a:outerShdw>
                </a:effectLst>
                <a:latin typeface="Calibri" panose="020F0502020204030204" pitchFamily="34" charset="0"/>
              </a:rPr>
              <a:t> Une : </a:t>
            </a:r>
            <a:r>
              <a:rPr lang="fr-FR" dirty="0">
                <a:solidFill>
                  <a:srgbClr val="FF0000"/>
                </a:solidFill>
                <a:effectLst>
                  <a:outerShdw blurRad="38100" dist="38100" dir="2700000" algn="tl">
                    <a:srgbClr val="000000">
                      <a:alpha val="43137"/>
                    </a:srgbClr>
                  </a:outerShdw>
                </a:effectLst>
                <a:latin typeface="Calibri" panose="020F0502020204030204" pitchFamily="34" charset="0"/>
              </a:rPr>
              <a:t>Webinaire: l’immobilier en famille, comment en faire un atout pour l’avenir? Le 30 mars à 12h et aussi  Préparer sa  retraite grâce au statut LMNP…</a:t>
            </a:r>
          </a:p>
          <a:p>
            <a:r>
              <a:rPr lang="fr-FR" dirty="0">
                <a:effectLst>
                  <a:outerShdw blurRad="38100" dist="38100" dir="2700000" algn="tl">
                    <a:srgbClr val="000000">
                      <a:alpha val="43137"/>
                    </a:srgbClr>
                  </a:outerShdw>
                </a:effectLst>
                <a:latin typeface="Calibri" panose="020F0502020204030204" pitchFamily="34" charset="0"/>
              </a:rPr>
              <a:t>Accès direct : </a:t>
            </a:r>
            <a:r>
              <a:rPr lang="fr-FR" dirty="0">
                <a:effectLst>
                  <a:outerShdw blurRad="38100" dist="38100" dir="2700000" algn="tl">
                    <a:srgbClr val="000000">
                      <a:alpha val="43137"/>
                    </a:srgbClr>
                  </a:outerShdw>
                </a:effectLst>
                <a:latin typeface="Calibri" panose="020F0502020204030204" pitchFamily="34" charset="0"/>
                <a:hlinkClick r:id="rId3"/>
              </a:rPr>
              <a:t>https://gestionprivee.caisse-epargne.fr/</a:t>
            </a:r>
            <a:r>
              <a:rPr lang="fr-FR" dirty="0">
                <a:effectLst>
                  <a:outerShdw blurRad="38100" dist="38100" dir="2700000" algn="tl">
                    <a:srgbClr val="000000">
                      <a:alpha val="43137"/>
                    </a:srgbClr>
                  </a:outerShdw>
                </a:effectLst>
                <a:latin typeface="Calibri" panose="020F0502020204030204" pitchFamily="34" charset="0"/>
              </a:rPr>
              <a:t> ou par simple clic sur l’image </a:t>
            </a:r>
          </a:p>
        </p:txBody>
      </p:sp>
      <p:sp>
        <p:nvSpPr>
          <p:cNvPr id="13" name="ZoneTexte 12">
            <a:hlinkClick r:id="rId4"/>
          </p:cNvPr>
          <p:cNvSpPr txBox="1"/>
          <p:nvPr/>
        </p:nvSpPr>
        <p:spPr>
          <a:xfrm>
            <a:off x="95589" y="3566253"/>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0" name="Rectangle 9"/>
          <p:cNvSpPr/>
          <p:nvPr/>
        </p:nvSpPr>
        <p:spPr>
          <a:xfrm>
            <a:off x="10998312" y="1264836"/>
            <a:ext cx="1125963" cy="52597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space réservé du texte 13"/>
          <p:cNvSpPr txBox="1">
            <a:spLocks/>
          </p:cNvSpPr>
          <p:nvPr/>
        </p:nvSpPr>
        <p:spPr>
          <a:xfrm>
            <a:off x="2195999" y="653994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14</a:t>
            </a:r>
            <a:endParaRPr lang="fr-FR" dirty="0">
              <a:solidFill>
                <a:schemeClr val="bg1">
                  <a:lumMod val="50000"/>
                </a:schemeClr>
              </a:solidFill>
            </a:endParaRPr>
          </a:p>
        </p:txBody>
      </p:sp>
      <p:sp>
        <p:nvSpPr>
          <p:cNvPr id="15"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5</a:t>
            </a:fld>
            <a:endParaRPr lang="fr-FR" sz="1000" b="1" dirty="0">
              <a:solidFill>
                <a:schemeClr val="tx1">
                  <a:lumMod val="50000"/>
                  <a:lumOff val="50000"/>
                </a:schemeClr>
              </a:solidFill>
              <a:latin typeface="+mj-lt"/>
              <a:cs typeface="Helvetica Neue Medium"/>
            </a:endParaRPr>
          </a:p>
        </p:txBody>
      </p:sp>
      <p:pic>
        <p:nvPicPr>
          <p:cNvPr id="3" name="Image 2">
            <a:hlinkClick r:id="rId5"/>
            <a:extLst>
              <a:ext uri="{FF2B5EF4-FFF2-40B4-BE49-F238E27FC236}">
                <a16:creationId xmlns:a16="http://schemas.microsoft.com/office/drawing/2014/main" id="{D0702AC4-65CA-4A74-B7A4-A4A11CD4383F}"/>
              </a:ext>
            </a:extLst>
          </p:cNvPr>
          <p:cNvPicPr>
            <a:picLocks noChangeAspect="1"/>
          </p:cNvPicPr>
          <p:nvPr/>
        </p:nvPicPr>
        <p:blipFill>
          <a:blip r:embed="rId6"/>
          <a:stretch>
            <a:fillRect/>
          </a:stretch>
        </p:blipFill>
        <p:spPr>
          <a:xfrm>
            <a:off x="2922432" y="2458148"/>
            <a:ext cx="5229808" cy="4081801"/>
          </a:xfrm>
          <a:prstGeom prst="rect">
            <a:avLst/>
          </a:prstGeom>
        </p:spPr>
      </p:pic>
    </p:spTree>
    <p:extLst>
      <p:ext uri="{BB962C8B-B14F-4D97-AF65-F5344CB8AC3E}">
        <p14:creationId xmlns:p14="http://schemas.microsoft.com/office/powerpoint/2010/main" val="875841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200" b="1" kern="0" dirty="0">
                <a:solidFill>
                  <a:schemeClr val="bg1">
                    <a:lumMod val="50000"/>
                  </a:schemeClr>
                </a:solidFill>
                <a:effectLst>
                  <a:outerShdw blurRad="38100" dist="38100" dir="2700000" algn="tl">
                    <a:srgbClr val="000000">
                      <a:alpha val="43137"/>
                    </a:srgbClr>
                  </a:outerShdw>
                </a:effectLst>
                <a:latin typeface="Calibri"/>
              </a:rPr>
              <a:t>Evolutions  PUMA lors de la fin de commercialisation d’un fond temporaire Grand Public </a:t>
            </a:r>
            <a:endParaRPr lang="fr-FR" sz="2200" kern="0" dirty="0">
              <a:solidFill>
                <a:schemeClr val="bg1">
                  <a:lumMod val="50000"/>
                </a:schemeClr>
              </a:solidFill>
            </a:endParaRPr>
          </a:p>
        </p:txBody>
      </p:sp>
      <p:sp>
        <p:nvSpPr>
          <p:cNvPr id="14" name="Rectangle 13"/>
          <p:cNvSpPr/>
          <p:nvPr/>
        </p:nvSpPr>
        <p:spPr>
          <a:xfrm>
            <a:off x="11039630" y="2489063"/>
            <a:ext cx="1051439" cy="39709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14</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6</a:t>
            </a:fld>
            <a:endParaRPr lang="fr-FR" sz="1000" b="1" dirty="0">
              <a:solidFill>
                <a:schemeClr val="tx1">
                  <a:lumMod val="50000"/>
                  <a:lumOff val="50000"/>
                </a:schemeClr>
              </a:solidFill>
              <a:latin typeface="+mj-lt"/>
              <a:cs typeface="Helvetica Neue Medium"/>
            </a:endParaRPr>
          </a:p>
        </p:txBody>
      </p:sp>
      <p:sp>
        <p:nvSpPr>
          <p:cNvPr id="4" name="Espace réservé du texte 3">
            <a:extLst>
              <a:ext uri="{FF2B5EF4-FFF2-40B4-BE49-F238E27FC236}">
                <a16:creationId xmlns:a16="http://schemas.microsoft.com/office/drawing/2014/main" id="{89AFFD75-F176-4EFB-9987-D048AB51202F}"/>
              </a:ext>
            </a:extLst>
          </p:cNvPr>
          <p:cNvSpPr>
            <a:spLocks noGrp="1"/>
          </p:cNvSpPr>
          <p:nvPr>
            <p:ph type="body" sz="quarter" idx="28"/>
          </p:nvPr>
        </p:nvSpPr>
        <p:spPr>
          <a:xfrm>
            <a:off x="11062822" y="2489063"/>
            <a:ext cx="1051439" cy="332018"/>
          </a:xfrm>
        </p:spPr>
        <p:txBody>
          <a:bodyPr/>
          <a:lstStyle/>
          <a:p>
            <a:pPr marL="0" indent="0">
              <a:buNone/>
            </a:pPr>
            <a:r>
              <a:rPr lang="fr-FR" sz="1200" dirty="0"/>
              <a:t>Assurance vie</a:t>
            </a:r>
          </a:p>
        </p:txBody>
      </p:sp>
      <p:sp>
        <p:nvSpPr>
          <p:cNvPr id="18" name="Rectangle 17">
            <a:extLst>
              <a:ext uri="{FF2B5EF4-FFF2-40B4-BE49-F238E27FC236}">
                <a16:creationId xmlns:a16="http://schemas.microsoft.com/office/drawing/2014/main" id="{0B5EF6D1-92AA-4EFA-81A4-C6F223AA071A}"/>
              </a:ext>
            </a:extLst>
          </p:cNvPr>
          <p:cNvSpPr/>
          <p:nvPr/>
        </p:nvSpPr>
        <p:spPr>
          <a:xfrm>
            <a:off x="11016440" y="71561"/>
            <a:ext cx="1129177" cy="16919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017660BD-BE29-498E-8C19-110434DF7F92}"/>
              </a:ext>
            </a:extLst>
          </p:cNvPr>
          <p:cNvSpPr txBox="1"/>
          <p:nvPr/>
        </p:nvSpPr>
        <p:spPr>
          <a:xfrm>
            <a:off x="77739" y="1313895"/>
            <a:ext cx="10689788" cy="2585323"/>
          </a:xfrm>
          <a:prstGeom prst="rect">
            <a:avLst/>
          </a:prstGeom>
          <a:noFill/>
        </p:spPr>
        <p:txBody>
          <a:bodyPr wrap="square" rtlCol="0">
            <a:spAutoFit/>
          </a:bodyPr>
          <a:lstStyle/>
          <a:p>
            <a:endParaRPr lang="fr-FR" dirty="0">
              <a:solidFill>
                <a:srgbClr val="C00000"/>
              </a:solidFill>
            </a:endParaRPr>
          </a:p>
          <a:p>
            <a:r>
              <a:rPr lang="fr-FR" dirty="0"/>
              <a:t>Cette évolution permet un message d’alerte sur la fin de commercialisation d’un fond temporaire pour une opération d’investissement en vente à distance (VAD). L’objectif est de sensibiliser le client à la signature de l’opération dans le délai de cette commercialisation.</a:t>
            </a:r>
          </a:p>
          <a:p>
            <a:r>
              <a:rPr lang="fr-FR" dirty="0">
                <a:solidFill>
                  <a:srgbClr val="FF0000"/>
                </a:solidFill>
                <a:effectLst>
                  <a:outerShdw blurRad="38100" dist="38100" dir="2700000" algn="tl">
                    <a:srgbClr val="000000">
                      <a:alpha val="43137"/>
                    </a:srgbClr>
                  </a:outerShdw>
                </a:effectLst>
              </a:rPr>
              <a:t>ATTENTION: ne concerne pas les FAF GP , non éligibles à la VAD en raison du QCC</a:t>
            </a:r>
          </a:p>
          <a:p>
            <a:r>
              <a:rPr lang="fr-FR" dirty="0"/>
              <a:t> </a:t>
            </a:r>
          </a:p>
          <a:p>
            <a:r>
              <a:rPr lang="fr-FR" dirty="0"/>
              <a:t>Le flash interface métier détaille les produits et les actes de gestion impactés.</a:t>
            </a:r>
          </a:p>
          <a:p>
            <a:pPr marL="285750" indent="-285750">
              <a:buFont typeface="Wingdings" panose="05000000000000000000" pitchFamily="2" charset="2"/>
              <a:buChar char="ü"/>
            </a:pPr>
            <a:endParaRPr lang="fr-FR" dirty="0"/>
          </a:p>
          <a:p>
            <a:pPr marL="285750" indent="-285750">
              <a:buFont typeface="Wingdings" panose="05000000000000000000" pitchFamily="2" charset="2"/>
              <a:buChar char="ü"/>
            </a:pPr>
            <a:endParaRPr lang="fr-FR" dirty="0"/>
          </a:p>
        </p:txBody>
      </p:sp>
      <p:sp>
        <p:nvSpPr>
          <p:cNvPr id="5" name="ZoneTexte 4">
            <a:extLst>
              <a:ext uri="{FF2B5EF4-FFF2-40B4-BE49-F238E27FC236}">
                <a16:creationId xmlns:a16="http://schemas.microsoft.com/office/drawing/2014/main" id="{62B957A3-8F09-4DD1-8D30-ACFE70DCCFF6}"/>
              </a:ext>
            </a:extLst>
          </p:cNvPr>
          <p:cNvSpPr txBox="1"/>
          <p:nvPr/>
        </p:nvSpPr>
        <p:spPr>
          <a:xfrm>
            <a:off x="3256845" y="4036669"/>
            <a:ext cx="985421" cy="369332"/>
          </a:xfrm>
          <a:prstGeom prst="rect">
            <a:avLst/>
          </a:prstGeom>
          <a:noFill/>
        </p:spPr>
        <p:txBody>
          <a:bodyPr wrap="square" rtlCol="0">
            <a:spAutoFit/>
          </a:bodyPr>
          <a:lstStyle/>
          <a:p>
            <a:r>
              <a:rPr lang="fr-FR"/>
              <a:t>Cliquez </a:t>
            </a:r>
            <a:endParaRPr lang="fr-FR" dirty="0"/>
          </a:p>
        </p:txBody>
      </p:sp>
      <p:sp>
        <p:nvSpPr>
          <p:cNvPr id="6" name="Flèche : droite 5">
            <a:extLst>
              <a:ext uri="{FF2B5EF4-FFF2-40B4-BE49-F238E27FC236}">
                <a16:creationId xmlns:a16="http://schemas.microsoft.com/office/drawing/2014/main" id="{4729BCD0-3326-47CB-AFDF-2F957F996058}"/>
              </a:ext>
            </a:extLst>
          </p:cNvPr>
          <p:cNvSpPr/>
          <p:nvPr/>
        </p:nvSpPr>
        <p:spPr>
          <a:xfrm>
            <a:off x="3395661" y="4538722"/>
            <a:ext cx="707791" cy="48463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hlinkClick r:id="rId3"/>
            <a:extLst>
              <a:ext uri="{FF2B5EF4-FFF2-40B4-BE49-F238E27FC236}">
                <a16:creationId xmlns:a16="http://schemas.microsoft.com/office/drawing/2014/main" id="{1082AF15-1C17-4397-9176-094D313C1DE0}"/>
              </a:ext>
            </a:extLst>
          </p:cNvPr>
          <p:cNvPicPr>
            <a:picLocks noChangeAspect="1"/>
          </p:cNvPicPr>
          <p:nvPr/>
        </p:nvPicPr>
        <p:blipFill>
          <a:blip r:embed="rId4"/>
          <a:stretch>
            <a:fillRect/>
          </a:stretch>
        </p:blipFill>
        <p:spPr>
          <a:xfrm>
            <a:off x="5010540" y="3365637"/>
            <a:ext cx="2028988" cy="2779777"/>
          </a:xfrm>
          <a:prstGeom prst="rect">
            <a:avLst/>
          </a:prstGeom>
          <a:ln>
            <a:solidFill>
              <a:srgbClr val="B82A56"/>
            </a:solidFill>
          </a:ln>
        </p:spPr>
      </p:pic>
    </p:spTree>
    <p:extLst>
      <p:ext uri="{BB962C8B-B14F-4D97-AF65-F5344CB8AC3E}">
        <p14:creationId xmlns:p14="http://schemas.microsoft.com/office/powerpoint/2010/main" val="2742194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000" b="1" kern="0" dirty="0">
                <a:solidFill>
                  <a:schemeClr val="bg1">
                    <a:lumMod val="50000"/>
                  </a:schemeClr>
                </a:solidFill>
                <a:effectLst>
                  <a:outerShdw blurRad="38100" dist="38100" dir="2700000" algn="tl">
                    <a:srgbClr val="000000">
                      <a:alpha val="43137"/>
                    </a:srgbClr>
                  </a:outerShdw>
                </a:effectLst>
                <a:latin typeface="Calibri"/>
              </a:rPr>
              <a:t>Nouvel accès au parcours de versement Assurance Vie CNP &amp; BPCE VIE  depuis DEI et BANXO   </a:t>
            </a:r>
            <a:endParaRPr lang="fr-FR" sz="2000" kern="0" dirty="0">
              <a:solidFill>
                <a:schemeClr val="bg1">
                  <a:lumMod val="50000"/>
                </a:schemeClr>
              </a:solidFill>
            </a:endParaRPr>
          </a:p>
        </p:txBody>
      </p:sp>
      <p:sp>
        <p:nvSpPr>
          <p:cNvPr id="14" name="Rectangle 13"/>
          <p:cNvSpPr/>
          <p:nvPr/>
        </p:nvSpPr>
        <p:spPr>
          <a:xfrm>
            <a:off x="11039630" y="2489063"/>
            <a:ext cx="1051439" cy="39709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14</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7</a:t>
            </a:fld>
            <a:endParaRPr lang="fr-FR" sz="1000" b="1" dirty="0">
              <a:solidFill>
                <a:schemeClr val="tx1">
                  <a:lumMod val="50000"/>
                  <a:lumOff val="50000"/>
                </a:schemeClr>
              </a:solidFill>
              <a:latin typeface="+mj-lt"/>
              <a:cs typeface="Helvetica Neue Medium"/>
            </a:endParaRPr>
          </a:p>
        </p:txBody>
      </p:sp>
      <p:sp>
        <p:nvSpPr>
          <p:cNvPr id="4" name="Espace réservé du texte 3">
            <a:extLst>
              <a:ext uri="{FF2B5EF4-FFF2-40B4-BE49-F238E27FC236}">
                <a16:creationId xmlns:a16="http://schemas.microsoft.com/office/drawing/2014/main" id="{89AFFD75-F176-4EFB-9987-D048AB51202F}"/>
              </a:ext>
            </a:extLst>
          </p:cNvPr>
          <p:cNvSpPr>
            <a:spLocks noGrp="1"/>
          </p:cNvSpPr>
          <p:nvPr>
            <p:ph type="body" sz="quarter" idx="28"/>
          </p:nvPr>
        </p:nvSpPr>
        <p:spPr>
          <a:xfrm>
            <a:off x="11062822" y="2489063"/>
            <a:ext cx="1051439" cy="332018"/>
          </a:xfrm>
        </p:spPr>
        <p:txBody>
          <a:bodyPr/>
          <a:lstStyle/>
          <a:p>
            <a:pPr marL="0" indent="0">
              <a:buNone/>
            </a:pPr>
            <a:r>
              <a:rPr lang="fr-FR" sz="1200" dirty="0"/>
              <a:t>Assurance vie</a:t>
            </a:r>
          </a:p>
        </p:txBody>
      </p:sp>
      <p:sp>
        <p:nvSpPr>
          <p:cNvPr id="18" name="Rectangle 17">
            <a:extLst>
              <a:ext uri="{FF2B5EF4-FFF2-40B4-BE49-F238E27FC236}">
                <a16:creationId xmlns:a16="http://schemas.microsoft.com/office/drawing/2014/main" id="{0B5EF6D1-92AA-4EFA-81A4-C6F223AA071A}"/>
              </a:ext>
            </a:extLst>
          </p:cNvPr>
          <p:cNvSpPr/>
          <p:nvPr/>
        </p:nvSpPr>
        <p:spPr>
          <a:xfrm>
            <a:off x="11016440" y="71561"/>
            <a:ext cx="1129177" cy="16919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017660BD-BE29-498E-8C19-110434DF7F92}"/>
              </a:ext>
            </a:extLst>
          </p:cNvPr>
          <p:cNvSpPr txBox="1"/>
          <p:nvPr/>
        </p:nvSpPr>
        <p:spPr>
          <a:xfrm>
            <a:off x="100931" y="917523"/>
            <a:ext cx="10689788" cy="2369880"/>
          </a:xfrm>
          <a:prstGeom prst="rect">
            <a:avLst/>
          </a:prstGeom>
          <a:noFill/>
        </p:spPr>
        <p:txBody>
          <a:bodyPr wrap="square" rtlCol="0">
            <a:spAutoFit/>
          </a:bodyPr>
          <a:lstStyle/>
          <a:p>
            <a:endParaRPr lang="fr-FR" dirty="0">
              <a:solidFill>
                <a:srgbClr val="C00000"/>
              </a:solidFill>
            </a:endParaRPr>
          </a:p>
          <a:p>
            <a:r>
              <a:rPr lang="fr-FR" sz="1400" b="1" dirty="0"/>
              <a:t>Du nouveau pour les opérations en ligne de vos clients :  d</a:t>
            </a:r>
            <a:r>
              <a:rPr lang="fr-FR" sz="1400" dirty="0"/>
              <a:t>epuis le </a:t>
            </a:r>
            <a:r>
              <a:rPr lang="fr-FR" sz="1400" b="1" dirty="0"/>
              <a:t>29 mars 2023</a:t>
            </a:r>
            <a:r>
              <a:rPr lang="fr-FR" sz="1400" dirty="0"/>
              <a:t>, les clients détenteurs de contrats CNP Assurances et BPCE Vie disposant d’un contrat d’assurance vie éligible aux opérations en ligne, ont la possibilité d’effectuer, en toute autonomie sur leur espace client, des </a:t>
            </a:r>
            <a:r>
              <a:rPr lang="fr-FR" sz="1400" b="1" dirty="0"/>
              <a:t>opérations de versements complémentaires </a:t>
            </a:r>
            <a:r>
              <a:rPr lang="fr-FR" sz="1400" b="1" u="sng" dirty="0"/>
              <a:t>depuis leur espace virement bancaire</a:t>
            </a:r>
            <a:r>
              <a:rPr lang="fr-FR" sz="1400" dirty="0"/>
              <a:t>.</a:t>
            </a:r>
          </a:p>
          <a:p>
            <a:pPr marL="742950" lvl="1" indent="-285750">
              <a:buFont typeface="Wingdings" panose="05000000000000000000" pitchFamily="2" charset="2"/>
              <a:buChar char="Ø"/>
            </a:pPr>
            <a:r>
              <a:rPr lang="fr-FR" sz="1400" dirty="0"/>
              <a:t>1. Lorsque que le client cliquera sur le bouton « Versement vers mon assurance vie », il se verra proposer la liste de ses contrats éligibles (mêmes critères d’éligibilité que sur ETNA et CIA)</a:t>
            </a:r>
          </a:p>
          <a:p>
            <a:pPr marL="742950" lvl="1" indent="-285750">
              <a:buFont typeface="Wingdings" panose="05000000000000000000" pitchFamily="2" charset="2"/>
              <a:buChar char="Ø"/>
            </a:pPr>
            <a:r>
              <a:rPr lang="fr-FR" sz="1400" dirty="0"/>
              <a:t>2. En sélectionnant le contrat choisi, il sera alors dirigé vers la première page du parcours de versement du contrat concerné.</a:t>
            </a:r>
          </a:p>
          <a:p>
            <a:pPr marL="742950" lvl="1" indent="-285750">
              <a:buFont typeface="Wingdings" panose="05000000000000000000" pitchFamily="2" charset="2"/>
              <a:buChar char="Ø"/>
            </a:pPr>
            <a:r>
              <a:rPr lang="fr-FR" sz="1400" dirty="0"/>
              <a:t>2bis. Dans le cas où le client n’aurait pas de contrat éligible au versement complémentaire en ligne, une page s’affichera pour l’inviter à contacter son conseiller.</a:t>
            </a:r>
          </a:p>
          <a:p>
            <a:pPr marL="285750" indent="-285750">
              <a:buFont typeface="Wingdings" panose="05000000000000000000" pitchFamily="2" charset="2"/>
              <a:buChar char="ü"/>
            </a:pPr>
            <a:endParaRPr lang="fr-FR" dirty="0"/>
          </a:p>
        </p:txBody>
      </p:sp>
      <p:pic>
        <p:nvPicPr>
          <p:cNvPr id="3" name="Image 2">
            <a:extLst>
              <a:ext uri="{FF2B5EF4-FFF2-40B4-BE49-F238E27FC236}">
                <a16:creationId xmlns:a16="http://schemas.microsoft.com/office/drawing/2014/main" id="{1C668028-9DEB-48A1-9436-788E3402879C}"/>
              </a:ext>
            </a:extLst>
          </p:cNvPr>
          <p:cNvPicPr>
            <a:picLocks noChangeAspect="1"/>
          </p:cNvPicPr>
          <p:nvPr/>
        </p:nvPicPr>
        <p:blipFill>
          <a:blip r:embed="rId3"/>
          <a:stretch>
            <a:fillRect/>
          </a:stretch>
        </p:blipFill>
        <p:spPr>
          <a:xfrm>
            <a:off x="1510199" y="2978113"/>
            <a:ext cx="8069230" cy="3710668"/>
          </a:xfrm>
          <a:prstGeom prst="rect">
            <a:avLst/>
          </a:prstGeom>
        </p:spPr>
      </p:pic>
      <p:pic>
        <p:nvPicPr>
          <p:cNvPr id="9" name="Image 8">
            <a:extLst>
              <a:ext uri="{FF2B5EF4-FFF2-40B4-BE49-F238E27FC236}">
                <a16:creationId xmlns:a16="http://schemas.microsoft.com/office/drawing/2014/main" id="{035CB77C-71AD-4CA0-A384-2D770E8A32CA}"/>
              </a:ext>
            </a:extLst>
          </p:cNvPr>
          <p:cNvPicPr>
            <a:picLocks noChangeAspect="1"/>
          </p:cNvPicPr>
          <p:nvPr/>
        </p:nvPicPr>
        <p:blipFill>
          <a:blip r:embed="rId4"/>
          <a:stretch>
            <a:fillRect/>
          </a:stretch>
        </p:blipFill>
        <p:spPr>
          <a:xfrm>
            <a:off x="10088185" y="69389"/>
            <a:ext cx="1800225" cy="657225"/>
          </a:xfrm>
          <a:prstGeom prst="rect">
            <a:avLst/>
          </a:prstGeom>
        </p:spPr>
      </p:pic>
      <p:sp>
        <p:nvSpPr>
          <p:cNvPr id="11" name="Espace réservé du texte 13">
            <a:extLst>
              <a:ext uri="{FF2B5EF4-FFF2-40B4-BE49-F238E27FC236}">
                <a16:creationId xmlns:a16="http://schemas.microsoft.com/office/drawing/2014/main" id="{B1A1B77D-FB8B-445F-915E-30928C493094}"/>
              </a:ext>
            </a:extLst>
          </p:cNvPr>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14</a:t>
            </a:r>
            <a:endParaRPr lang="fr-FR" dirty="0">
              <a:solidFill>
                <a:schemeClr val="bg1">
                  <a:lumMod val="50000"/>
                </a:schemeClr>
              </a:solidFill>
            </a:endParaRPr>
          </a:p>
        </p:txBody>
      </p:sp>
    </p:spTree>
    <p:extLst>
      <p:ext uri="{BB962C8B-B14F-4D97-AF65-F5344CB8AC3E}">
        <p14:creationId xmlns:p14="http://schemas.microsoft.com/office/powerpoint/2010/main" val="1083118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a:p>
        </p:txBody>
      </p:sp>
      <p:sp>
        <p:nvSpPr>
          <p:cNvPr id="5" name="Espace réservé du texte 4"/>
          <p:cNvSpPr>
            <a:spLocks noGrp="1"/>
          </p:cNvSpPr>
          <p:nvPr>
            <p:ph type="body" sz="quarter" idx="28"/>
          </p:nvPr>
        </p:nvSpPr>
        <p:spPr/>
        <p:txBody>
          <a:bodyPr/>
          <a:lstStyle/>
          <a:p>
            <a:pPr marL="0" indent="0">
              <a:buNone/>
            </a:pPr>
            <a:r>
              <a:rPr lang="fr-FR" sz="1600" dirty="0"/>
              <a:t>FIP-FCPI</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LA LETTRE SEMESTRIELLE DES FONDS AU 31/12/2022</a:t>
            </a:r>
            <a:endParaRPr lang="fr-FR" sz="2400" kern="0" dirty="0">
              <a:solidFill>
                <a:schemeClr val="bg1">
                  <a:lumMod val="50000"/>
                </a:schemeClr>
              </a:solidFill>
            </a:endParaRPr>
          </a:p>
        </p:txBody>
      </p:sp>
      <p:sp>
        <p:nvSpPr>
          <p:cNvPr id="9" name="Rectangle 8"/>
          <p:cNvSpPr/>
          <p:nvPr/>
        </p:nvSpPr>
        <p:spPr>
          <a:xfrm>
            <a:off x="11071229" y="2917267"/>
            <a:ext cx="1051438" cy="33991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14</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8</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249998" y="241164"/>
            <a:ext cx="823409" cy="13119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p:nvPicPr>
        <p:blipFill>
          <a:blip r:embed="rId2"/>
          <a:stretch>
            <a:fillRect/>
          </a:stretch>
        </p:blipFill>
        <p:spPr>
          <a:xfrm>
            <a:off x="8627165" y="421599"/>
            <a:ext cx="1755292" cy="722077"/>
          </a:xfrm>
          <a:prstGeom prst="rect">
            <a:avLst/>
          </a:prstGeom>
        </p:spPr>
      </p:pic>
      <p:sp>
        <p:nvSpPr>
          <p:cNvPr id="15" name="ZoneTexte 14"/>
          <p:cNvSpPr txBox="1"/>
          <p:nvPr/>
        </p:nvSpPr>
        <p:spPr>
          <a:xfrm>
            <a:off x="1185394" y="3459530"/>
            <a:ext cx="2183931" cy="400110"/>
          </a:xfrm>
          <a:prstGeom prst="rect">
            <a:avLst/>
          </a:prstGeom>
          <a:noFill/>
        </p:spPr>
        <p:txBody>
          <a:bodyPr wrap="none" rtlCol="0">
            <a:spAutoFit/>
          </a:bodyPr>
          <a:lstStyle/>
          <a:p>
            <a:r>
              <a:rPr lang="fr-FR" sz="2000" i="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a:t>
            </a:r>
            <a:endParaRPr lang="fr-FR" sz="2000" dirty="0"/>
          </a:p>
        </p:txBody>
      </p:sp>
      <p:pic>
        <p:nvPicPr>
          <p:cNvPr id="4" name="Image 3">
            <a:hlinkClick r:id="rId3"/>
            <a:extLst>
              <a:ext uri="{FF2B5EF4-FFF2-40B4-BE49-F238E27FC236}">
                <a16:creationId xmlns:a16="http://schemas.microsoft.com/office/drawing/2014/main" id="{9A6D2A64-E749-40AE-A205-E3DE89398CE6}"/>
              </a:ext>
            </a:extLst>
          </p:cNvPr>
          <p:cNvPicPr>
            <a:picLocks noChangeAspect="1"/>
          </p:cNvPicPr>
          <p:nvPr/>
        </p:nvPicPr>
        <p:blipFill>
          <a:blip r:embed="rId4"/>
          <a:stretch>
            <a:fillRect/>
          </a:stretch>
        </p:blipFill>
        <p:spPr>
          <a:xfrm>
            <a:off x="4107365" y="1414066"/>
            <a:ext cx="3513577" cy="4891147"/>
          </a:xfrm>
          <a:prstGeom prst="rect">
            <a:avLst/>
          </a:prstGeom>
        </p:spPr>
      </p:pic>
    </p:spTree>
    <p:extLst>
      <p:ext uri="{BB962C8B-B14F-4D97-AF65-F5344CB8AC3E}">
        <p14:creationId xmlns:p14="http://schemas.microsoft.com/office/powerpoint/2010/main" val="2916006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LA LETTRE HEBDO </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DU 27 MARS 2023</a:t>
            </a:r>
            <a:endParaRPr lang="fr-FR" sz="2400" kern="0" dirty="0">
              <a:solidFill>
                <a:schemeClr val="bg1">
                  <a:lumMod val="50000"/>
                </a:schemeClr>
              </a:solidFill>
            </a:endParaRPr>
          </a:p>
        </p:txBody>
      </p:sp>
      <p:pic>
        <p:nvPicPr>
          <p:cNvPr id="8" name="Image 7"/>
          <p:cNvPicPr>
            <a:picLocks noChangeAspect="1"/>
          </p:cNvPicPr>
          <p:nvPr/>
        </p:nvPicPr>
        <p:blipFill>
          <a:blip r:embed="rId3"/>
          <a:stretch>
            <a:fillRect/>
          </a:stretch>
        </p:blipFill>
        <p:spPr>
          <a:xfrm>
            <a:off x="523221" y="2489063"/>
            <a:ext cx="1219200" cy="1000125"/>
          </a:xfrm>
          <a:prstGeom prst="rect">
            <a:avLst/>
          </a:prstGeom>
        </p:spPr>
      </p:pic>
      <p:pic>
        <p:nvPicPr>
          <p:cNvPr id="10" name="Image 9"/>
          <p:cNvPicPr>
            <a:picLocks noChangeAspect="1"/>
          </p:cNvPicPr>
          <p:nvPr/>
        </p:nvPicPr>
        <p:blipFill>
          <a:blip r:embed="rId4"/>
          <a:stretch>
            <a:fillRect/>
          </a:stretch>
        </p:blipFill>
        <p:spPr>
          <a:xfrm>
            <a:off x="3135600" y="1265695"/>
            <a:ext cx="4943475" cy="495300"/>
          </a:xfrm>
          <a:prstGeom prst="rect">
            <a:avLst/>
          </a:prstGeom>
        </p:spPr>
      </p:pic>
      <p:sp>
        <p:nvSpPr>
          <p:cNvPr id="13" name="ZoneTexte 12">
            <a:hlinkClick r:id="rId5"/>
          </p:cNvPr>
          <p:cNvSpPr txBox="1"/>
          <p:nvPr/>
        </p:nvSpPr>
        <p:spPr>
          <a:xfrm>
            <a:off x="738534" y="4010003"/>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Rectangle 13"/>
          <p:cNvSpPr/>
          <p:nvPr/>
        </p:nvSpPr>
        <p:spPr>
          <a:xfrm>
            <a:off x="11039630" y="1560007"/>
            <a:ext cx="1129177" cy="48999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14</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9</a:t>
            </a:fld>
            <a:endParaRPr lang="fr-FR" sz="1000" b="1" dirty="0">
              <a:solidFill>
                <a:schemeClr val="tx1">
                  <a:lumMod val="50000"/>
                  <a:lumOff val="50000"/>
                </a:schemeClr>
              </a:solidFill>
              <a:latin typeface="+mj-lt"/>
              <a:cs typeface="Helvetica Neue Medium"/>
            </a:endParaRPr>
          </a:p>
        </p:txBody>
      </p:sp>
      <p:pic>
        <p:nvPicPr>
          <p:cNvPr id="17" name="Image 16">
            <a:extLst>
              <a:ext uri="{FF2B5EF4-FFF2-40B4-BE49-F238E27FC236}">
                <a16:creationId xmlns:a16="http://schemas.microsoft.com/office/drawing/2014/main" id="{54C32AC0-CFA3-43E4-A5B0-7BC0D19CBD8F}"/>
              </a:ext>
            </a:extLst>
          </p:cNvPr>
          <p:cNvPicPr>
            <a:picLocks noChangeAspect="1"/>
          </p:cNvPicPr>
          <p:nvPr/>
        </p:nvPicPr>
        <p:blipFill>
          <a:blip r:embed="rId6"/>
          <a:stretch>
            <a:fillRect/>
          </a:stretch>
        </p:blipFill>
        <p:spPr>
          <a:xfrm>
            <a:off x="8848437" y="519462"/>
            <a:ext cx="1570880" cy="528672"/>
          </a:xfrm>
          <a:prstGeom prst="rect">
            <a:avLst/>
          </a:prstGeom>
        </p:spPr>
      </p:pic>
      <p:pic>
        <p:nvPicPr>
          <p:cNvPr id="2" name="Image 1">
            <a:hlinkClick r:id="rId7"/>
            <a:extLst>
              <a:ext uri="{FF2B5EF4-FFF2-40B4-BE49-F238E27FC236}">
                <a16:creationId xmlns:a16="http://schemas.microsoft.com/office/drawing/2014/main" id="{03A70959-4EA0-4F71-9CE1-FD263788A4F0}"/>
              </a:ext>
            </a:extLst>
          </p:cNvPr>
          <p:cNvPicPr>
            <a:picLocks noChangeAspect="1"/>
          </p:cNvPicPr>
          <p:nvPr/>
        </p:nvPicPr>
        <p:blipFill>
          <a:blip r:embed="rId8"/>
          <a:stretch>
            <a:fillRect/>
          </a:stretch>
        </p:blipFill>
        <p:spPr>
          <a:xfrm>
            <a:off x="4172118" y="1896175"/>
            <a:ext cx="3069452" cy="4436655"/>
          </a:xfrm>
          <a:prstGeom prst="rect">
            <a:avLst/>
          </a:prstGeom>
          <a:ln>
            <a:solidFill>
              <a:srgbClr val="7030A0"/>
            </a:solidFill>
          </a:ln>
        </p:spPr>
      </p:pic>
    </p:spTree>
    <p:extLst>
      <p:ext uri="{BB962C8B-B14F-4D97-AF65-F5344CB8AC3E}">
        <p14:creationId xmlns:p14="http://schemas.microsoft.com/office/powerpoint/2010/main" val="2503917462"/>
      </p:ext>
    </p:extLst>
  </p:cSld>
  <p:clrMapOvr>
    <a:masterClrMapping/>
  </p:clrMapOvr>
</p:sld>
</file>

<file path=ppt/theme/theme1.xml><?xml version="1.0" encoding="utf-8"?>
<a:theme xmlns:a="http://schemas.openxmlformats.org/drawingml/2006/main" name="Conception personnalisée">
  <a:themeElements>
    <a:clrScheme name="Rouge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c52eb4dc-0ef3-4aa8-8e03-025dbf6c8637"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1515AA-57AE-4459-BE05-37022DA03708}">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402bd0e2-1d78-4f7d-9dde-91cd55d66e87"/>
    <ds:schemaRef ds:uri="http://www.w3.org/XML/1998/namespace"/>
    <ds:schemaRef ds:uri="http://purl.org/dc/dcmitype/"/>
  </ds:schemaRefs>
</ds:datastoreItem>
</file>

<file path=customXml/itemProps2.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40227</TotalTime>
  <Words>638</Words>
  <Application>Microsoft Office PowerPoint</Application>
  <PresentationFormat>Grand écran</PresentationFormat>
  <Paragraphs>75</Paragraphs>
  <Slides>9</Slides>
  <Notes>4</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9</vt:i4>
      </vt:variant>
    </vt:vector>
  </HeadingPairs>
  <TitlesOfParts>
    <vt:vector size="18" baseType="lpstr">
      <vt:lpstr>Arial</vt:lpstr>
      <vt:lpstr>Arial Black</vt:lpstr>
      <vt:lpstr>Calibri</vt:lpstr>
      <vt:lpstr>Calibri Light</vt:lpstr>
      <vt:lpstr>Montserrat</vt:lpstr>
      <vt:lpstr>Montserrat Black</vt:lpstr>
      <vt:lpstr>Segoe Print</vt:lpstr>
      <vt:lpstr>Wingdings</vt:lpstr>
      <vt:lpstr>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CASSAN Nathalie [CEGEE]</cp:lastModifiedBy>
  <cp:revision>2099</cp:revision>
  <dcterms:created xsi:type="dcterms:W3CDTF">2020-06-24T09:20:11Z</dcterms:created>
  <dcterms:modified xsi:type="dcterms:W3CDTF">2023-03-31T07:25:37Z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2023-01-17T13:40:48Z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