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83" r:id="rId8"/>
    <p:sldId id="455" r:id="rId9"/>
    <p:sldId id="457" r:id="rId10"/>
    <p:sldId id="281" r:id="rId11"/>
    <p:sldId id="45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2A56"/>
    <a:srgbClr val="C31632"/>
    <a:srgbClr val="FF0000"/>
    <a:srgbClr val="E3322C"/>
    <a:srgbClr val="E7302A"/>
    <a:srgbClr val="0000FF"/>
    <a:srgbClr val="D11921"/>
    <a:srgbClr val="EC1B24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99" d="100"/>
          <a:sy n="99" d="100"/>
        </p:scale>
        <p:origin x="94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06/04/2023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06/04/2023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401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101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06/04/2023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0.jpeg"/><Relationship Id="rId4" Type="http://schemas.openxmlformats.org/officeDocument/2006/relationships/image" Target="../media/image15.emf"/><Relationship Id="rId9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://commerciaux.celca.caisse-epargne.fr/download/1176/documents-hors-arbo-2/29879/kit-echeance-coralium-2.pdf" TargetMode="External"/><Relationship Id="rId7" Type="http://schemas.openxmlformats.org/officeDocument/2006/relationships/hyperlink" Target="http://commerciaux.celca.caisse-epargne.fr/download/1176/documents-hors-arbo-2/29881/lap-coramium2.pdf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hyperlink" Target="http://commerciaux.celca.caisse-epargne.fr/download/1176/documents-hors-arbo-2/29880/dic-coralium2.pdf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9889/presentation-harris-webex-global-value.pdf" TargetMode="External"/><Relationship Id="rId5" Type="http://schemas.openxmlformats.org/officeDocument/2006/relationships/hyperlink" Target="https://groupebpce-my.sharepoint.com/:v:/g/personal/romain_dehlinger_natixis_com/EQt2Z0qblnRIhNSRu2n-KxcBeMwbjRDDNMJctXekMceA5A" TargetMode="Externa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hyperlink" Target="http://commerciaux.celca.caisse-epargne.fr/download/1648/lettre-hebdomadaire-vega-investment-managers/29873/la-lettre-hebdomadaire-de-vega-im_3-avril-2023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15 du Lundi 10 au Samedi 15 avril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241535-81EE-4009-B5E3-7E1AD5DC1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315" y="4569929"/>
            <a:ext cx="2154116" cy="130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15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59938" y="2732133"/>
            <a:ext cx="8578776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FAF: CORALIUM 2: </a:t>
            </a:r>
            <a:r>
              <a:rPr lang="fr-FR" dirty="0"/>
              <a:t>arrivée à échéance le 6 avril , retrouvez le kit, et toute la documentation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sur Harris Associates Global </a:t>
            </a:r>
            <a:r>
              <a:rPr lang="fr-FR" dirty="0" err="1"/>
              <a:t>Equity</a:t>
            </a:r>
            <a:r>
              <a:rPr lang="fr-FR" dirty="0"/>
              <a:t>  jeudi 6 avril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03 avril 2023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E934D16-205A-47A6-BAB2-980659747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730538"/>
            <a:ext cx="229552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4E6FA0-B869-47BC-961D-0E47E3B38E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029" y="2643111"/>
            <a:ext cx="4894974" cy="314481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9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FAF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FAF CORALIUM 2 ECHEANCE LE 06/04/2023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25559" y="2804764"/>
            <a:ext cx="1125963" cy="36241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9" y="241164"/>
            <a:ext cx="1120771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059C7EA-E7B5-4302-8E1F-DAED9939DB4F}"/>
              </a:ext>
            </a:extLst>
          </p:cNvPr>
          <p:cNvSpPr txBox="1"/>
          <p:nvPr/>
        </p:nvSpPr>
        <p:spPr>
          <a:xfrm>
            <a:off x="46900" y="1256903"/>
            <a:ext cx="105245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Le fonds à formule </a:t>
            </a:r>
            <a:r>
              <a:rPr lang="fr-FR" sz="1600" b="1" dirty="0" err="1"/>
              <a:t>Coralium</a:t>
            </a:r>
            <a:r>
              <a:rPr lang="fr-FR" sz="1600" b="1" dirty="0"/>
              <a:t> 2  est </a:t>
            </a:r>
            <a:r>
              <a:rPr lang="fr-FR" sz="1600" dirty="0"/>
              <a:t>arrivé à échéance anticipée le </a:t>
            </a:r>
            <a:r>
              <a:rPr lang="fr-FR" sz="1600" b="1" dirty="0"/>
              <a:t>6 avril</a:t>
            </a:r>
            <a:r>
              <a:rPr lang="fr-FR" sz="1600" dirty="0"/>
              <a:t>.</a:t>
            </a:r>
            <a:br>
              <a:rPr lang="fr-FR" sz="1600" dirty="0"/>
            </a:br>
            <a:r>
              <a:rPr lang="fr-FR" sz="1600" dirty="0"/>
              <a:t>A  la première date de constatation intermédiaire, le 31 mars 2023, le niveau de l’indice Euronext ® </a:t>
            </a:r>
            <a:r>
              <a:rPr lang="fr-FR" sz="1600" dirty="0" err="1"/>
              <a:t>Core</a:t>
            </a:r>
            <a:r>
              <a:rPr lang="fr-FR" sz="1600" dirty="0"/>
              <a:t> Europe 30 EW </a:t>
            </a:r>
            <a:r>
              <a:rPr lang="fr-FR" sz="1600" dirty="0" err="1"/>
              <a:t>Decrement</a:t>
            </a:r>
            <a:r>
              <a:rPr lang="fr-FR" sz="1600" dirty="0"/>
              <a:t> 5% NR a atteint le niveau de 1 132.13 points. L’indice n’a pas baissé par rapport à son niveau initial de 1 067.48 points, la condition d’échéance anticipée automatique est donc réalisée. </a:t>
            </a:r>
          </a:p>
          <a:p>
            <a:r>
              <a:rPr lang="fr-FR" sz="1600" dirty="0"/>
              <a:t>A cette occasion, les clients  bénéficieront du  capital investi, hors frais d’entrée, fiscalité et prélèvements sociaux éventuels, augmenté de 14 %, soit un rendement annualisé de 6.72 %. Sur la même période, l’indice Euronext ® </a:t>
            </a:r>
            <a:r>
              <a:rPr lang="fr-FR" sz="1600" dirty="0" err="1"/>
              <a:t>Core</a:t>
            </a:r>
            <a:r>
              <a:rPr lang="fr-FR" sz="1600" dirty="0"/>
              <a:t> Europe 30 EW </a:t>
            </a:r>
            <a:r>
              <a:rPr lang="fr-FR" sz="1600" dirty="0" err="1"/>
              <a:t>Decrement</a:t>
            </a:r>
            <a:r>
              <a:rPr lang="fr-FR" sz="1600" dirty="0"/>
              <a:t> 5% NR a progressé de 6.06%, soit un TRA </a:t>
            </a:r>
            <a:r>
              <a:rPr lang="fr-FR" dirty="0"/>
              <a:t>de 2.96%. </a:t>
            </a:r>
            <a:endParaRPr lang="fr-FR" sz="1600" dirty="0"/>
          </a:p>
          <a:p>
            <a:endParaRPr lang="fr-FR" sz="16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03888F6-B258-4A42-A940-251A5C5C8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508" y="573843"/>
            <a:ext cx="1685925" cy="4953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35F92D7-5D45-42BF-A08A-E930014E4077}"/>
              </a:ext>
            </a:extLst>
          </p:cNvPr>
          <p:cNvSpPr txBox="1"/>
          <p:nvPr/>
        </p:nvSpPr>
        <p:spPr>
          <a:xfrm>
            <a:off x="430159" y="3380561"/>
            <a:ext cx="5111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Retrouvez la documentation DIC, LAP, kit en cliquant sur les images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682149-515E-4F20-9BD1-69E18B5DB58A}"/>
              </a:ext>
            </a:extLst>
          </p:cNvPr>
          <p:cNvSpPr txBox="1"/>
          <p:nvPr/>
        </p:nvSpPr>
        <p:spPr>
          <a:xfrm>
            <a:off x="33108" y="3028288"/>
            <a:ext cx="39446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highlight>
                  <a:srgbClr val="FFFF00"/>
                </a:highlight>
              </a:rPr>
              <a:t>Les cibles vous seront livrées prochainement.</a:t>
            </a:r>
          </a:p>
        </p:txBody>
      </p:sp>
      <p:pic>
        <p:nvPicPr>
          <p:cNvPr id="6" name="Image 5">
            <a:hlinkClick r:id="rId3"/>
            <a:extLst>
              <a:ext uri="{FF2B5EF4-FFF2-40B4-BE49-F238E27FC236}">
                <a16:creationId xmlns:a16="http://schemas.microsoft.com/office/drawing/2014/main" id="{81988F65-F11E-4AC6-AD39-F1236784C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958" y="4466965"/>
            <a:ext cx="2813218" cy="1749883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pic>
        <p:nvPicPr>
          <p:cNvPr id="19" name="Image 18">
            <a:hlinkClick r:id="rId5"/>
            <a:extLst>
              <a:ext uri="{FF2B5EF4-FFF2-40B4-BE49-F238E27FC236}">
                <a16:creationId xmlns:a16="http://schemas.microsoft.com/office/drawing/2014/main" id="{588D0964-D78F-4EAA-AFAA-7243C75D23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159" y="3831711"/>
            <a:ext cx="1878184" cy="2464670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20" name="Image 19">
            <a:hlinkClick r:id="rId7"/>
            <a:extLst>
              <a:ext uri="{FF2B5EF4-FFF2-40B4-BE49-F238E27FC236}">
                <a16:creationId xmlns:a16="http://schemas.microsoft.com/office/drawing/2014/main" id="{6889BFF1-9E3A-47AD-BD2E-0932BE0B26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1841" y="3817879"/>
            <a:ext cx="1770619" cy="246467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0760644-49C6-499C-A221-E26106CD4A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8631" y="3197565"/>
            <a:ext cx="3158768" cy="206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77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du 6 avril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2023  sur Harris Associates Global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Equity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33" y="346186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NIMI sur HARRIS ASSOCIATES GLOBAL EQUITY du jeudi 6 avril 2023 retrouvez  le lien de réécoute et le support de présentation.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34B149E-8046-4561-98E0-918AF50E9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5521" y="150034"/>
            <a:ext cx="2171700" cy="6667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56BBCB-D27C-4991-B3CF-5C7AB37060A6}"/>
              </a:ext>
            </a:extLst>
          </p:cNvPr>
          <p:cNvSpPr txBox="1"/>
          <p:nvPr/>
        </p:nvSpPr>
        <p:spPr>
          <a:xfrm>
            <a:off x="2757996" y="2210348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5"/>
              </a:rPr>
              <a:t>Lien de réécoute</a:t>
            </a:r>
            <a:r>
              <a:rPr lang="fr-FR" dirty="0"/>
              <a:t> </a:t>
            </a:r>
          </a:p>
        </p:txBody>
      </p:sp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7048CAC8-C3A9-4310-9C9E-156DDB1FCD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4912" y="2924684"/>
            <a:ext cx="5724016" cy="3234997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208526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03 AVRIL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5600" y="1265695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E43432FF-96AE-4342-B8AB-1AF8AAB849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2976" y="1910448"/>
            <a:ext cx="3012724" cy="4364587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4BEF06-98EE-492B-9DDE-DE59E8BAF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44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133604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40473</TotalTime>
  <Words>398</Words>
  <Application>Microsoft Office PowerPoint</Application>
  <PresentationFormat>Grand écran</PresentationFormat>
  <Paragraphs>45</Paragraphs>
  <Slides>7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MAUSY Claude [CEGEE]</cp:lastModifiedBy>
  <cp:revision>2114</cp:revision>
  <dcterms:created xsi:type="dcterms:W3CDTF">2020-06-24T09:20:11Z</dcterms:created>
  <dcterms:modified xsi:type="dcterms:W3CDTF">2023-04-06T09:09:06Z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