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4"/>
  </p:notesMasterIdLst>
  <p:handoutMasterIdLst>
    <p:handoutMasterId r:id="rId15"/>
  </p:handoutMasterIdLst>
  <p:sldIdLst>
    <p:sldId id="256" r:id="rId6"/>
    <p:sldId id="257" r:id="rId7"/>
    <p:sldId id="283" r:id="rId8"/>
    <p:sldId id="288" r:id="rId9"/>
    <p:sldId id="285" r:id="rId10"/>
    <p:sldId id="461" r:id="rId11"/>
    <p:sldId id="462" r:id="rId12"/>
    <p:sldId id="287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1921"/>
    <a:srgbClr val="B82A56"/>
    <a:srgbClr val="C31632"/>
    <a:srgbClr val="FF0000"/>
    <a:srgbClr val="E3322C"/>
    <a:srgbClr val="E7302A"/>
    <a:srgbClr val="0000FF"/>
    <a:srgbClr val="EC1B24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3488" autoAdjust="0"/>
  </p:normalViewPr>
  <p:slideViewPr>
    <p:cSldViewPr snapToGrid="0">
      <p:cViewPr varScale="1">
        <p:scale>
          <a:sx n="108" d="100"/>
          <a:sy n="108" d="100"/>
        </p:scale>
        <p:origin x="71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13/04/2023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13/04/2023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668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020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367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13/04/2023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8.jpeg"/><Relationship Id="rId4" Type="http://schemas.openxmlformats.org/officeDocument/2006/relationships/image" Target="../media/image13.emf"/><Relationship Id="rId9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commerciaux.celca.caisse-epargne.fr/download/1176/documents-hors-arbo-2/29921/quoi-de-neuf-lot-44.pdf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29922/scenario-eco-vega-im-13-04-2023.pptx" TargetMode="External"/><Relationship Id="rId5" Type="http://schemas.openxmlformats.org/officeDocument/2006/relationships/image" Target="../media/image20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groupebpce-my.sharepoint.com/:v:/g/personal/romain_dehlinger_natixis_com/Ed6OnRWrNAhDgaLCGgRVwaYBuZzY49uJeBDCwN1TCHNwFA" TargetMode="External"/><Relationship Id="rId5" Type="http://schemas.openxmlformats.org/officeDocument/2006/relationships/image" Target="../media/image25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16 du Lundi 17 au Samedi 22 avril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16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59938" y="2732133"/>
            <a:ext cx="8578776" cy="258532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 Quoi de Neuf Puma? : </a:t>
            </a:r>
            <a:r>
              <a:rPr lang="fr-FR" dirty="0"/>
              <a:t>Evolutions de PUMA décès à compter du 26/04/2023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IM: </a:t>
            </a:r>
            <a:r>
              <a:rPr lang="fr-FR" dirty="0"/>
              <a:t>Performances des OG/GSM au 31/03/2023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: </a:t>
            </a:r>
            <a:r>
              <a:rPr lang="fr-FR" dirty="0"/>
              <a:t>Scénario macro- économique au 13/04/2023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IM:  </a:t>
            </a:r>
            <a:r>
              <a:rPr lang="fr-FR" dirty="0" err="1"/>
              <a:t>Ré-écoute</a:t>
            </a:r>
            <a:r>
              <a:rPr lang="fr-FR" dirty="0"/>
              <a:t> de la </a:t>
            </a:r>
            <a:r>
              <a:rPr lang="fr-FR" dirty="0" err="1"/>
              <a:t>webex</a:t>
            </a:r>
            <a:r>
              <a:rPr lang="fr-FR" dirty="0"/>
              <a:t> Focus trimestriel sur les OG du jeudi 13 avril 2023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5159" y="1982630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1033" y="198319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4E6FA0-B869-47BC-961D-0E47E3B38E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029" y="2643111"/>
            <a:ext cx="4894974" cy="314481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8F3F999-446C-4943-97D4-06CABE65BD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9287" y="2474934"/>
            <a:ext cx="4924425" cy="2190750"/>
          </a:xfrm>
          <a:prstGeom prst="rect">
            <a:avLst/>
          </a:prstGeom>
        </p:spPr>
      </p:pic>
      <p:pic>
        <p:nvPicPr>
          <p:cNvPr id="17" name="Picture 2" descr="Résultat de recherche d'images pour &quot;à retenir&quot;">
            <a:hlinkClick r:id="rId9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7552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Retrait de la commercialisation de PIERRE PLUS en direct depuis le 31/03/2023</a:t>
            </a:r>
          </a:p>
        </p:txBody>
      </p:sp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EVOLUTION PUMA DECES A COMPTER DU 26/04/2023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dirty="0"/>
              <a:t>	</a:t>
            </a:r>
            <a:r>
              <a:rPr lang="fr-FR" sz="1100" dirty="0"/>
              <a:t>ASSURANCE VIE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28B49EB-C06A-4B9A-93E0-CACFCF2E4963}"/>
              </a:ext>
            </a:extLst>
          </p:cNvPr>
          <p:cNvSpPr txBox="1"/>
          <p:nvPr/>
        </p:nvSpPr>
        <p:spPr>
          <a:xfrm>
            <a:off x="104900" y="1318229"/>
            <a:ext cx="104050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Retrouvez les évolutions de PUMA décès notamment les CERFA, identification bénéficiaires , problématiques </a:t>
            </a:r>
          </a:p>
          <a:p>
            <a:r>
              <a:rPr lang="fr-FR" dirty="0"/>
              <a:t>d’édition de pièces</a:t>
            </a:r>
          </a:p>
        </p:txBody>
      </p:sp>
      <p:pic>
        <p:nvPicPr>
          <p:cNvPr id="6" name="Image 5">
            <a:hlinkClick r:id="rId2"/>
            <a:extLst>
              <a:ext uri="{FF2B5EF4-FFF2-40B4-BE49-F238E27FC236}">
                <a16:creationId xmlns:a16="http://schemas.microsoft.com/office/drawing/2014/main" id="{025F9AF2-C27D-4C69-B798-CE2F867C4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698" y="2173290"/>
            <a:ext cx="2931698" cy="4121838"/>
          </a:xfrm>
          <a:prstGeom prst="rect">
            <a:avLst/>
          </a:prstGeom>
          <a:ln>
            <a:solidFill>
              <a:srgbClr val="D11921"/>
            </a:solidFill>
          </a:ln>
        </p:spPr>
      </p:pic>
      <p:sp>
        <p:nvSpPr>
          <p:cNvPr id="19" name="ZoneTexte 18">
            <a:hlinkClick r:id="rId4"/>
            <a:extLst>
              <a:ext uri="{FF2B5EF4-FFF2-40B4-BE49-F238E27FC236}">
                <a16:creationId xmlns:a16="http://schemas.microsoft.com/office/drawing/2014/main" id="{F0D81B7F-E08D-4ECE-A6FA-57D685A3D5A9}"/>
              </a:ext>
            </a:extLst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471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OG –GSM  31/03/2023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62821" y="3200400"/>
            <a:ext cx="1008273" cy="32240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05AD4DA-89B3-4F59-8816-2F4A82D136C9}"/>
              </a:ext>
            </a:extLst>
          </p:cNvPr>
          <p:cNvSpPr txBox="1">
            <a:spLocks/>
          </p:cNvSpPr>
          <p:nvPr/>
        </p:nvSpPr>
        <p:spPr>
          <a:xfrm>
            <a:off x="11062821" y="2485690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OG-GSM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E92984-5CA2-48E9-8506-6C2EE83DE9C6}"/>
              </a:ext>
            </a:extLst>
          </p:cNvPr>
          <p:cNvSpPr/>
          <p:nvPr/>
        </p:nvSpPr>
        <p:spPr>
          <a:xfrm>
            <a:off x="11062820" y="71561"/>
            <a:ext cx="1082796" cy="1695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DE9C201-87D7-40EB-86E9-25E2DBA017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199" y="1199296"/>
            <a:ext cx="8066088" cy="518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09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DES ORIENTATIONS DE GESTION AU 31/03/2023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80" y="2600986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62821" y="3312367"/>
            <a:ext cx="1105986" cy="32122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0B3165CE-66C6-4DCD-B65A-C76BABDB2A6D}"/>
              </a:ext>
            </a:extLst>
          </p:cNvPr>
          <p:cNvSpPr txBox="1">
            <a:spLocks/>
          </p:cNvSpPr>
          <p:nvPr/>
        </p:nvSpPr>
        <p:spPr>
          <a:xfrm>
            <a:off x="11062821" y="2600986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OG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829AE7-CE16-4556-AB8F-7A37C582F059}"/>
              </a:ext>
            </a:extLst>
          </p:cNvPr>
          <p:cNvSpPr/>
          <p:nvPr/>
        </p:nvSpPr>
        <p:spPr>
          <a:xfrm>
            <a:off x="11051226" y="100109"/>
            <a:ext cx="1105986" cy="1650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5095" y="466185"/>
            <a:ext cx="1570880" cy="52867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2884C8-A6A4-4D9F-A27D-AD03BA8843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6577" y="1287379"/>
            <a:ext cx="7280019" cy="501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692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SCENARIO MACROECONOMIQUE  &amp; PESPECTIVES AU 13 AVRIL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8775" y="519462"/>
            <a:ext cx="1570880" cy="528672"/>
          </a:xfrm>
          <a:prstGeom prst="rect">
            <a:avLst/>
          </a:prstGeom>
        </p:spPr>
      </p:pic>
      <p:pic>
        <p:nvPicPr>
          <p:cNvPr id="11" name="Image 10">
            <a:hlinkClick r:id="rId6"/>
            <a:extLst>
              <a:ext uri="{FF2B5EF4-FFF2-40B4-BE49-F238E27FC236}">
                <a16:creationId xmlns:a16="http://schemas.microsoft.com/office/drawing/2014/main" id="{1325FF51-E372-4083-826F-B893EBE304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5542" y="1748537"/>
            <a:ext cx="5467010" cy="412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039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Ré-écoute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0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Focus trimestriel  ORIENTATIONS DE GESTION  du  jeudi 13 avril 2023  </a:t>
            </a:r>
            <a:endParaRPr lang="fr-FR" sz="20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202" y="2987948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359985D-4821-4116-ADEE-AF5CBAC661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4031" y="103964"/>
            <a:ext cx="1570880" cy="52867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4E7DE84C-14E7-41DD-9898-A45DA383C744}"/>
              </a:ext>
            </a:extLst>
          </p:cNvPr>
          <p:cNvSpPr txBox="1"/>
          <p:nvPr/>
        </p:nvSpPr>
        <p:spPr>
          <a:xfrm>
            <a:off x="46383" y="1417563"/>
            <a:ext cx="10313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de VEGA IM sur le focus trimestriel OG  du jeudi 13 avril 2023 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 l’enregistrement . </a:t>
            </a:r>
          </a:p>
          <a:p>
            <a:pPr algn="just"/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rappel cet enregistrement étant réalisé dans l’environnement office 365, il faut lancer TEAMS car la lecture s’effectue via ONEDRIVE.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653022F-3FF6-4E3E-B9C8-00BBF4D4BE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5769" y="2800243"/>
            <a:ext cx="4874866" cy="3624246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969C5C97-E900-4267-93A2-E59C0A802408}"/>
              </a:ext>
            </a:extLst>
          </p:cNvPr>
          <p:cNvSpPr/>
          <p:nvPr/>
        </p:nvSpPr>
        <p:spPr>
          <a:xfrm>
            <a:off x="6525087" y="4882718"/>
            <a:ext cx="914400" cy="47939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13455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40673</TotalTime>
  <Words>332</Words>
  <Application>Microsoft Office PowerPoint</Application>
  <PresentationFormat>Grand écran</PresentationFormat>
  <Paragraphs>58</Paragraphs>
  <Slides>8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2124</cp:revision>
  <dcterms:created xsi:type="dcterms:W3CDTF">2020-06-24T09:20:11Z</dcterms:created>
  <dcterms:modified xsi:type="dcterms:W3CDTF">2023-04-13T11:04:24Z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