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99" r:id="rId5"/>
  </p:sldMasterIdLst>
  <p:notesMasterIdLst>
    <p:notesMasterId r:id="rId16"/>
  </p:notesMasterIdLst>
  <p:handoutMasterIdLst>
    <p:handoutMasterId r:id="rId17"/>
  </p:handoutMasterIdLst>
  <p:sldIdLst>
    <p:sldId id="256" r:id="rId6"/>
    <p:sldId id="257" r:id="rId7"/>
    <p:sldId id="283" r:id="rId8"/>
    <p:sldId id="287" r:id="rId9"/>
    <p:sldId id="285" r:id="rId10"/>
    <p:sldId id="286" r:id="rId11"/>
    <p:sldId id="463" r:id="rId12"/>
    <p:sldId id="284" r:id="rId13"/>
    <p:sldId id="282" r:id="rId14"/>
    <p:sldId id="281" r:id="rId1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SSAN Nathalie [CEGEE]" initials="CN[" lastIdx="4" clrIdx="0">
    <p:extLst>
      <p:ext uri="{19B8F6BF-5375-455C-9EA6-DF929625EA0E}">
        <p15:presenceInfo xmlns:p15="http://schemas.microsoft.com/office/powerpoint/2012/main" userId="S::nathalie.cassan@cegee.caisse-epargne.fr::5ce85adf-a9f4-45e5-a64f-fe6829c64e2e" providerId="AD"/>
      </p:ext>
    </p:extLst>
  </p:cmAuthor>
  <p:cmAuthor id="2" name="MAUSY Claude [CEGEE]" initials="MC[" lastIdx="1" clrIdx="1">
    <p:extLst>
      <p:ext uri="{19B8F6BF-5375-455C-9EA6-DF929625EA0E}">
        <p15:presenceInfo xmlns:p15="http://schemas.microsoft.com/office/powerpoint/2012/main" userId="S-1-5-21-3736707515-2145877865-3703829272-250176" providerId="AD"/>
      </p:ext>
    </p:extLst>
  </p:cmAuthor>
  <p:cmAuthor id="3" name="MAUSY Claude [CEGEE]" initials="MC[ [2]" lastIdx="1" clrIdx="2">
    <p:extLst>
      <p:ext uri="{19B8F6BF-5375-455C-9EA6-DF929625EA0E}">
        <p15:presenceInfo xmlns:p15="http://schemas.microsoft.com/office/powerpoint/2012/main" userId="S::claude.mausy@cegee.caisse-epargne.fr::a5d570c3-a1d5-4cad-89af-100046ea3b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1921"/>
    <a:srgbClr val="B82A56"/>
    <a:srgbClr val="C31632"/>
    <a:srgbClr val="FF0000"/>
    <a:srgbClr val="E3322C"/>
    <a:srgbClr val="E7302A"/>
    <a:srgbClr val="0000FF"/>
    <a:srgbClr val="EC1B24"/>
    <a:srgbClr val="FF9999"/>
    <a:srgbClr val="D6C3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6" autoAdjust="0"/>
    <p:restoredTop sz="93488" autoAdjust="0"/>
  </p:normalViewPr>
  <p:slideViewPr>
    <p:cSldViewPr snapToGrid="0">
      <p:cViewPr varScale="1">
        <p:scale>
          <a:sx n="103" d="100"/>
          <a:sy n="103" d="100"/>
        </p:scale>
        <p:origin x="912" y="102"/>
      </p:cViewPr>
      <p:guideLst/>
    </p:cSldViewPr>
  </p:slideViewPr>
  <p:notesTextViewPr>
    <p:cViewPr>
      <p:scale>
        <a:sx n="3" d="2"/>
        <a:sy n="3" d="2"/>
      </p:scale>
      <p:origin x="0" y="0"/>
    </p:cViewPr>
  </p:notesTextViewPr>
  <p:notesViewPr>
    <p:cSldViewPr snapToGrid="0">
      <p:cViewPr varScale="1">
        <p:scale>
          <a:sx n="84" d="100"/>
          <a:sy n="84" d="100"/>
        </p:scale>
        <p:origin x="3912"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6C4465F-45E9-4EF7-B690-F2491EE3087C}" type="datetimeFigureOut">
              <a:rPr lang="fr-FR" smtClean="0"/>
              <a:t>20/04/2023</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B58741-799E-4631-8EE8-F96F4B3B7A22}" type="slidenum">
              <a:rPr lang="fr-FR" smtClean="0"/>
              <a:t>‹N°›</a:t>
            </a:fld>
            <a:endParaRPr lang="fr-FR" dirty="0"/>
          </a:p>
        </p:txBody>
      </p:sp>
    </p:spTree>
    <p:extLst>
      <p:ext uri="{BB962C8B-B14F-4D97-AF65-F5344CB8AC3E}">
        <p14:creationId xmlns:p14="http://schemas.microsoft.com/office/powerpoint/2010/main" val="8906040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4FB842-C8F5-4C46-93BF-46CEE6F3579C}" type="datetimeFigureOut">
              <a:rPr lang="fr-FR" smtClean="0"/>
              <a:t>20/04/2023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8D8E4B-F491-42B7-9A47-2840A9B4D785}" type="slidenum">
              <a:rPr lang="fr-FR" smtClean="0"/>
              <a:t>‹N°›</a:t>
            </a:fld>
            <a:endParaRPr lang="fr-FR"/>
          </a:p>
        </p:txBody>
      </p:sp>
    </p:spTree>
    <p:extLst>
      <p:ext uri="{BB962C8B-B14F-4D97-AF65-F5344CB8AC3E}">
        <p14:creationId xmlns:p14="http://schemas.microsoft.com/office/powerpoint/2010/main" val="33189735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D8D8E4B-F491-42B7-9A47-2840A9B4D785}" type="slidenum">
              <a:rPr lang="fr-FR" smtClean="0"/>
              <a:t>1</a:t>
            </a:fld>
            <a:endParaRPr lang="fr-FR"/>
          </a:p>
        </p:txBody>
      </p:sp>
    </p:spTree>
    <p:extLst>
      <p:ext uri="{BB962C8B-B14F-4D97-AF65-F5344CB8AC3E}">
        <p14:creationId xmlns:p14="http://schemas.microsoft.com/office/powerpoint/2010/main" val="890382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D8D8E4B-F491-42B7-9A47-2840A9B4D785}" type="slidenum">
              <a:rPr lang="fr-FR" smtClean="0"/>
              <a:t>4</a:t>
            </a:fld>
            <a:endParaRPr lang="fr-FR"/>
          </a:p>
        </p:txBody>
      </p:sp>
    </p:spTree>
    <p:extLst>
      <p:ext uri="{BB962C8B-B14F-4D97-AF65-F5344CB8AC3E}">
        <p14:creationId xmlns:p14="http://schemas.microsoft.com/office/powerpoint/2010/main" val="41152561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D8D8E4B-F491-42B7-9A47-2840A9B4D785}" type="slidenum">
              <a:rPr lang="fr-FR" smtClean="0"/>
              <a:t>5</a:t>
            </a:fld>
            <a:endParaRPr lang="fr-FR"/>
          </a:p>
        </p:txBody>
      </p:sp>
    </p:spTree>
    <p:extLst>
      <p:ext uri="{BB962C8B-B14F-4D97-AF65-F5344CB8AC3E}">
        <p14:creationId xmlns:p14="http://schemas.microsoft.com/office/powerpoint/2010/main" val="17448402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D8D8E4B-F491-42B7-9A47-2840A9B4D785}" type="slidenum">
              <a:rPr lang="fr-FR" smtClean="0"/>
              <a:t>6</a:t>
            </a:fld>
            <a:endParaRPr lang="fr-FR"/>
          </a:p>
        </p:txBody>
      </p:sp>
    </p:spTree>
    <p:extLst>
      <p:ext uri="{BB962C8B-B14F-4D97-AF65-F5344CB8AC3E}">
        <p14:creationId xmlns:p14="http://schemas.microsoft.com/office/powerpoint/2010/main" val="42553862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D8D8E4B-F491-42B7-9A47-2840A9B4D785}" type="slidenum">
              <a:rPr lang="fr-FR" smtClean="0"/>
              <a:t>8</a:t>
            </a:fld>
            <a:endParaRPr lang="fr-FR"/>
          </a:p>
        </p:txBody>
      </p:sp>
    </p:spTree>
    <p:extLst>
      <p:ext uri="{BB962C8B-B14F-4D97-AF65-F5344CB8AC3E}">
        <p14:creationId xmlns:p14="http://schemas.microsoft.com/office/powerpoint/2010/main" val="37165931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D8D8E4B-F491-42B7-9A47-2840A9B4D785}" type="slidenum">
              <a:rPr lang="fr-FR" smtClean="0"/>
              <a:t>10</a:t>
            </a:fld>
            <a:endParaRPr lang="fr-FR"/>
          </a:p>
        </p:txBody>
      </p:sp>
    </p:spTree>
    <p:extLst>
      <p:ext uri="{BB962C8B-B14F-4D97-AF65-F5344CB8AC3E}">
        <p14:creationId xmlns:p14="http://schemas.microsoft.com/office/powerpoint/2010/main" val="29636561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hyperlink" Target="http://www.google.fr/url?sa=i&amp;rct=j&amp;q=&amp;esrc=s&amp;source=images&amp;cd=&amp;cad=rja&amp;uact=8&amp;ved=2ahUKEwivho7C5fPbAhUIsBQKHe7MDxcQjRx6BAgBEAU&amp;url=http://www.mairieplouharnel.fr/fr/information/90282/revue-presse&amp;psig=AOvVaw2QXAJ4rFXXEcuSlXXHniG0&amp;ust=1530187139610424" TargetMode="Externa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Master" Target="../slideMasters/slideMaster1.xml"/><Relationship Id="rId6" Type="http://schemas.microsoft.com/office/2007/relationships/hdphoto" Target="../media/hdphoto3.wdp"/><Relationship Id="rId5" Type="http://schemas.openxmlformats.org/officeDocument/2006/relationships/image" Target="../media/image8.pn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hyperlink" Target="http://commerciaux.celca.caisse-epargne.fr/download/1449/referentiel-des-delegations-commerciales/9052/referentiel-des-derogations-commerciales.pdf" TargetMode="External"/><Relationship Id="rId2" Type="http://schemas.openxmlformats.org/officeDocument/2006/relationships/image" Target="../media/image6.png"/><Relationship Id="rId1" Type="http://schemas.openxmlformats.org/officeDocument/2006/relationships/slideMaster" Target="../slideMasters/slideMaster1.xml"/><Relationship Id="rId6" Type="http://schemas.microsoft.com/office/2007/relationships/hdphoto" Target="../media/hdphoto3.wdp"/><Relationship Id="rId5" Type="http://schemas.openxmlformats.org/officeDocument/2006/relationships/image" Target="../media/image8.png"/><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8" Type="http://schemas.microsoft.com/office/2007/relationships/hdphoto" Target="../media/hdphoto3.wdp"/><Relationship Id="rId3" Type="http://schemas.microsoft.com/office/2007/relationships/hdphoto" Target="../media/hdphoto2.wdp"/><Relationship Id="rId7"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7.png"/><Relationship Id="rId4"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1" y="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1343110" y="5098177"/>
            <a:ext cx="2589793" cy="297898"/>
          </a:xfrm>
        </p:spPr>
        <p:txBody>
          <a:bodyPr anchor="ctr">
            <a:noAutofit/>
          </a:bodyPr>
          <a:lstStyle>
            <a:lvl1pPr marL="0" indent="0" algn="l">
              <a:buNone/>
              <a:defRPr sz="2800" b="1" baseline="0">
                <a:solidFill>
                  <a:schemeClr val="tx1">
                    <a:lumMod val="65000"/>
                    <a:lumOff val="35000"/>
                  </a:schemeClr>
                </a:solidFill>
                <a:latin typeface="Montserrat Black" panose="00000A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SEMAINE 09</a:t>
            </a:r>
          </a:p>
        </p:txBody>
      </p:sp>
      <p:pic>
        <p:nvPicPr>
          <p:cNvPr id="4" name="Imag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65489" y="6249277"/>
            <a:ext cx="410574" cy="410574"/>
          </a:xfrm>
          <a:prstGeom prst="rect">
            <a:avLst/>
          </a:prstGeom>
        </p:spPr>
      </p:pic>
      <p:sp>
        <p:nvSpPr>
          <p:cNvPr id="27" name="Rectangle 26"/>
          <p:cNvSpPr/>
          <p:nvPr userDrawn="1"/>
        </p:nvSpPr>
        <p:spPr>
          <a:xfrm>
            <a:off x="1332934" y="4688687"/>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8" name="Rectangle 27"/>
          <p:cNvSpPr/>
          <p:nvPr userDrawn="1"/>
        </p:nvSpPr>
        <p:spPr>
          <a:xfrm>
            <a:off x="0" y="0"/>
            <a:ext cx="803275" cy="1815152"/>
          </a:xfrm>
          <a:prstGeom prst="rect">
            <a:avLst/>
          </a:prstGeom>
          <a:solidFill>
            <a:srgbClr val="D6C3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space réservé du texte 9"/>
          <p:cNvSpPr>
            <a:spLocks noGrp="1"/>
          </p:cNvSpPr>
          <p:nvPr>
            <p:ph type="body" sz="quarter" idx="10" hasCustomPrompt="1"/>
          </p:nvPr>
        </p:nvSpPr>
        <p:spPr>
          <a:xfrm>
            <a:off x="4157858" y="5098177"/>
            <a:ext cx="7312918" cy="492125"/>
          </a:xfrm>
        </p:spPr>
        <p:txBody>
          <a:bodyPr/>
          <a:lstStyle>
            <a:lvl1pPr>
              <a:defRPr baseline="0">
                <a:latin typeface="Montserrat" panose="00000500000000000000" pitchFamily="2" charset="0"/>
              </a:defRPr>
            </a:lvl1pPr>
          </a:lstStyle>
          <a:p>
            <a:pPr lvl="0"/>
            <a:r>
              <a:rPr lang="fr-FR" dirty="0"/>
              <a:t>Du lundi 1 er au samedi 06 mars 2021</a:t>
            </a:r>
          </a:p>
        </p:txBody>
      </p:sp>
      <p:sp>
        <p:nvSpPr>
          <p:cNvPr id="11" name="Rectangle 10"/>
          <p:cNvSpPr/>
          <p:nvPr userDrawn="1"/>
        </p:nvSpPr>
        <p:spPr>
          <a:xfrm>
            <a:off x="11265489" y="6237288"/>
            <a:ext cx="410574" cy="422563"/>
          </a:xfrm>
          <a:prstGeom prst="rect">
            <a:avLst/>
          </a:prstGeom>
          <a:solidFill>
            <a:srgbClr val="D6C3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p:cNvPicPr>
            <a:picLocks noChangeAspect="1"/>
          </p:cNvPicPr>
          <p:nvPr userDrawn="1"/>
        </p:nvPicPr>
        <p:blipFill rotWithShape="1">
          <a:blip r:embed="rId3" cstate="print">
            <a:lum bright="70000" contrast="-70000"/>
            <a:extLst>
              <a:ext uri="{28A0092B-C50C-407E-A947-70E740481C1C}">
                <a14:useLocalDpi xmlns:a14="http://schemas.microsoft.com/office/drawing/2010/main" val="0"/>
              </a:ext>
            </a:extLst>
          </a:blip>
          <a:srcRect l="1195" t="3674" r="78532" b="7528"/>
          <a:stretch/>
        </p:blipFill>
        <p:spPr>
          <a:xfrm>
            <a:off x="11309256" y="6278699"/>
            <a:ext cx="325602" cy="325602"/>
          </a:xfrm>
          <a:prstGeom prst="rect">
            <a:avLst/>
          </a:prstGeom>
        </p:spPr>
      </p:pic>
      <p:pic>
        <p:nvPicPr>
          <p:cNvPr id="12" name="Picture 4" descr="Résultat de recherche d'images pour &quot;revue de presse&quot;">
            <a:hlinkClick r:id="rId4"/>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01" y="2099200"/>
            <a:ext cx="12192000" cy="2872541"/>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e 12"/>
          <p:cNvGrpSpPr/>
          <p:nvPr userDrawn="1"/>
        </p:nvGrpSpPr>
        <p:grpSpPr>
          <a:xfrm>
            <a:off x="-685734" y="2522977"/>
            <a:ext cx="1823968" cy="1791757"/>
            <a:chOff x="-623910" y="1669672"/>
            <a:chExt cx="1683663" cy="1791757"/>
          </a:xfrm>
          <a:solidFill>
            <a:srgbClr val="C00000"/>
          </a:solidFill>
        </p:grpSpPr>
        <p:sp>
          <p:nvSpPr>
            <p:cNvPr id="14" name="Forme en L 1"/>
            <p:cNvSpPr>
              <a:spLocks noChangeAspect="1"/>
            </p:cNvSpPr>
            <p:nvPr/>
          </p:nvSpPr>
          <p:spPr>
            <a:xfrm rot="18903027"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D6C377"/>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Corde 14"/>
            <p:cNvSpPr>
              <a:spLocks noChangeAspect="1"/>
            </p:cNvSpPr>
            <p:nvPr/>
          </p:nvSpPr>
          <p:spPr>
            <a:xfrm rot="10800000">
              <a:off x="-338400" y="2257200"/>
              <a:ext cx="648000" cy="648072"/>
            </a:xfrm>
            <a:prstGeom prst="chord">
              <a:avLst>
                <a:gd name="adj1" fmla="val 5259741"/>
                <a:gd name="adj2" fmla="val 16300347"/>
              </a:avLst>
            </a:prstGeom>
            <a:solidFill>
              <a:srgbClr val="D6C377"/>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6" name="ZoneTexte 15"/>
          <p:cNvSpPr txBox="1"/>
          <p:nvPr userDrawn="1"/>
        </p:nvSpPr>
        <p:spPr>
          <a:xfrm>
            <a:off x="2032676" y="527676"/>
            <a:ext cx="8712968" cy="1107996"/>
          </a:xfrm>
          <a:prstGeom prst="rect">
            <a:avLst/>
          </a:prstGeom>
          <a:noFill/>
        </p:spPr>
        <p:txBody>
          <a:bodyPr wrap="square" rtlCol="0">
            <a:spAutoFit/>
          </a:bodyPr>
          <a:lstStyle/>
          <a:p>
            <a:pPr algn="ctr"/>
            <a:r>
              <a:rPr lang="fr-FR" sz="4000" b="1" dirty="0">
                <a:effectLst>
                  <a:outerShdw blurRad="38100" dist="38100" dir="2700000" algn="tl">
                    <a:srgbClr val="000000">
                      <a:alpha val="43137"/>
                    </a:srgbClr>
                  </a:outerShdw>
                </a:effectLst>
                <a:latin typeface="Segoe Print" panose="02000600000000000000" pitchFamily="2" charset="0"/>
              </a:rPr>
              <a:t>La</a:t>
            </a:r>
            <a:r>
              <a:rPr lang="fr-FR" sz="5400" b="1" dirty="0">
                <a:effectLst>
                  <a:outerShdw blurRad="38100" dist="38100" dir="2700000" algn="tl">
                    <a:srgbClr val="000000">
                      <a:alpha val="43137"/>
                    </a:srgbClr>
                  </a:outerShdw>
                </a:effectLst>
                <a:latin typeface="Segoe Print" panose="02000600000000000000" pitchFamily="2" charset="0"/>
              </a:rPr>
              <a:t> </a:t>
            </a:r>
            <a:r>
              <a:rPr lang="fr-FR" sz="6600" b="1" dirty="0">
                <a:solidFill>
                  <a:srgbClr val="D6C377"/>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G</a:t>
            </a:r>
            <a:r>
              <a:rPr lang="fr-FR" sz="5400" b="1" dirty="0">
                <a:effectLst>
                  <a:outerShdw blurRad="38100" dist="38100" dir="2700000" algn="tl">
                    <a:srgbClr val="000000">
                      <a:alpha val="43137"/>
                    </a:srgbClr>
                  </a:outerShdw>
                </a:effectLst>
                <a:latin typeface="Segoe Print" panose="02000600000000000000" pitchFamily="2" charset="0"/>
              </a:rPr>
              <a:t>azette </a:t>
            </a:r>
            <a:r>
              <a:rPr lang="fr-FR" sz="4000" b="1" dirty="0">
                <a:solidFill>
                  <a:schemeClr val="tx2">
                    <a:lumMod val="50000"/>
                  </a:schemeClr>
                </a:solidFill>
                <a:effectLst>
                  <a:outerShdw blurRad="38100" dist="38100" dir="2700000" algn="tl">
                    <a:srgbClr val="000000">
                      <a:alpha val="43137"/>
                    </a:srgbClr>
                  </a:outerShdw>
                </a:effectLst>
                <a:latin typeface="Segoe Print" panose="02000600000000000000" pitchFamily="2" charset="0"/>
              </a:rPr>
              <a:t>du</a:t>
            </a:r>
            <a:r>
              <a:rPr lang="fr-FR" sz="5400" b="1" dirty="0">
                <a:solidFill>
                  <a:srgbClr val="FF0000"/>
                </a:solidFill>
                <a:effectLst>
                  <a:outerShdw blurRad="38100" dist="38100" dir="2700000" algn="tl">
                    <a:srgbClr val="000000">
                      <a:alpha val="43137"/>
                    </a:srgbClr>
                  </a:outerShdw>
                </a:effectLst>
                <a:latin typeface="Segoe Print" panose="02000600000000000000" pitchFamily="2" charset="0"/>
              </a:rPr>
              <a:t> </a:t>
            </a:r>
            <a:r>
              <a:rPr lang="fr-FR" sz="6600" b="1" dirty="0">
                <a:solidFill>
                  <a:srgbClr val="D6C377"/>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a:t>
            </a:r>
            <a:r>
              <a:rPr lang="fr-FR" sz="5400" b="1" dirty="0">
                <a:effectLst>
                  <a:outerShdw blurRad="38100" dist="38100" dir="2700000" algn="tl">
                    <a:srgbClr val="000000">
                      <a:alpha val="43137"/>
                    </a:srgbClr>
                  </a:outerShdw>
                </a:effectLst>
                <a:latin typeface="Segoe Print" panose="02000600000000000000" pitchFamily="2" charset="0"/>
              </a:rPr>
              <a:t>atrimoine</a:t>
            </a:r>
          </a:p>
        </p:txBody>
      </p:sp>
      <p:pic>
        <p:nvPicPr>
          <p:cNvPr id="2" name="Image 1"/>
          <p:cNvPicPr>
            <a:picLocks noChangeAspect="1"/>
          </p:cNvPicPr>
          <p:nvPr userDrawn="1"/>
        </p:nvPicPr>
        <p:blipFill>
          <a:blip r:embed="rId6"/>
          <a:stretch>
            <a:fillRect/>
          </a:stretch>
        </p:blipFill>
        <p:spPr>
          <a:xfrm>
            <a:off x="10254954" y="6163685"/>
            <a:ext cx="1711785" cy="555629"/>
          </a:xfrm>
          <a:prstGeom prst="rect">
            <a:avLst/>
          </a:prstGeom>
        </p:spPr>
      </p:pic>
    </p:spTree>
    <p:extLst>
      <p:ext uri="{BB962C8B-B14F-4D97-AF65-F5344CB8AC3E}">
        <p14:creationId xmlns:p14="http://schemas.microsoft.com/office/powerpoint/2010/main" val="16101668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SOMMAIRE">
    <p:spTree>
      <p:nvGrpSpPr>
        <p:cNvPr id="1" name=""/>
        <p:cNvGrpSpPr/>
        <p:nvPr/>
      </p:nvGrpSpPr>
      <p:grpSpPr>
        <a:xfrm>
          <a:off x="0" y="0"/>
          <a:ext cx="0" cy="0"/>
          <a:chOff x="0" y="0"/>
          <a:chExt cx="0" cy="0"/>
        </a:xfrm>
      </p:grpSpPr>
      <p:sp>
        <p:nvSpPr>
          <p:cNvPr id="10" name="Rectangle 9"/>
          <p:cNvSpPr/>
          <p:nvPr userDrawn="1"/>
        </p:nvSpPr>
        <p:spPr>
          <a:xfrm>
            <a:off x="515937" y="0"/>
            <a:ext cx="2788929"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p:cNvSpPr txBox="1"/>
          <p:nvPr userDrawn="1"/>
        </p:nvSpPr>
        <p:spPr>
          <a:xfrm>
            <a:off x="543717" y="2794207"/>
            <a:ext cx="2733367" cy="584775"/>
          </a:xfrm>
          <a:prstGeom prst="rect">
            <a:avLst/>
          </a:prstGeom>
          <a:solidFill>
            <a:schemeClr val="bg1">
              <a:lumMod val="95000"/>
            </a:schemeClr>
          </a:solidFill>
          <a:ln>
            <a:noFill/>
          </a:ln>
        </p:spPr>
        <p:txBody>
          <a:bodyPr wrap="square" rtlCol="0">
            <a:spAutoFit/>
          </a:bodyPr>
          <a:lstStyle/>
          <a:p>
            <a:pPr algn="l"/>
            <a:r>
              <a:rPr lang="fr-FR" sz="3200" b="1" baseline="0" dirty="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9" name="Rectangle 8"/>
          <p:cNvSpPr/>
          <p:nvPr userDrawn="1"/>
        </p:nvSpPr>
        <p:spPr>
          <a:xfrm>
            <a:off x="0" y="5063318"/>
            <a:ext cx="803275" cy="1794681"/>
          </a:xfrm>
          <a:prstGeom prst="rect">
            <a:avLst/>
          </a:prstGeom>
          <a:solidFill>
            <a:srgbClr val="D6C3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Image 1"/>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9668"/>
                    </a14:imgEffect>
                    <a14:imgEffect>
                      <a14:brightnessContrast bright="-100000" contrast="-67000"/>
                    </a14:imgEffect>
                  </a14:imgLayer>
                </a14:imgProps>
              </a:ext>
              <a:ext uri="{28A0092B-C50C-407E-A947-70E740481C1C}">
                <a14:useLocalDpi xmlns:a14="http://schemas.microsoft.com/office/drawing/2010/main" val="0"/>
              </a:ext>
            </a:extLst>
          </a:blip>
          <a:srcRect r="23857" b="33075"/>
          <a:stretch/>
        </p:blipFill>
        <p:spPr>
          <a:xfrm>
            <a:off x="496128" y="871540"/>
            <a:ext cx="1861240" cy="1635902"/>
          </a:xfrm>
          <a:prstGeom prst="rect">
            <a:avLst/>
          </a:prstGeom>
          <a:noFill/>
        </p:spPr>
      </p:pic>
      <p:sp>
        <p:nvSpPr>
          <p:cNvPr id="12" name="Rectangle 11"/>
          <p:cNvSpPr/>
          <p:nvPr userDrawn="1"/>
        </p:nvSpPr>
        <p:spPr>
          <a:xfrm>
            <a:off x="1607759" y="2285945"/>
            <a:ext cx="1145684" cy="47949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740647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EXTE 1">
    <p:bg>
      <p:bgPr>
        <a:solidFill>
          <a:schemeClr val="bg1">
            <a:lumMod val="95000"/>
          </a:schemeClr>
        </a:solidFill>
        <a:effectLst/>
      </p:bgPr>
    </p:bg>
    <p:spTree>
      <p:nvGrpSpPr>
        <p:cNvPr id="1" name=""/>
        <p:cNvGrpSpPr/>
        <p:nvPr/>
      </p:nvGrpSpPr>
      <p:grpSpPr>
        <a:xfrm>
          <a:off x="0" y="0"/>
          <a:ext cx="0" cy="0"/>
          <a:chOff x="0" y="0"/>
          <a:chExt cx="0" cy="0"/>
        </a:xfrm>
      </p:grpSpPr>
      <p:sp>
        <p:nvSpPr>
          <p:cNvPr id="23" name="Rectangle 22"/>
          <p:cNvSpPr/>
          <p:nvPr userDrawn="1"/>
        </p:nvSpPr>
        <p:spPr>
          <a:xfrm>
            <a:off x="10946858" y="47800"/>
            <a:ext cx="1206914" cy="6416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8" name="Image 27"/>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9668"/>
                    </a14:imgEffect>
                    <a14:imgEffect>
                      <a14:brightnessContrast bright="-100000" contrast="-67000"/>
                    </a14:imgEffect>
                  </a14:imgLayer>
                </a14:imgProps>
              </a:ext>
              <a:ext uri="{28A0092B-C50C-407E-A947-70E740481C1C}">
                <a14:useLocalDpi xmlns:a14="http://schemas.microsoft.com/office/drawing/2010/main" val="0"/>
              </a:ext>
            </a:extLst>
          </a:blip>
          <a:srcRect r="23857" b="33075"/>
          <a:stretch/>
        </p:blipFill>
        <p:spPr>
          <a:xfrm>
            <a:off x="20448" y="6119318"/>
            <a:ext cx="785586" cy="690476"/>
          </a:xfrm>
          <a:prstGeom prst="rect">
            <a:avLst/>
          </a:prstGeom>
          <a:noFill/>
        </p:spPr>
      </p:pic>
      <p:sp>
        <p:nvSpPr>
          <p:cNvPr id="29" name="Rectangle 28"/>
          <p:cNvSpPr/>
          <p:nvPr userDrawn="1"/>
        </p:nvSpPr>
        <p:spPr>
          <a:xfrm>
            <a:off x="481263" y="6713620"/>
            <a:ext cx="347187" cy="1323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 name="Rectangle 68"/>
          <p:cNvSpPr/>
          <p:nvPr userDrawn="1"/>
        </p:nvSpPr>
        <p:spPr>
          <a:xfrm>
            <a:off x="11219851" y="3909044"/>
            <a:ext cx="89293" cy="5764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5" name="Rectangle 74"/>
          <p:cNvSpPr/>
          <p:nvPr userDrawn="1"/>
        </p:nvSpPr>
        <p:spPr>
          <a:xfrm>
            <a:off x="11013159" y="5943805"/>
            <a:ext cx="206692" cy="783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Rectangle 75"/>
          <p:cNvSpPr/>
          <p:nvPr userDrawn="1"/>
        </p:nvSpPr>
        <p:spPr>
          <a:xfrm>
            <a:off x="11019571" y="5782403"/>
            <a:ext cx="206692"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3" name="Image 32"/>
          <p:cNvPicPr>
            <a:picLocks noChangeAspect="1"/>
          </p:cNvPicPr>
          <p:nvPr userDrawn="1"/>
        </p:nvPicPr>
        <p:blipFill>
          <a:blip r:embed="rId4">
            <a:grayscl/>
            <a:extLst>
              <a:ext uri="{28A0092B-C50C-407E-A947-70E740481C1C}">
                <a14:useLocalDpi xmlns:a14="http://schemas.microsoft.com/office/drawing/2010/main" val="0"/>
              </a:ext>
            </a:extLst>
          </a:blip>
          <a:stretch>
            <a:fillRect/>
          </a:stretch>
        </p:blipFill>
        <p:spPr>
          <a:xfrm>
            <a:off x="11281895" y="163859"/>
            <a:ext cx="694917" cy="694917"/>
          </a:xfrm>
          <a:prstGeom prst="rect">
            <a:avLst/>
          </a:prstGeom>
        </p:spPr>
      </p:pic>
      <p:sp>
        <p:nvSpPr>
          <p:cNvPr id="37" name="ZoneTexte 36"/>
          <p:cNvSpPr txBox="1"/>
          <p:nvPr userDrawn="1"/>
        </p:nvSpPr>
        <p:spPr>
          <a:xfrm>
            <a:off x="11027095" y="769091"/>
            <a:ext cx="1206915" cy="215443"/>
          </a:xfrm>
          <a:prstGeom prst="rect">
            <a:avLst/>
          </a:prstGeom>
          <a:noFill/>
        </p:spPr>
        <p:txBody>
          <a:bodyPr wrap="square" rtlCol="0">
            <a:spAutoFit/>
          </a:bodyPr>
          <a:lstStyle/>
          <a:p>
            <a:pPr algn="ctr"/>
            <a:r>
              <a:rPr lang="fr-FR" sz="800" b="1" dirty="0">
                <a:solidFill>
                  <a:srgbClr val="D6C377"/>
                </a:solidFill>
                <a:latin typeface="Montserrat Black" panose="00000A00000000000000" pitchFamily="2" charset="0"/>
              </a:rPr>
              <a:t>THEMATIQUE</a:t>
            </a:r>
          </a:p>
        </p:txBody>
      </p:sp>
      <p:pic>
        <p:nvPicPr>
          <p:cNvPr id="40" name="Graphique 297">
            <a:hlinkClick r:id="" action="ppaction://noaction"/>
            <a:extLst>
              <a:ext uri="{FF2B5EF4-FFF2-40B4-BE49-F238E27FC236}">
                <a16:creationId xmlns:a16="http://schemas.microsoft.com/office/drawing/2014/main" id="{C1A63987-1693-4349-9FAB-A0BDBDEB0526}"/>
              </a:ext>
            </a:extLst>
          </p:cNvPr>
          <p:cNvPicPr>
            <a:picLocks noChangeAspect="1"/>
          </p:cNvPicPr>
          <p:nvPr userDrawn="1"/>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63363" y="29472"/>
            <a:ext cx="338827" cy="338827"/>
          </a:xfrm>
          <a:prstGeom prst="rect">
            <a:avLst/>
          </a:prstGeom>
        </p:spPr>
      </p:pic>
      <p:cxnSp>
        <p:nvCxnSpPr>
          <p:cNvPr id="30" name="Connecteur droit 29"/>
          <p:cNvCxnSpPr/>
          <p:nvPr userDrawn="1"/>
        </p:nvCxnSpPr>
        <p:spPr>
          <a:xfrm flipH="1">
            <a:off x="10982599" y="368299"/>
            <a:ext cx="36972" cy="6082157"/>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1" name="ZoneTexte 30"/>
          <p:cNvSpPr txBox="1"/>
          <p:nvPr userDrawn="1"/>
        </p:nvSpPr>
        <p:spPr>
          <a:xfrm>
            <a:off x="3514" y="36919"/>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TOUS DOMAINES: tous produits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a:t>
            </a:r>
            <a:endParaRPr lang="fr-FR" sz="2400" kern="0" dirty="0">
              <a:solidFill>
                <a:schemeClr val="bg1">
                  <a:lumMod val="50000"/>
                </a:schemeClr>
              </a:solidFill>
            </a:endParaRPr>
          </a:p>
        </p:txBody>
      </p:sp>
    </p:spTree>
    <p:extLst>
      <p:ext uri="{BB962C8B-B14F-4D97-AF65-F5344CB8AC3E}">
        <p14:creationId xmlns:p14="http://schemas.microsoft.com/office/powerpoint/2010/main" val="2318517994"/>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EXTE 1">
    <p:bg>
      <p:bgPr>
        <a:solidFill>
          <a:schemeClr val="bg1">
            <a:lumMod val="95000"/>
          </a:schemeClr>
        </a:solidFill>
        <a:effectLst/>
      </p:bgPr>
    </p:bg>
    <p:spTree>
      <p:nvGrpSpPr>
        <p:cNvPr id="1" name=""/>
        <p:cNvGrpSpPr/>
        <p:nvPr/>
      </p:nvGrpSpPr>
      <p:grpSpPr>
        <a:xfrm>
          <a:off x="0" y="0"/>
          <a:ext cx="0" cy="0"/>
          <a:chOff x="0" y="0"/>
          <a:chExt cx="0" cy="0"/>
        </a:xfrm>
      </p:grpSpPr>
      <p:sp>
        <p:nvSpPr>
          <p:cNvPr id="23" name="Rectangle 22"/>
          <p:cNvSpPr/>
          <p:nvPr userDrawn="1"/>
        </p:nvSpPr>
        <p:spPr>
          <a:xfrm>
            <a:off x="10946858" y="47800"/>
            <a:ext cx="1206914" cy="6416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8" name="Image 27"/>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9668"/>
                    </a14:imgEffect>
                    <a14:imgEffect>
                      <a14:brightnessContrast bright="-100000" contrast="-67000"/>
                    </a14:imgEffect>
                  </a14:imgLayer>
                </a14:imgProps>
              </a:ext>
              <a:ext uri="{28A0092B-C50C-407E-A947-70E740481C1C}">
                <a14:useLocalDpi xmlns:a14="http://schemas.microsoft.com/office/drawing/2010/main" val="0"/>
              </a:ext>
            </a:extLst>
          </a:blip>
          <a:srcRect r="23857" b="33075"/>
          <a:stretch/>
        </p:blipFill>
        <p:spPr>
          <a:xfrm>
            <a:off x="20448" y="6119318"/>
            <a:ext cx="785586" cy="690476"/>
          </a:xfrm>
          <a:prstGeom prst="rect">
            <a:avLst/>
          </a:prstGeom>
          <a:noFill/>
        </p:spPr>
      </p:pic>
      <p:sp>
        <p:nvSpPr>
          <p:cNvPr id="29" name="Rectangle 28"/>
          <p:cNvSpPr/>
          <p:nvPr userDrawn="1"/>
        </p:nvSpPr>
        <p:spPr>
          <a:xfrm>
            <a:off x="481263" y="6713620"/>
            <a:ext cx="347187" cy="1323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 name="Rectangle 68"/>
          <p:cNvSpPr/>
          <p:nvPr userDrawn="1"/>
        </p:nvSpPr>
        <p:spPr>
          <a:xfrm>
            <a:off x="11219851" y="3909044"/>
            <a:ext cx="89293" cy="5764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5" name="Rectangle 74"/>
          <p:cNvSpPr/>
          <p:nvPr userDrawn="1"/>
        </p:nvSpPr>
        <p:spPr>
          <a:xfrm>
            <a:off x="11013159" y="5943805"/>
            <a:ext cx="206692" cy="783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Rectangle 75"/>
          <p:cNvSpPr/>
          <p:nvPr userDrawn="1"/>
        </p:nvSpPr>
        <p:spPr>
          <a:xfrm>
            <a:off x="11019571" y="5782403"/>
            <a:ext cx="206692"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3" name="Image 32"/>
          <p:cNvPicPr>
            <a:picLocks noChangeAspect="1"/>
          </p:cNvPicPr>
          <p:nvPr userDrawn="1"/>
        </p:nvPicPr>
        <p:blipFill>
          <a:blip r:embed="rId4">
            <a:grayscl/>
            <a:extLst>
              <a:ext uri="{28A0092B-C50C-407E-A947-70E740481C1C}">
                <a14:useLocalDpi xmlns:a14="http://schemas.microsoft.com/office/drawing/2010/main" val="0"/>
              </a:ext>
            </a:extLst>
          </a:blip>
          <a:stretch>
            <a:fillRect/>
          </a:stretch>
        </p:blipFill>
        <p:spPr>
          <a:xfrm>
            <a:off x="11281895" y="163859"/>
            <a:ext cx="694917" cy="694917"/>
          </a:xfrm>
          <a:prstGeom prst="rect">
            <a:avLst/>
          </a:prstGeom>
        </p:spPr>
      </p:pic>
      <p:sp>
        <p:nvSpPr>
          <p:cNvPr id="37" name="ZoneTexte 36"/>
          <p:cNvSpPr txBox="1"/>
          <p:nvPr userDrawn="1"/>
        </p:nvSpPr>
        <p:spPr>
          <a:xfrm>
            <a:off x="11027095" y="769091"/>
            <a:ext cx="1206915" cy="215443"/>
          </a:xfrm>
          <a:prstGeom prst="rect">
            <a:avLst/>
          </a:prstGeom>
          <a:noFill/>
        </p:spPr>
        <p:txBody>
          <a:bodyPr wrap="square" rtlCol="0">
            <a:spAutoFit/>
          </a:bodyPr>
          <a:lstStyle/>
          <a:p>
            <a:pPr algn="ctr"/>
            <a:r>
              <a:rPr lang="fr-FR" sz="800" b="1" dirty="0">
                <a:solidFill>
                  <a:srgbClr val="D6C377"/>
                </a:solidFill>
                <a:latin typeface="Montserrat Black" panose="00000A00000000000000" pitchFamily="2" charset="0"/>
              </a:rPr>
              <a:t>THEMATIQUE</a:t>
            </a:r>
          </a:p>
        </p:txBody>
      </p:sp>
      <p:pic>
        <p:nvPicPr>
          <p:cNvPr id="40" name="Graphique 297">
            <a:hlinkClick r:id="" action="ppaction://noaction"/>
            <a:extLst>
              <a:ext uri="{FF2B5EF4-FFF2-40B4-BE49-F238E27FC236}">
                <a16:creationId xmlns:a16="http://schemas.microsoft.com/office/drawing/2014/main" id="{C1A63987-1693-4349-9FAB-A0BDBDEB0526}"/>
              </a:ext>
            </a:extLst>
          </p:cNvPr>
          <p:cNvPicPr>
            <a:picLocks noChangeAspect="1"/>
          </p:cNvPicPr>
          <p:nvPr userDrawn="1"/>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63363" y="29472"/>
            <a:ext cx="338827" cy="338827"/>
          </a:xfrm>
          <a:prstGeom prst="rect">
            <a:avLst/>
          </a:prstGeom>
        </p:spPr>
      </p:pic>
      <p:cxnSp>
        <p:nvCxnSpPr>
          <p:cNvPr id="30" name="Connecteur droit 29"/>
          <p:cNvCxnSpPr/>
          <p:nvPr userDrawn="1"/>
        </p:nvCxnSpPr>
        <p:spPr>
          <a:xfrm flipH="1">
            <a:off x="10982599" y="368299"/>
            <a:ext cx="36972" cy="6082157"/>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1" name="ZoneTexte 30"/>
          <p:cNvSpPr txBox="1"/>
          <p:nvPr userDrawn="1"/>
        </p:nvSpPr>
        <p:spPr>
          <a:xfrm>
            <a:off x="3514" y="36919"/>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TOUS DOMAINES: tous produits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a:t>
            </a:r>
            <a:r>
              <a:rPr lang="fr-FR" sz="2400" b="1" kern="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VISION PATRIMOINE N°66</a:t>
            </a:r>
            <a:r>
              <a:rPr lang="fr-FR" sz="2400" b="1" kern="0" baseline="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Février 2021</a:t>
            </a:r>
            <a:endParaRPr lang="fr-FR" sz="2400" kern="0" dirty="0">
              <a:solidFill>
                <a:schemeClr val="bg1">
                  <a:lumMod val="50000"/>
                </a:schemeClr>
              </a:solidFill>
            </a:endParaRPr>
          </a:p>
        </p:txBody>
      </p:sp>
      <p:sp>
        <p:nvSpPr>
          <p:cNvPr id="20" name="ZoneTexte 19">
            <a:hlinkClick r:id="rId7"/>
          </p:cNvPr>
          <p:cNvSpPr txBox="1"/>
          <p:nvPr userDrawn="1"/>
        </p:nvSpPr>
        <p:spPr>
          <a:xfrm>
            <a:off x="181943" y="3344081"/>
            <a:ext cx="2704977" cy="1077218"/>
          </a:xfrm>
          <a:prstGeom prst="rect">
            <a:avLst/>
          </a:prstGeom>
          <a:noFill/>
        </p:spPr>
        <p:txBody>
          <a:bodyPr wrap="square" rtlCol="0">
            <a:spAutoFit/>
          </a:bodyPr>
          <a:lstStyle/>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Pour la consulter </a:t>
            </a: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cliquez sur l’ image  </a:t>
            </a:r>
            <a:r>
              <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sym typeface="Wingdings" panose="05000000000000000000" pitchFamily="2" charset="2"/>
              </a:rPr>
              <a:t></a:t>
            </a: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82930605"/>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4_TEXTE 1">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368301"/>
            <a:ext cx="12192000" cy="6084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contenu 2"/>
          <p:cNvSpPr>
            <a:spLocks noGrp="1"/>
          </p:cNvSpPr>
          <p:nvPr>
            <p:ph idx="15" hasCustomPrompt="1"/>
          </p:nvPr>
        </p:nvSpPr>
        <p:spPr>
          <a:xfrm>
            <a:off x="1346762" y="368300"/>
            <a:ext cx="9638323" cy="828676"/>
          </a:xfrm>
          <a:solidFill>
            <a:schemeClr val="bg1">
              <a:lumMod val="65000"/>
            </a:schemeClr>
          </a:solidFill>
        </p:spPr>
        <p:txBody>
          <a:bodyPr anchor="ctr">
            <a:normAutofit/>
          </a:bodyPr>
          <a:lstStyle>
            <a:lvl1pPr marL="36000" indent="0">
              <a:lnSpc>
                <a:spcPct val="100000"/>
              </a:lnSpc>
              <a:spcBef>
                <a:spcPts val="600"/>
              </a:spcBef>
              <a:buClr>
                <a:schemeClr val="accent4">
                  <a:lumMod val="75000"/>
                </a:schemeClr>
              </a:buClr>
              <a:buFont typeface="Arial" panose="020B0604020202020204" pitchFamily="34" charset="0"/>
              <a:buNone/>
              <a:defRPr sz="1400" b="1" i="1" baseline="0">
                <a:solidFill>
                  <a:schemeClr val="bg1"/>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Résumé du sujet en quelques phrases, pour comprendre rapidement le sujet traité. </a:t>
            </a:r>
          </a:p>
        </p:txBody>
      </p:sp>
      <p:pic>
        <p:nvPicPr>
          <p:cNvPr id="28" name="Image 27"/>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9668"/>
                    </a14:imgEffect>
                    <a14:imgEffect>
                      <a14:brightnessContrast bright="-100000" contrast="-67000"/>
                    </a14:imgEffect>
                  </a14:imgLayer>
                </a14:imgProps>
              </a:ext>
              <a:ext uri="{28A0092B-C50C-407E-A947-70E740481C1C}">
                <a14:useLocalDpi xmlns:a14="http://schemas.microsoft.com/office/drawing/2010/main" val="0"/>
              </a:ext>
            </a:extLst>
          </a:blip>
          <a:srcRect r="23857" b="33075"/>
          <a:stretch/>
        </p:blipFill>
        <p:spPr>
          <a:xfrm>
            <a:off x="20448" y="6119318"/>
            <a:ext cx="785586" cy="690476"/>
          </a:xfrm>
          <a:prstGeom prst="rect">
            <a:avLst/>
          </a:prstGeom>
          <a:noFill/>
        </p:spPr>
      </p:pic>
      <p:sp>
        <p:nvSpPr>
          <p:cNvPr id="29" name="Rectangle 28"/>
          <p:cNvSpPr/>
          <p:nvPr userDrawn="1"/>
        </p:nvSpPr>
        <p:spPr>
          <a:xfrm>
            <a:off x="481263" y="6713620"/>
            <a:ext cx="347187" cy="1323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5"/>
          <p:cNvPicPr>
            <a:picLocks noChangeAspect="1"/>
          </p:cNvPicPr>
          <p:nvPr userDrawn="1"/>
        </p:nvPicPr>
        <p:blipFill>
          <a:blip r:embed="rId4"/>
          <a:stretch>
            <a:fillRect/>
          </a:stretch>
        </p:blipFill>
        <p:spPr>
          <a:xfrm>
            <a:off x="0" y="368300"/>
            <a:ext cx="1352908" cy="828675"/>
          </a:xfrm>
          <a:prstGeom prst="rect">
            <a:avLst/>
          </a:prstGeom>
          <a:solidFill>
            <a:schemeClr val="accent4"/>
          </a:solidFill>
        </p:spPr>
      </p:pic>
      <p:sp>
        <p:nvSpPr>
          <p:cNvPr id="35" name="Espace réservé du contenu 2"/>
          <p:cNvSpPr>
            <a:spLocks noGrp="1"/>
          </p:cNvSpPr>
          <p:nvPr>
            <p:ph idx="1" hasCustomPrompt="1"/>
          </p:nvPr>
        </p:nvSpPr>
        <p:spPr>
          <a:xfrm>
            <a:off x="717359" y="1484313"/>
            <a:ext cx="10065936" cy="4499296"/>
          </a:xfrm>
        </p:spPr>
        <p:txBody>
          <a:bodyPr/>
          <a:lstStyle>
            <a:lvl1pPr marL="252000" indent="-216000">
              <a:lnSpc>
                <a:spcPct val="100000"/>
              </a:lnSpc>
              <a:spcBef>
                <a:spcPts val="600"/>
              </a:spcBef>
              <a:buClr>
                <a:srgbClr val="D6C377"/>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rgbClr val="D6C377"/>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rgbClr val="D6C377"/>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rgbClr val="D6C377"/>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rgbClr val="D6C377"/>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10" name="Espace réservé du texte 9"/>
          <p:cNvSpPr>
            <a:spLocks noGrp="1"/>
          </p:cNvSpPr>
          <p:nvPr>
            <p:ph type="body" sz="quarter" idx="26" hasCustomPrompt="1"/>
          </p:nvPr>
        </p:nvSpPr>
        <p:spPr>
          <a:xfrm>
            <a:off x="515938" y="60465"/>
            <a:ext cx="10469148" cy="389455"/>
          </a:xfrm>
        </p:spPr>
        <p:txBody>
          <a:bodyPr>
            <a:normAutofit/>
          </a:bodyPr>
          <a:lstStyle>
            <a:lvl1pPr>
              <a:defRPr sz="1200" b="1">
                <a:solidFill>
                  <a:schemeClr val="bg1">
                    <a:lumMod val="50000"/>
                  </a:schemeClr>
                </a:solidFill>
                <a:latin typeface="Montserrat Black" panose="00000A00000000000000" pitchFamily="2" charset="0"/>
              </a:defRPr>
            </a:lvl1pPr>
          </a:lstStyle>
          <a:p>
            <a:pPr lvl="0"/>
            <a:r>
              <a:rPr lang="fr-FR" dirty="0"/>
              <a:t>Titre de ma slide</a:t>
            </a:r>
          </a:p>
        </p:txBody>
      </p:sp>
      <p:sp>
        <p:nvSpPr>
          <p:cNvPr id="69" name="Rectangle 68"/>
          <p:cNvSpPr/>
          <p:nvPr userDrawn="1"/>
        </p:nvSpPr>
        <p:spPr>
          <a:xfrm>
            <a:off x="11219851" y="3909044"/>
            <a:ext cx="89293" cy="5764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5" name="Rectangle 74"/>
          <p:cNvSpPr/>
          <p:nvPr userDrawn="1"/>
        </p:nvSpPr>
        <p:spPr>
          <a:xfrm>
            <a:off x="11013159" y="5943805"/>
            <a:ext cx="206692" cy="783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Rectangle 75"/>
          <p:cNvSpPr/>
          <p:nvPr userDrawn="1"/>
        </p:nvSpPr>
        <p:spPr>
          <a:xfrm>
            <a:off x="11019571" y="5782403"/>
            <a:ext cx="206692"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3" name="Image 32"/>
          <p:cNvPicPr>
            <a:picLocks noChangeAspect="1"/>
          </p:cNvPicPr>
          <p:nvPr userDrawn="1"/>
        </p:nvPicPr>
        <p:blipFill>
          <a:blip r:embed="rId5">
            <a:grayscl/>
            <a:extLst>
              <a:ext uri="{28A0092B-C50C-407E-A947-70E740481C1C}">
                <a14:useLocalDpi xmlns:a14="http://schemas.microsoft.com/office/drawing/2010/main" val="0"/>
              </a:ext>
            </a:extLst>
          </a:blip>
          <a:stretch>
            <a:fillRect/>
          </a:stretch>
        </p:blipFill>
        <p:spPr>
          <a:xfrm>
            <a:off x="11281895" y="163859"/>
            <a:ext cx="694917" cy="694917"/>
          </a:xfrm>
          <a:prstGeom prst="rect">
            <a:avLst/>
          </a:prstGeom>
        </p:spPr>
      </p:pic>
      <p:pic>
        <p:nvPicPr>
          <p:cNvPr id="36" name="Image 35"/>
          <p:cNvPicPr>
            <a:picLocks noChangeAspect="1"/>
          </p:cNvPicPr>
          <p:nvPr userDrawn="1"/>
        </p:nvPicPr>
        <p:blipFill>
          <a:blip r:embed="rId6">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1244874" y="1677926"/>
            <a:ext cx="767100" cy="767100"/>
          </a:xfrm>
          <a:prstGeom prst="rect">
            <a:avLst/>
          </a:prstGeom>
        </p:spPr>
      </p:pic>
      <p:sp>
        <p:nvSpPr>
          <p:cNvPr id="37" name="ZoneTexte 36"/>
          <p:cNvSpPr txBox="1"/>
          <p:nvPr userDrawn="1"/>
        </p:nvSpPr>
        <p:spPr>
          <a:xfrm>
            <a:off x="11027095" y="769091"/>
            <a:ext cx="1206915" cy="215443"/>
          </a:xfrm>
          <a:prstGeom prst="rect">
            <a:avLst/>
          </a:prstGeom>
          <a:noFill/>
        </p:spPr>
        <p:txBody>
          <a:bodyPr wrap="square" rtlCol="0">
            <a:spAutoFit/>
          </a:bodyPr>
          <a:lstStyle/>
          <a:p>
            <a:pPr algn="ctr"/>
            <a:r>
              <a:rPr lang="fr-FR" sz="800" b="1" dirty="0">
                <a:solidFill>
                  <a:srgbClr val="D6C377"/>
                </a:solidFill>
                <a:latin typeface="Montserrat Black" panose="00000A00000000000000" pitchFamily="2" charset="0"/>
              </a:rPr>
              <a:t>THEMATIQUE</a:t>
            </a:r>
          </a:p>
        </p:txBody>
      </p:sp>
      <p:sp>
        <p:nvSpPr>
          <p:cNvPr id="38" name="Espace réservé du texte 6"/>
          <p:cNvSpPr>
            <a:spLocks noGrp="1"/>
          </p:cNvSpPr>
          <p:nvPr>
            <p:ph type="body" sz="quarter" idx="28" hasCustomPrompt="1"/>
          </p:nvPr>
        </p:nvSpPr>
        <p:spPr>
          <a:xfrm>
            <a:off x="11062823" y="2489063"/>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dirty="0"/>
              <a:t>Produit</a:t>
            </a:r>
          </a:p>
        </p:txBody>
      </p:sp>
      <p:sp>
        <p:nvSpPr>
          <p:cNvPr id="39" name="Espace réservé du texte 6"/>
          <p:cNvSpPr>
            <a:spLocks noGrp="1"/>
          </p:cNvSpPr>
          <p:nvPr>
            <p:ph type="body" sz="quarter" idx="29" hasCustomPrompt="1"/>
          </p:nvPr>
        </p:nvSpPr>
        <p:spPr>
          <a:xfrm>
            <a:off x="11072837" y="980582"/>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dirty="0"/>
              <a:t>Thématique</a:t>
            </a:r>
          </a:p>
        </p:txBody>
      </p:sp>
      <p:pic>
        <p:nvPicPr>
          <p:cNvPr id="40" name="Graphique 297">
            <a:hlinkClick r:id="" action="ppaction://noaction"/>
            <a:extLst>
              <a:ext uri="{FF2B5EF4-FFF2-40B4-BE49-F238E27FC236}">
                <a16:creationId xmlns:a16="http://schemas.microsoft.com/office/drawing/2014/main" id="{C1A63987-1693-4349-9FAB-A0BDBDEB0526}"/>
              </a:ext>
            </a:extLst>
          </p:cNvPr>
          <p:cNvPicPr>
            <a:picLocks noChangeAspect="1"/>
          </p:cNvPicPr>
          <p:nvPr userDrawn="1"/>
        </p:nvPicPr>
        <p:blipFill>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63363" y="29472"/>
            <a:ext cx="338827" cy="338827"/>
          </a:xfrm>
          <a:prstGeom prst="rect">
            <a:avLst/>
          </a:prstGeom>
        </p:spPr>
      </p:pic>
      <p:sp>
        <p:nvSpPr>
          <p:cNvPr id="42" name="ZoneTexte 41"/>
          <p:cNvSpPr txBox="1"/>
          <p:nvPr userDrawn="1"/>
        </p:nvSpPr>
        <p:spPr>
          <a:xfrm>
            <a:off x="10985085" y="2275508"/>
            <a:ext cx="1206915" cy="217034"/>
          </a:xfrm>
          <a:prstGeom prst="rect">
            <a:avLst/>
          </a:prstGeom>
          <a:noFill/>
        </p:spPr>
        <p:txBody>
          <a:bodyPr wrap="square" rtlCol="0">
            <a:spAutoFit/>
          </a:bodyPr>
          <a:lstStyle/>
          <a:p>
            <a:pPr algn="ctr"/>
            <a:r>
              <a:rPr lang="fr-FR" sz="800" b="1" dirty="0">
                <a:solidFill>
                  <a:srgbClr val="D6C377"/>
                </a:solidFill>
                <a:latin typeface="Montserrat Black" panose="00000A00000000000000" pitchFamily="2" charset="0"/>
              </a:rPr>
              <a:t> PRODUIT</a:t>
            </a:r>
          </a:p>
        </p:txBody>
      </p:sp>
      <p:cxnSp>
        <p:nvCxnSpPr>
          <p:cNvPr id="30" name="Connecteur droit 29"/>
          <p:cNvCxnSpPr/>
          <p:nvPr userDrawn="1"/>
        </p:nvCxnSpPr>
        <p:spPr>
          <a:xfrm flipH="1">
            <a:off x="10982599" y="368300"/>
            <a:ext cx="2486" cy="6082156"/>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3340839"/>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729CF1-B408-4B39-B7DC-AFEAD84F45F7}" type="datetimeFigureOut">
              <a:rPr lang="fr-FR" smtClean="0"/>
              <a:t>20/04/2023</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99A734-6F6A-4747-8496-1727BE0D694F}" type="slidenum">
              <a:rPr lang="fr-FR" smtClean="0"/>
              <a:t>‹N°›</a:t>
            </a:fld>
            <a:endParaRPr lang="fr-FR"/>
          </a:p>
        </p:txBody>
      </p:sp>
    </p:spTree>
    <p:extLst>
      <p:ext uri="{BB962C8B-B14F-4D97-AF65-F5344CB8AC3E}">
        <p14:creationId xmlns:p14="http://schemas.microsoft.com/office/powerpoint/2010/main" val="756338897"/>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697" r:id="rId3"/>
    <p:sldLayoutId id="2147483698" r:id="rId4"/>
    <p:sldLayoutId id="2147483716"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hyperlink" Target="https://www.google.fr/url?sa=i&amp;rct=j&amp;q=&amp;esrc=s&amp;source=images&amp;cd=&amp;cad=rja&amp;uact=8&amp;ved=2ahUKEwjt5qXfsbXcAhUFDOwKHZYZA0wQjRx6BAgBEAU&amp;url=https://fr.fotolia.com/tag/%22%C3%A0%20retenir%22&amp;psig=AOvVaw2JoVTkk_lOo4UqznKrnQmc&amp;ust=1532440987601167" TargetMode="External"/><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5.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8.png"/><Relationship Id="rId4" Type="http://schemas.openxmlformats.org/officeDocument/2006/relationships/image" Target="../media/image13.emf"/><Relationship Id="rId9" Type="http://schemas.openxmlformats.org/officeDocument/2006/relationships/image" Target="../media/image17.jpeg"/></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hyperlink" Target="http://commerciaux.celca.caisse-epargne.fr/particuliers/epargne-2/les-opcvm/scpi-et-ocpi/scpi-en-assurance-vie/" TargetMode="External"/><Relationship Id="rId7"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hyperlink" Target="http://commerciaux.celca.caisse-epargne.fr/download/1176/documents-hors-arbo-2/29995/recommandation-liee-a-la-souscription-de-scpi-revue-djb-vf.docx" TargetMode="External"/><Relationship Id="rId5" Type="http://schemas.openxmlformats.org/officeDocument/2006/relationships/image" Target="../media/image19.jpg"/><Relationship Id="rId4" Type="http://schemas.openxmlformats.org/officeDocument/2006/relationships/hyperlink" Target="http://commerciaux.celca.caisse-epargne.fr/particuliers/epargne-2/les-opcvm/scpi-et-ocpi/scpi-en-direct/" TargetMode="External"/><Relationship Id="rId9" Type="http://schemas.openxmlformats.org/officeDocument/2006/relationships/image" Target="../media/image22.svg"/></Relationships>
</file>

<file path=ppt/slides/_rels/slide5.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3.png"/><Relationship Id="rId7" Type="http://schemas.openxmlformats.org/officeDocument/2006/relationships/hyperlink" Target="https://www.aewpatrimoine.com/actualites/scpi-informations-sur-les-declarations-2023-au-titre-des-revenus-2022" TargetMode="External"/><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hyperlink" Target="http://commerciaux.celca.caisse-epargne.fr/download/1449/referentiel-des-delegations-commerciales/9052/referentiel-des-derogations-commerciales.pdf" TargetMode="External"/><Relationship Id="rId5" Type="http://schemas.openxmlformats.org/officeDocument/2006/relationships/image" Target="../media/image24.png"/><Relationship Id="rId4" Type="http://schemas.openxmlformats.org/officeDocument/2006/relationships/hyperlink" Target="http://commerciaux.celca.caisse-epargne.fr/download/1176/documents-hors-arbo-2/29955/aide-a-la-declaration_2023.pdf"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8" Type="http://schemas.openxmlformats.org/officeDocument/2006/relationships/hyperlink" Target="https://youtu.be/wsrTIOy7BqI" TargetMode="External"/><Relationship Id="rId3" Type="http://schemas.openxmlformats.org/officeDocument/2006/relationships/image" Target="../media/image29.png"/><Relationship Id="rId7"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hyperlink" Target="http://commerciaux.celca.caisse-epargne.fr/download/1176/documents-hors-arbo-2/29954/webex-vega-im_2023-04-14_vce.pdf" TargetMode="External"/><Relationship Id="rId5" Type="http://schemas.openxmlformats.org/officeDocument/2006/relationships/image" Target="../media/image30.png"/><Relationship Id="rId4" Type="http://schemas.openxmlformats.org/officeDocument/2006/relationships/hyperlink" Target="http://commerciaux.celca.caisse-epargne.fr/download/1449/referentiel-des-delegations-commerciales/9052/referentiel-des-derogations-commerciales.pdf"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9.png"/><Relationship Id="rId1" Type="http://schemas.openxmlformats.org/officeDocument/2006/relationships/slideLayout" Target="../slideLayouts/slideLayout5.xml"/><Relationship Id="rId6" Type="http://schemas.openxmlformats.org/officeDocument/2006/relationships/image" Target="../media/image33.png"/><Relationship Id="rId5" Type="http://schemas.openxmlformats.org/officeDocument/2006/relationships/hyperlink" Target="http://commerciaux.celca.caisse-epargne.fr/download/1176/documents-hors-arbo-2/29953/en-direct_gestion-pilotee_t1-2023.pdf" TargetMode="External"/><Relationship Id="rId4" Type="http://schemas.openxmlformats.org/officeDocument/2006/relationships/hyperlink" Target="http://commerciaux.celca.caisse-epargne.fr/download/1449/referentiel-des-delegations-commerciales/9052/referentiel-des-derogations-commerciales.pdf"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29.png"/><Relationship Id="rId7" Type="http://schemas.openxmlformats.org/officeDocument/2006/relationships/hyperlink" Target="http://commerciaux.celca.caisse-epargne.fr/download/1648/lettre-hebdomadaire-vega-investment-managers/29952/la-lettre-hebdomadaire-de-vega-im_17-avril-2023.pdf" TargetMode="External"/><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30.png"/><Relationship Id="rId5" Type="http://schemas.openxmlformats.org/officeDocument/2006/relationships/hyperlink" Target="http://commerciaux.celca.caisse-epargne.fr/download/1449/referentiel-des-delegations-commerciales/9052/referentiel-des-derogations-commerciales.pdf" TargetMode="External"/><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a:xfrm>
            <a:off x="176270" y="5223163"/>
            <a:ext cx="13133154" cy="556592"/>
          </a:xfrm>
        </p:spPr>
        <p:txBody>
          <a:bodyPr/>
          <a:lstStyle/>
          <a:p>
            <a:r>
              <a:rPr lang="fr-FR" dirty="0"/>
              <a:t>2023 – Semaine 17 du Lundi 24 au Samedi 29 avril</a:t>
            </a:r>
          </a:p>
        </p:txBody>
      </p:sp>
    </p:spTree>
    <p:extLst>
      <p:ext uri="{BB962C8B-B14F-4D97-AF65-F5344CB8AC3E}">
        <p14:creationId xmlns:p14="http://schemas.microsoft.com/office/powerpoint/2010/main" val="8539782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3"/>
          <p:cNvSpPr txBox="1">
            <a:spLocks/>
          </p:cNvSpPr>
          <p:nvPr/>
        </p:nvSpPr>
        <p:spPr>
          <a:xfrm>
            <a:off x="3030885" y="6498618"/>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 17</a:t>
            </a:r>
          </a:p>
        </p:txBody>
      </p:sp>
      <p:sp>
        <p:nvSpPr>
          <p:cNvPr id="3" name="Espace réservé du numéro de diapositive 1"/>
          <p:cNvSpPr txBox="1">
            <a:spLocks/>
          </p:cNvSpPr>
          <p:nvPr/>
        </p:nvSpPr>
        <p:spPr>
          <a:xfrm>
            <a:off x="11276532" y="6474557"/>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2</a:t>
            </a:fld>
            <a:endParaRPr lang="fr-FR" sz="1000" b="1" dirty="0">
              <a:solidFill>
                <a:schemeClr val="tx1">
                  <a:lumMod val="50000"/>
                  <a:lumOff val="50000"/>
                </a:schemeClr>
              </a:solidFill>
              <a:latin typeface="+mj-lt"/>
              <a:cs typeface="Helvetica Neue Medium"/>
            </a:endParaRPr>
          </a:p>
        </p:txBody>
      </p:sp>
      <p:sp>
        <p:nvSpPr>
          <p:cNvPr id="5" name="Rectangle 4"/>
          <p:cNvSpPr/>
          <p:nvPr/>
        </p:nvSpPr>
        <p:spPr>
          <a:xfrm>
            <a:off x="3459938" y="2732133"/>
            <a:ext cx="8578776" cy="3139321"/>
          </a:xfrm>
          <a:prstGeom prst="rect">
            <a:avLst/>
          </a:prstGeom>
          <a:solidFill>
            <a:schemeClr val="bg1">
              <a:lumMod val="85000"/>
            </a:schemeClr>
          </a:solidFill>
        </p:spPr>
        <p:txBody>
          <a:bodyPr wrap="square">
            <a:spAutoFit/>
          </a:bodyPr>
          <a:lstStyle/>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SCPI OUVERTES : </a:t>
            </a:r>
            <a:r>
              <a:rPr lang="fr-FR" dirty="0"/>
              <a:t>à date chez CNP &amp; BPCE VIE (HORS  TEORA BY NWM) &amp; SCPI en direct</a:t>
            </a:r>
          </a:p>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SCPI EN DIRECT &amp; EN ASSURANCE VIE: </a:t>
            </a:r>
            <a:r>
              <a:rPr lang="fr-FR" dirty="0"/>
              <a:t>Recommandation liée à la souscription de parts de SCPI</a:t>
            </a:r>
          </a:p>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SCPI EN DIRECT </a:t>
            </a:r>
            <a:r>
              <a:rPr lang="fr-FR" dirty="0"/>
              <a:t>: </a:t>
            </a:r>
            <a:r>
              <a:rPr lang="fr-FR" dirty="0">
                <a:effectLst>
                  <a:outerShdw blurRad="38100" dist="38100" dir="2700000" algn="tl">
                    <a:srgbClr val="000000">
                      <a:alpha val="43137"/>
                    </a:srgbClr>
                  </a:outerShdw>
                </a:effectLst>
              </a:rPr>
              <a:t>AEW PATRIMOINE</a:t>
            </a:r>
            <a:r>
              <a:rPr lang="fr-FR" dirty="0"/>
              <a:t>: Calendrier des IFU, aide à la déclaration</a:t>
            </a:r>
          </a:p>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FIP: MCAPITAL : </a:t>
            </a:r>
            <a:r>
              <a:rPr lang="fr-FR" dirty="0"/>
              <a:t>Club Deal 2015 nouveau remboursement partiel</a:t>
            </a:r>
          </a:p>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Assurance Vie / Valeurs  mobilières : VEGA IM: </a:t>
            </a:r>
            <a:r>
              <a:rPr lang="fr-FR" dirty="0"/>
              <a:t>Réécoute de la </a:t>
            </a:r>
            <a:r>
              <a:rPr lang="fr-FR" dirty="0" err="1"/>
              <a:t>Webex</a:t>
            </a:r>
            <a:r>
              <a:rPr lang="fr-FR" dirty="0"/>
              <a:t> GSM du vendredi 14 avril 2023 et support de présentation</a:t>
            </a:r>
          </a:p>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Assurance Vie / Valeurs  mobilières : VEGA IM: </a:t>
            </a:r>
            <a:r>
              <a:rPr lang="fr-FR" dirty="0"/>
              <a:t>En Direct des Gestions Pilotées  N°21 T1-2023</a:t>
            </a:r>
            <a:r>
              <a:rPr lang="fr-FR" dirty="0">
                <a:effectLst>
                  <a:outerShdw blurRad="38100" dist="38100" dir="2700000" algn="tl">
                    <a:srgbClr val="000000">
                      <a:alpha val="43137"/>
                    </a:srgbClr>
                  </a:outerShdw>
                </a:effectLst>
              </a:rPr>
              <a:t> </a:t>
            </a:r>
          </a:p>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Assurance Vie / Valeurs  mobilières : VEGA IM </a:t>
            </a:r>
            <a:r>
              <a:rPr lang="fr-FR" dirty="0"/>
              <a:t>:  La lettre HEBDO du 17 avril 2023</a:t>
            </a:r>
          </a:p>
          <a:p>
            <a:pPr marL="285750" indent="-285750">
              <a:buFont typeface="Wingdings" panose="05000000000000000000" pitchFamily="2" charset="2"/>
              <a:buChar char="§"/>
            </a:pPr>
            <a:endParaRPr lang="fr-FR" dirty="0"/>
          </a:p>
        </p:txBody>
      </p:sp>
    </p:spTree>
    <p:extLst>
      <p:ext uri="{BB962C8B-B14F-4D97-AF65-F5344CB8AC3E}">
        <p14:creationId xmlns:p14="http://schemas.microsoft.com/office/powerpoint/2010/main" val="25698339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COLLECTE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a:t>
            </a:r>
            <a:r>
              <a:rPr lang="fr-FR" sz="2200" b="1" kern="0" dirty="0">
                <a:solidFill>
                  <a:schemeClr val="bg1">
                    <a:lumMod val="50000"/>
                  </a:schemeClr>
                </a:solidFill>
                <a:effectLst>
                  <a:outerShdw blurRad="38100" dist="38100" dir="2700000" algn="tl">
                    <a:srgbClr val="000000">
                      <a:alpha val="43137"/>
                    </a:srgbClr>
                  </a:outerShdw>
                </a:effectLst>
                <a:latin typeface="Calibri"/>
              </a:rPr>
              <a:t>S</a:t>
            </a:r>
            <a:r>
              <a:rPr lang="fr-FR" sz="2200" b="1" kern="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CPI OUVERTES A DATE CHEZ  CNP &amp; BPCE VIE (HORS TEORA BY NWM) &amp; SCPI EN  DIRECT</a:t>
            </a:r>
            <a:endParaRPr lang="fr-FR" sz="2200" kern="0" dirty="0">
              <a:solidFill>
                <a:schemeClr val="bg1">
                  <a:lumMod val="50000"/>
                </a:schemeClr>
              </a:solidFill>
            </a:endParaRPr>
          </a:p>
        </p:txBody>
      </p:sp>
      <p:sp>
        <p:nvSpPr>
          <p:cNvPr id="9" name="Rectangle 8"/>
          <p:cNvSpPr/>
          <p:nvPr/>
        </p:nvSpPr>
        <p:spPr>
          <a:xfrm>
            <a:off x="10988298" y="3261528"/>
            <a:ext cx="1134369" cy="3184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9">
            <a:extLst>
              <a:ext uri="{FF2B5EF4-FFF2-40B4-BE49-F238E27FC236}">
                <a16:creationId xmlns:a16="http://schemas.microsoft.com/office/drawing/2014/main" id="{02099965-D0A3-47AD-B902-59282BF11C84}"/>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585561" y="1863168"/>
            <a:ext cx="1043608" cy="779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Image 10"/>
          <p:cNvPicPr>
            <a:picLocks noChangeAspect="1"/>
          </p:cNvPicPr>
          <p:nvPr/>
        </p:nvPicPr>
        <p:blipFill>
          <a:blip r:embed="rId3"/>
          <a:stretch>
            <a:fillRect/>
          </a:stretch>
        </p:blipFill>
        <p:spPr>
          <a:xfrm>
            <a:off x="1631398" y="2126086"/>
            <a:ext cx="1208879" cy="348848"/>
          </a:xfrm>
          <a:prstGeom prst="rect">
            <a:avLst/>
          </a:prstGeom>
        </p:spPr>
      </p:pic>
      <p:sp>
        <p:nvSpPr>
          <p:cNvPr id="12" name="Espace réservé du texte 13"/>
          <p:cNvSpPr txBox="1">
            <a:spLocks/>
          </p:cNvSpPr>
          <p:nvPr/>
        </p:nvSpPr>
        <p:spPr>
          <a:xfrm>
            <a:off x="1868007" y="6524625"/>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17</a:t>
            </a:r>
            <a:endParaRPr lang="fr-FR" dirty="0">
              <a:solidFill>
                <a:schemeClr val="bg1">
                  <a:lumMod val="50000"/>
                </a:schemeClr>
              </a:solidFill>
            </a:endParaRPr>
          </a:p>
        </p:txBody>
      </p:sp>
      <p:sp>
        <p:nvSpPr>
          <p:cNvPr id="13"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3</a:t>
            </a:fld>
            <a:endParaRPr lang="fr-FR" sz="1000" b="1" dirty="0">
              <a:solidFill>
                <a:schemeClr val="tx1">
                  <a:lumMod val="50000"/>
                  <a:lumOff val="50000"/>
                </a:schemeClr>
              </a:solidFill>
              <a:latin typeface="+mj-lt"/>
              <a:cs typeface="Helvetica Neue Medium"/>
            </a:endParaRPr>
          </a:p>
        </p:txBody>
      </p:sp>
      <p:sp>
        <p:nvSpPr>
          <p:cNvPr id="14" name="Rectangle 13"/>
          <p:cNvSpPr/>
          <p:nvPr/>
        </p:nvSpPr>
        <p:spPr>
          <a:xfrm>
            <a:off x="11028156" y="256664"/>
            <a:ext cx="1120771" cy="149300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26" name="Picture 2" descr="Toujours indiquer l’entité titulaire jointe en cas de souscription pour une personne mariée sous un régime communautaire ou pacsée en régime d’indivision, SAUF si remploi de fonds propres.&#10;Pour rappel la signature du conjoint ou partenaire de Pacs est d’ailleurs nécessaire sur le bulletin dans ces cas de fig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41540" y="5125450"/>
            <a:ext cx="4953000" cy="1295400"/>
          </a:xfrm>
          <a:prstGeom prst="rect">
            <a:avLst/>
          </a:prstGeom>
          <a:noFill/>
          <a:extLst>
            <a:ext uri="{909E8E84-426E-40DD-AFC4-6F175D3DCCD1}">
              <a14:hiddenFill xmlns:a14="http://schemas.microsoft.com/office/drawing/2010/main">
                <a:solidFill>
                  <a:srgbClr val="FFFFFF"/>
                </a:solidFill>
              </a14:hiddenFill>
            </a:ext>
          </a:extLst>
        </p:spPr>
      </p:pic>
      <p:pic>
        <p:nvPicPr>
          <p:cNvPr id="15" name="Image 14">
            <a:extLst>
              <a:ext uri="{FF2B5EF4-FFF2-40B4-BE49-F238E27FC236}">
                <a16:creationId xmlns:a16="http://schemas.microsoft.com/office/drawing/2014/main" id="{B05F56B2-AF29-47D7-BAF0-58C87E14F2B3}"/>
              </a:ext>
            </a:extLst>
          </p:cNvPr>
          <p:cNvPicPr>
            <a:picLocks noChangeAspect="1"/>
          </p:cNvPicPr>
          <p:nvPr/>
        </p:nvPicPr>
        <p:blipFill>
          <a:blip r:embed="rId5"/>
          <a:stretch>
            <a:fillRect/>
          </a:stretch>
        </p:blipFill>
        <p:spPr>
          <a:xfrm>
            <a:off x="7665159" y="1982630"/>
            <a:ext cx="1452679" cy="427093"/>
          </a:xfrm>
          <a:prstGeom prst="rect">
            <a:avLst/>
          </a:prstGeom>
        </p:spPr>
      </p:pic>
      <p:pic>
        <p:nvPicPr>
          <p:cNvPr id="8" name="Image 7">
            <a:extLst>
              <a:ext uri="{FF2B5EF4-FFF2-40B4-BE49-F238E27FC236}">
                <a16:creationId xmlns:a16="http://schemas.microsoft.com/office/drawing/2014/main" id="{74B6D0DD-149F-4F6B-B454-25971F04D595}"/>
              </a:ext>
            </a:extLst>
          </p:cNvPr>
          <p:cNvPicPr>
            <a:picLocks noChangeAspect="1"/>
          </p:cNvPicPr>
          <p:nvPr/>
        </p:nvPicPr>
        <p:blipFill>
          <a:blip r:embed="rId6"/>
          <a:stretch>
            <a:fillRect/>
          </a:stretch>
        </p:blipFill>
        <p:spPr>
          <a:xfrm>
            <a:off x="9401033" y="1983195"/>
            <a:ext cx="1452679" cy="427092"/>
          </a:xfrm>
          <a:prstGeom prst="rect">
            <a:avLst/>
          </a:prstGeom>
        </p:spPr>
      </p:pic>
      <p:sp>
        <p:nvSpPr>
          <p:cNvPr id="16" name="Espace réservé du texte 5">
            <a:extLst>
              <a:ext uri="{FF2B5EF4-FFF2-40B4-BE49-F238E27FC236}">
                <a16:creationId xmlns:a16="http://schemas.microsoft.com/office/drawing/2014/main" id="{FAAC8D67-87C4-44F5-9099-FA9EF0091AB0}"/>
              </a:ext>
            </a:extLst>
          </p:cNvPr>
          <p:cNvSpPr txBox="1">
            <a:spLocks/>
          </p:cNvSpPr>
          <p:nvPr/>
        </p:nvSpPr>
        <p:spPr>
          <a:xfrm>
            <a:off x="11028156" y="2489675"/>
            <a:ext cx="1082796" cy="659375"/>
          </a:xfrm>
          <a:prstGeom prst="rect">
            <a:avLst/>
          </a:prstGeom>
          <a:solidFill>
            <a:schemeClr val="bg1"/>
          </a:solidFill>
          <a:ln w="3175">
            <a:noFill/>
          </a:ln>
          <a:effectLst>
            <a:innerShdw blurRad="38100" dist="25400" dir="13200000">
              <a:prstClr val="black">
                <a:alpha val="50000"/>
              </a:prstClr>
            </a:innerShdw>
          </a:effectLst>
        </p:spPr>
        <p:txBody>
          <a:bodyPr vert="horz" lIns="91440" tIns="45720" rIns="91440" bIns="45720" rtlCol="0" anchor="ctr">
            <a:noAutofit/>
          </a:bodyPr>
          <a:lstStyle>
            <a:lvl1pPr marL="228600" indent="-228600" algn="ctr" defTabSz="914400" rtl="0" eaLnBrk="1" latinLnBrk="0" hangingPunct="1">
              <a:lnSpc>
                <a:spcPct val="90000"/>
              </a:lnSpc>
              <a:spcBef>
                <a:spcPts val="1000"/>
              </a:spcBef>
              <a:buFont typeface="Arial" panose="020B0604020202020204" pitchFamily="34" charset="0"/>
              <a:buChar char="•"/>
              <a:defRPr sz="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400" dirty="0"/>
              <a:t>SCPI</a:t>
            </a:r>
          </a:p>
        </p:txBody>
      </p:sp>
      <p:pic>
        <p:nvPicPr>
          <p:cNvPr id="2" name="Image 1">
            <a:extLst>
              <a:ext uri="{FF2B5EF4-FFF2-40B4-BE49-F238E27FC236}">
                <a16:creationId xmlns:a16="http://schemas.microsoft.com/office/drawing/2014/main" id="{08F3F999-446C-4943-97D4-06CABE65BDB3}"/>
              </a:ext>
            </a:extLst>
          </p:cNvPr>
          <p:cNvPicPr>
            <a:picLocks noChangeAspect="1"/>
          </p:cNvPicPr>
          <p:nvPr/>
        </p:nvPicPr>
        <p:blipFill>
          <a:blip r:embed="rId7"/>
          <a:stretch>
            <a:fillRect/>
          </a:stretch>
        </p:blipFill>
        <p:spPr>
          <a:xfrm>
            <a:off x="5929287" y="2474934"/>
            <a:ext cx="4924425" cy="2190750"/>
          </a:xfrm>
          <a:prstGeom prst="rect">
            <a:avLst/>
          </a:prstGeom>
        </p:spPr>
      </p:pic>
      <p:pic>
        <p:nvPicPr>
          <p:cNvPr id="17" name="Picture 2" descr="Résultat de recherche d'images pour &quot;à retenir&quot;">
            <a:hlinkClick r:id="rId8"/>
            <a:extLst>
              <a:ext uri="{FF2B5EF4-FFF2-40B4-BE49-F238E27FC236}">
                <a16:creationId xmlns:a16="http://schemas.microsoft.com/office/drawing/2014/main" id="{BA29E15A-459C-4E03-8136-E183FA87DDA8}"/>
              </a:ext>
            </a:extLst>
          </p:cNvPr>
          <p:cNvPicPr/>
          <p:nvPr/>
        </p:nvPicPr>
        <p:blipFill rotWithShape="1">
          <a:blip r:embed="rId9" cstate="print">
            <a:extLst>
              <a:ext uri="{28A0092B-C50C-407E-A947-70E740481C1C}">
                <a14:useLocalDpi xmlns:a14="http://schemas.microsoft.com/office/drawing/2010/main" val="0"/>
              </a:ext>
            </a:extLst>
          </a:blip>
          <a:srcRect l="20354" t="28043" r="14390" b="27196"/>
          <a:stretch/>
        </p:blipFill>
        <p:spPr bwMode="auto">
          <a:xfrm rot="21294829">
            <a:off x="1151726" y="1336395"/>
            <a:ext cx="1432560" cy="42037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302C7D1E-C2A8-4D4E-9569-FDFDB3FA443B}"/>
              </a:ext>
            </a:extLst>
          </p:cNvPr>
          <p:cNvSpPr txBox="1"/>
          <p:nvPr/>
        </p:nvSpPr>
        <p:spPr>
          <a:xfrm>
            <a:off x="2734091" y="1321573"/>
            <a:ext cx="7552324" cy="369332"/>
          </a:xfrm>
          <a:prstGeom prst="rect">
            <a:avLst/>
          </a:prstGeom>
          <a:noFill/>
        </p:spPr>
        <p:txBody>
          <a:bodyPr wrap="none" rtlCol="0">
            <a:spAutoFit/>
          </a:bodyPr>
          <a:lstStyle/>
          <a:p>
            <a:r>
              <a:rPr lang="fr-FR" dirty="0">
                <a:solidFill>
                  <a:srgbClr val="FF0000"/>
                </a:solidFill>
                <a:effectLst>
                  <a:outerShdw blurRad="38100" dist="38100" dir="2700000" algn="tl">
                    <a:srgbClr val="000000">
                      <a:alpha val="43137"/>
                    </a:srgbClr>
                  </a:outerShdw>
                </a:effectLst>
              </a:rPr>
              <a:t>Retrait de la commercialisation de PIERRE PLUS en direct depuis le 31/03/2023</a:t>
            </a:r>
          </a:p>
        </p:txBody>
      </p:sp>
      <p:pic>
        <p:nvPicPr>
          <p:cNvPr id="3" name="Image 2">
            <a:extLst>
              <a:ext uri="{FF2B5EF4-FFF2-40B4-BE49-F238E27FC236}">
                <a16:creationId xmlns:a16="http://schemas.microsoft.com/office/drawing/2014/main" id="{44841491-8DCF-489E-9FC2-B14ADC8F56D5}"/>
              </a:ext>
            </a:extLst>
          </p:cNvPr>
          <p:cNvPicPr>
            <a:picLocks noChangeAspect="1"/>
          </p:cNvPicPr>
          <p:nvPr/>
        </p:nvPicPr>
        <p:blipFill>
          <a:blip r:embed="rId10"/>
          <a:stretch>
            <a:fillRect/>
          </a:stretch>
        </p:blipFill>
        <p:spPr>
          <a:xfrm>
            <a:off x="335680" y="2676306"/>
            <a:ext cx="4560975" cy="3024647"/>
          </a:xfrm>
          <a:prstGeom prst="rect">
            <a:avLst/>
          </a:prstGeom>
        </p:spPr>
      </p:pic>
    </p:spTree>
    <p:extLst>
      <p:ext uri="{BB962C8B-B14F-4D97-AF65-F5344CB8AC3E}">
        <p14:creationId xmlns:p14="http://schemas.microsoft.com/office/powerpoint/2010/main" val="20774853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28"/>
          </p:nvPr>
        </p:nvSpPr>
        <p:spPr>
          <a:xfrm>
            <a:off x="11062821" y="980581"/>
            <a:ext cx="1082796" cy="659375"/>
          </a:xfrm>
        </p:spPr>
        <p:txBody>
          <a:bodyPr/>
          <a:lstStyle/>
          <a:p>
            <a:pPr marL="0" indent="0">
              <a:buNone/>
            </a:pPr>
            <a:r>
              <a:rPr lang="fr-FR" sz="1400" dirty="0"/>
              <a:t>MARCHES FINANCIERS</a:t>
            </a:r>
          </a:p>
        </p:txBody>
      </p:sp>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COLLECTE </a:t>
            </a:r>
          </a:p>
          <a:p>
            <a:pPr lvl="0">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RECOMMANDATION LIEE A LA SOUSCRIPTION DE PARTS DE SCPI</a:t>
            </a:r>
            <a:endParaRPr lang="fr-FR" sz="2400" kern="0" dirty="0">
              <a:solidFill>
                <a:schemeClr val="bg1">
                  <a:lumMod val="50000"/>
                </a:schemeClr>
              </a:solidFill>
            </a:endParaRPr>
          </a:p>
        </p:txBody>
      </p:sp>
      <p:sp>
        <p:nvSpPr>
          <p:cNvPr id="14" name="Rectangle 13"/>
          <p:cNvSpPr/>
          <p:nvPr/>
        </p:nvSpPr>
        <p:spPr>
          <a:xfrm>
            <a:off x="11039630" y="3256384"/>
            <a:ext cx="1129177" cy="32682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texte 13"/>
          <p:cNvSpPr txBox="1">
            <a:spLocks/>
          </p:cNvSpPr>
          <p:nvPr/>
        </p:nvSpPr>
        <p:spPr>
          <a:xfrm>
            <a:off x="1510199" y="6424489"/>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17</a:t>
            </a:r>
            <a:endParaRPr lang="fr-FR" dirty="0">
              <a:solidFill>
                <a:schemeClr val="bg1">
                  <a:lumMod val="50000"/>
                </a:schemeClr>
              </a:solidFill>
            </a:endParaRPr>
          </a:p>
        </p:txBody>
      </p:sp>
      <p:sp>
        <p:nvSpPr>
          <p:cNvPr id="16"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4</a:t>
            </a:fld>
            <a:endParaRPr lang="fr-FR" sz="1000" b="1" dirty="0">
              <a:solidFill>
                <a:schemeClr val="tx1">
                  <a:lumMod val="50000"/>
                  <a:lumOff val="50000"/>
                </a:schemeClr>
              </a:solidFill>
              <a:latin typeface="+mj-lt"/>
              <a:cs typeface="Helvetica Neue Medium"/>
            </a:endParaRPr>
          </a:p>
        </p:txBody>
      </p:sp>
      <p:sp>
        <p:nvSpPr>
          <p:cNvPr id="18" name="ZoneTexte 17">
            <a:extLst>
              <a:ext uri="{FF2B5EF4-FFF2-40B4-BE49-F238E27FC236}">
                <a16:creationId xmlns:a16="http://schemas.microsoft.com/office/drawing/2014/main" id="{60D29943-95D0-400A-8281-91F786D4697F}"/>
              </a:ext>
            </a:extLst>
          </p:cNvPr>
          <p:cNvSpPr txBox="1"/>
          <p:nvPr/>
        </p:nvSpPr>
        <p:spPr>
          <a:xfrm>
            <a:off x="46383" y="1417563"/>
            <a:ext cx="10313772" cy="369332"/>
          </a:xfrm>
          <a:prstGeom prst="rect">
            <a:avLst/>
          </a:prstGeom>
          <a:noFill/>
        </p:spPr>
        <p:txBody>
          <a:bodyPr wrap="square" rtlCol="0">
            <a:spAutoFit/>
          </a:bodyPr>
          <a:lstStyle/>
          <a:p>
            <a:pPr algn="just"/>
            <a:endParaRPr lang="fr-FR"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19" name="Espace réservé du texte 5">
            <a:extLst>
              <a:ext uri="{FF2B5EF4-FFF2-40B4-BE49-F238E27FC236}">
                <a16:creationId xmlns:a16="http://schemas.microsoft.com/office/drawing/2014/main" id="{193756CE-0FC3-4E3F-AA00-0C1B3FDDE0C6}"/>
              </a:ext>
            </a:extLst>
          </p:cNvPr>
          <p:cNvSpPr txBox="1">
            <a:spLocks/>
          </p:cNvSpPr>
          <p:nvPr/>
        </p:nvSpPr>
        <p:spPr>
          <a:xfrm>
            <a:off x="11086011" y="2485581"/>
            <a:ext cx="1082796" cy="659375"/>
          </a:xfrm>
          <a:prstGeom prst="rect">
            <a:avLst/>
          </a:prstGeom>
          <a:solidFill>
            <a:schemeClr val="bg1"/>
          </a:solidFill>
          <a:ln w="3175">
            <a:noFill/>
          </a:ln>
          <a:effectLst>
            <a:innerShdw blurRad="38100" dist="25400" dir="13200000">
              <a:prstClr val="black">
                <a:alpha val="50000"/>
              </a:prstClr>
            </a:innerShdw>
          </a:effectLst>
        </p:spPr>
        <p:txBody>
          <a:bodyPr vert="horz" lIns="91440" tIns="45720" rIns="91440" bIns="45720" rtlCol="0" anchor="ctr">
            <a:noAutofit/>
          </a:bodyPr>
          <a:lstStyle>
            <a:lvl1pPr marL="228600" indent="-228600" algn="ctr" defTabSz="914400" rtl="0" eaLnBrk="1" latinLnBrk="0" hangingPunct="1">
              <a:lnSpc>
                <a:spcPct val="90000"/>
              </a:lnSpc>
              <a:spcBef>
                <a:spcPts val="1000"/>
              </a:spcBef>
              <a:buFont typeface="Arial" panose="020B0604020202020204" pitchFamily="34" charset="0"/>
              <a:buChar char="•"/>
              <a:defRPr sz="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400" dirty="0"/>
              <a:t>SCPI</a:t>
            </a:r>
          </a:p>
        </p:txBody>
      </p:sp>
      <p:sp>
        <p:nvSpPr>
          <p:cNvPr id="20" name="Rectangle 19">
            <a:extLst>
              <a:ext uri="{FF2B5EF4-FFF2-40B4-BE49-F238E27FC236}">
                <a16:creationId xmlns:a16="http://schemas.microsoft.com/office/drawing/2014/main" id="{B95CE256-AD9E-42D3-AB8F-C0501CA6E746}"/>
              </a:ext>
            </a:extLst>
          </p:cNvPr>
          <p:cNvSpPr/>
          <p:nvPr/>
        </p:nvSpPr>
        <p:spPr>
          <a:xfrm>
            <a:off x="11016440" y="71561"/>
            <a:ext cx="1129177" cy="16919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5" name="Tableau 4">
            <a:extLst>
              <a:ext uri="{FF2B5EF4-FFF2-40B4-BE49-F238E27FC236}">
                <a16:creationId xmlns:a16="http://schemas.microsoft.com/office/drawing/2014/main" id="{BFCCE538-A4B1-46F7-8CF3-1F73679FD915}"/>
              </a:ext>
            </a:extLst>
          </p:cNvPr>
          <p:cNvGraphicFramePr>
            <a:graphicFrameLocks noGrp="1"/>
          </p:cNvGraphicFramePr>
          <p:nvPr>
            <p:extLst>
              <p:ext uri="{D42A27DB-BD31-4B8C-83A1-F6EECF244321}">
                <p14:modId xmlns:p14="http://schemas.microsoft.com/office/powerpoint/2010/main" val="3347380427"/>
              </p:ext>
            </p:extLst>
          </p:nvPr>
        </p:nvGraphicFramePr>
        <p:xfrm>
          <a:off x="237639" y="1230790"/>
          <a:ext cx="10741445" cy="1806667"/>
        </p:xfrm>
        <a:graphic>
          <a:graphicData uri="http://schemas.openxmlformats.org/drawingml/2006/table">
            <a:tbl>
              <a:tblPr firstRow="1" firstCol="1" bandRow="1">
                <a:tableStyleId>{5C22544A-7EE6-4342-B048-85BDC9FD1C3A}</a:tableStyleId>
              </a:tblPr>
              <a:tblGrid>
                <a:gridCol w="10741445">
                  <a:extLst>
                    <a:ext uri="{9D8B030D-6E8A-4147-A177-3AD203B41FA5}">
                      <a16:colId xmlns:a16="http://schemas.microsoft.com/office/drawing/2014/main" val="2551538060"/>
                    </a:ext>
                  </a:extLst>
                </a:gridCol>
              </a:tblGrid>
              <a:tr h="897982">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1800" dirty="0">
                          <a:solidFill>
                            <a:srgbClr val="C00000"/>
                          </a:solidFill>
                        </a:rPr>
                        <a:t>Nécessité de joindre un nouveau formulaire à toute nouvelle souscription de SCPI (assurance vie ou hors assurance vie)</a:t>
                      </a:r>
                    </a:p>
                    <a:p>
                      <a:pPr algn="just"/>
                      <a:endParaRPr lang="fr-FR" sz="1800" b="0" dirty="0">
                        <a:solidFill>
                          <a:schemeClr val="tx1"/>
                        </a:solidFill>
                        <a:effectLst/>
                        <a:latin typeface="Calibri" panose="020F0502020204030204" pitchFamily="34" charset="0"/>
                        <a:ea typeface="Calibri" panose="020F0502020204030204" pitchFamily="34" charset="0"/>
                      </a:endParaRPr>
                    </a:p>
                  </a:txBody>
                  <a:tcPr marL="171450" marR="171450" marT="0" marB="85725">
                    <a:noFill/>
                  </a:tcPr>
                </a:tc>
                <a:extLst>
                  <a:ext uri="{0D108BD9-81ED-4DB2-BD59-A6C34878D82A}">
                    <a16:rowId xmlns:a16="http://schemas.microsoft.com/office/drawing/2014/main" val="2660195431"/>
                  </a:ext>
                </a:extLst>
              </a:tr>
              <a:tr h="897982">
                <a:tc>
                  <a:txBody>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lang="fr-FR" sz="1800" b="0" kern="1200" dirty="0">
                        <a:solidFill>
                          <a:schemeClr val="tx1"/>
                        </a:solidFill>
                        <a:effectLst/>
                        <a:latin typeface="+mn-lt"/>
                        <a:ea typeface="+mn-ea"/>
                        <a:cs typeface="+mn-cs"/>
                      </a:endParaRPr>
                    </a:p>
                  </a:txBody>
                  <a:tcPr marL="171450" marR="171450" marT="0" marB="85725">
                    <a:noFill/>
                  </a:tcPr>
                </a:tc>
                <a:extLst>
                  <a:ext uri="{0D108BD9-81ED-4DB2-BD59-A6C34878D82A}">
                    <a16:rowId xmlns:a16="http://schemas.microsoft.com/office/drawing/2014/main" val="1870554700"/>
                  </a:ext>
                </a:extLst>
              </a:tr>
            </a:tbl>
          </a:graphicData>
        </a:graphic>
      </p:graphicFrame>
      <p:sp>
        <p:nvSpPr>
          <p:cNvPr id="24" name="Rectangle 23">
            <a:extLst>
              <a:ext uri="{FF2B5EF4-FFF2-40B4-BE49-F238E27FC236}">
                <a16:creationId xmlns:a16="http://schemas.microsoft.com/office/drawing/2014/main" id="{0F7C6C05-49C6-44A0-98B3-75CCC959BFBE}"/>
              </a:ext>
            </a:extLst>
          </p:cNvPr>
          <p:cNvSpPr/>
          <p:nvPr/>
        </p:nvSpPr>
        <p:spPr>
          <a:xfrm>
            <a:off x="138184" y="3775733"/>
            <a:ext cx="10754180" cy="2294282"/>
          </a:xfrm>
          <a:prstGeom prst="rect">
            <a:avLst/>
          </a:prstGeom>
          <a:solidFill>
            <a:srgbClr val="EA4E55">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Arial"/>
              <a:ea typeface="+mn-ea"/>
              <a:cs typeface="+mn-cs"/>
            </a:endParaRPr>
          </a:p>
        </p:txBody>
      </p:sp>
      <p:sp>
        <p:nvSpPr>
          <p:cNvPr id="17" name="Espace réservé du contenu 2">
            <a:extLst>
              <a:ext uri="{FF2B5EF4-FFF2-40B4-BE49-F238E27FC236}">
                <a16:creationId xmlns:a16="http://schemas.microsoft.com/office/drawing/2014/main" id="{400235C3-6DB6-42A5-97DA-CCBB2231D8AF}"/>
              </a:ext>
            </a:extLst>
          </p:cNvPr>
          <p:cNvSpPr txBox="1">
            <a:spLocks/>
          </p:cNvSpPr>
          <p:nvPr/>
        </p:nvSpPr>
        <p:spPr>
          <a:xfrm>
            <a:off x="127078" y="1729650"/>
            <a:ext cx="10985086" cy="4467786"/>
          </a:xfrm>
          <a:prstGeom prst="rect">
            <a:avLst/>
          </a:prstGeom>
        </p:spPr>
        <p:txBody>
          <a:bodyPr vert="horz" lIns="91440" tIns="45720" rIns="91440" bIns="45720" rtlCol="0">
            <a:normAutofit lnSpcReduction="10000"/>
          </a:bodyPr>
          <a:lstStyle>
            <a:lvl1pPr marL="252000" indent="-216000" algn="l" defTabSz="914400" rtl="0" eaLnBrk="1" latinLnBrk="0" hangingPunct="1">
              <a:lnSpc>
                <a:spcPct val="100000"/>
              </a:lnSpc>
              <a:spcBef>
                <a:spcPts val="600"/>
              </a:spcBef>
              <a:buClr>
                <a:srgbClr val="D6C377"/>
              </a:buClr>
              <a:buFont typeface="Arial" panose="020B0604020202020204" pitchFamily="34" charset="0"/>
              <a:buChar char="■"/>
              <a:defRPr sz="1600" kern="1200" baseline="0">
                <a:solidFill>
                  <a:schemeClr val="tx1">
                    <a:lumMod val="75000"/>
                    <a:lumOff val="25000"/>
                  </a:schemeClr>
                </a:solidFill>
                <a:latin typeface="+mn-lt"/>
                <a:ea typeface="+mn-ea"/>
                <a:cs typeface="+mn-cs"/>
              </a:defRPr>
            </a:lvl1pPr>
            <a:lvl2pPr marL="684000" indent="-216000" algn="l" defTabSz="914400" rtl="0" eaLnBrk="1" latinLnBrk="0" hangingPunct="1">
              <a:lnSpc>
                <a:spcPct val="100000"/>
              </a:lnSpc>
              <a:spcBef>
                <a:spcPts val="600"/>
              </a:spcBef>
              <a:buClr>
                <a:srgbClr val="D6C377"/>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defTabSz="914400" rtl="0" eaLnBrk="1" latinLnBrk="0" hangingPunct="1">
              <a:lnSpc>
                <a:spcPct val="100000"/>
              </a:lnSpc>
              <a:spcBef>
                <a:spcPts val="600"/>
              </a:spcBef>
              <a:buClr>
                <a:srgbClr val="D6C377"/>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defTabSz="914400" rtl="0" eaLnBrk="1" latinLnBrk="0" hangingPunct="1">
              <a:lnSpc>
                <a:spcPct val="100000"/>
              </a:lnSpc>
              <a:spcBef>
                <a:spcPts val="600"/>
              </a:spcBef>
              <a:buClr>
                <a:srgbClr val="D6C377"/>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defTabSz="914400" rtl="0" eaLnBrk="1" latinLnBrk="0" hangingPunct="1">
              <a:lnSpc>
                <a:spcPct val="100000"/>
              </a:lnSpc>
              <a:spcBef>
                <a:spcPts val="600"/>
              </a:spcBef>
              <a:buClr>
                <a:srgbClr val="D6C377"/>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300"/>
              </a:spcBef>
              <a:defRPr/>
            </a:pPr>
            <a:r>
              <a:rPr lang="fr-FR" sz="1400" dirty="0">
                <a:solidFill>
                  <a:srgbClr val="C00000"/>
                </a:solidFill>
                <a:latin typeface="Arial" panose="020B0604020202020204" pitchFamily="34" charset="0"/>
              </a:rPr>
              <a:t>Pour s’assurer que nos clients diversifient leur épargne et soient sensibilisés aux seuils d’investissement recommandés par certains de nos assureurs comme la CNP, il a été décidé de faire signer à nos clients souscripteurs de SCPI (en assurance vie ou hors assurance vie) une fiche spécifique. </a:t>
            </a:r>
          </a:p>
          <a:p>
            <a:pPr>
              <a:spcBef>
                <a:spcPts val="300"/>
              </a:spcBef>
              <a:defRPr/>
            </a:pPr>
            <a:r>
              <a:rPr lang="fr-FR" sz="1400" dirty="0"/>
              <a:t>Cette fiche spécifique appelée « recommandation liée à la souscription de parts de SCPI » devra </a:t>
            </a:r>
            <a:r>
              <a:rPr lang="fr-FR" sz="1400" b="1" u="sng" dirty="0">
                <a:highlight>
                  <a:srgbClr val="FFFF00"/>
                </a:highlight>
              </a:rPr>
              <a:t>systématiquement</a:t>
            </a:r>
            <a:r>
              <a:rPr lang="fr-FR" sz="1400" dirty="0"/>
              <a:t> être </a:t>
            </a:r>
            <a:r>
              <a:rPr lang="fr-FR" sz="1400" dirty="0">
                <a:solidFill>
                  <a:srgbClr val="C00000"/>
                </a:solidFill>
              </a:rPr>
              <a:t>complétée, signée et numérisée avec tous les actes d’assurance vie ou hors assurance vie. </a:t>
            </a:r>
          </a:p>
          <a:p>
            <a:pPr>
              <a:spcBef>
                <a:spcPts val="300"/>
              </a:spcBef>
            </a:pPr>
            <a:r>
              <a:rPr lang="fr-FR" sz="1400" u="sng" dirty="0"/>
              <a:t>La Caisse d’Epargne Grand Est Europe recommande </a:t>
            </a:r>
            <a:r>
              <a:rPr lang="fr-FR" sz="1400" dirty="0"/>
              <a:t>: </a:t>
            </a:r>
          </a:p>
          <a:p>
            <a:pPr lvl="1">
              <a:spcBef>
                <a:spcPts val="300"/>
              </a:spcBef>
            </a:pPr>
            <a:r>
              <a:rPr lang="fr-FR" dirty="0"/>
              <a:t>de ne pas dépasser 25% de l’encours financier du client (tous établissements bancaires confondus) en investissement de parts de SCPI (détention en assurance vie et hors assurance vie), </a:t>
            </a:r>
          </a:p>
          <a:p>
            <a:pPr lvl="1">
              <a:spcBef>
                <a:spcPts val="300"/>
              </a:spcBef>
            </a:pPr>
            <a:r>
              <a:rPr lang="fr-FR" dirty="0"/>
              <a:t>de ne pas dépasser 200 000 € par support SCPI</a:t>
            </a:r>
            <a:endParaRPr lang="fr-FR" b="1" dirty="0">
              <a:solidFill>
                <a:srgbClr val="515151"/>
              </a:solidFill>
              <a:latin typeface="Arial" panose="020B0604020202020204" pitchFamily="34" charset="0"/>
            </a:endParaRPr>
          </a:p>
          <a:p>
            <a:pPr>
              <a:spcBef>
                <a:spcPts val="300"/>
              </a:spcBef>
            </a:pPr>
            <a:endParaRPr lang="fr-FR" sz="1400" b="1" dirty="0">
              <a:solidFill>
                <a:srgbClr val="515151"/>
              </a:solidFill>
              <a:latin typeface="Arial" panose="020B0604020202020204" pitchFamily="34" charset="0"/>
            </a:endParaRPr>
          </a:p>
          <a:p>
            <a:pPr>
              <a:spcBef>
                <a:spcPts val="300"/>
              </a:spcBef>
            </a:pPr>
            <a:r>
              <a:rPr lang="fr-FR" sz="1400" b="1" dirty="0">
                <a:solidFill>
                  <a:srgbClr val="515151"/>
                </a:solidFill>
                <a:latin typeface="Arial" panose="020B0604020202020204" pitchFamily="34" charset="0"/>
              </a:rPr>
              <a:t>Où retrouver la recommandation liée à la souscription de SCPI ? </a:t>
            </a:r>
          </a:p>
          <a:p>
            <a:pPr marL="36000" indent="0">
              <a:spcBef>
                <a:spcPts val="300"/>
              </a:spcBef>
              <a:buFont typeface="Arial" panose="020B0604020202020204" pitchFamily="34" charset="0"/>
              <a:buNone/>
            </a:pPr>
            <a:r>
              <a:rPr lang="fr-FR" sz="1400" dirty="0">
                <a:solidFill>
                  <a:srgbClr val="C00000"/>
                </a:solidFill>
                <a:latin typeface="Arial" panose="020B0604020202020204" pitchFamily="34" charset="0"/>
              </a:rPr>
              <a:t>Sous la RDC </a:t>
            </a:r>
            <a:r>
              <a:rPr lang="fr-FR" sz="1400" dirty="0">
                <a:hlinkClick r:id="rId3"/>
              </a:rPr>
              <a:t>SCPI en Assurance Vie – La rubrique des commerciaux (caisse-epargne.fr)</a:t>
            </a:r>
            <a:r>
              <a:rPr lang="fr-FR" sz="1400" dirty="0"/>
              <a:t> ou </a:t>
            </a:r>
            <a:r>
              <a:rPr lang="fr-FR" sz="1400" dirty="0">
                <a:hlinkClick r:id="rId4"/>
              </a:rPr>
              <a:t>SCPI en direct – La rubrique des commerciaux (caisse-epargne.fr)</a:t>
            </a:r>
            <a:endParaRPr lang="fr-FR" sz="1400" dirty="0"/>
          </a:p>
          <a:p>
            <a:pPr marL="36000" indent="0">
              <a:spcBef>
                <a:spcPts val="300"/>
              </a:spcBef>
              <a:buFont typeface="Arial" panose="020B0604020202020204" pitchFamily="34" charset="0"/>
              <a:buNone/>
            </a:pPr>
            <a:r>
              <a:rPr lang="fr-FR" sz="1400" dirty="0">
                <a:solidFill>
                  <a:srgbClr val="C00000"/>
                </a:solidFill>
                <a:latin typeface="Arial" panose="020B0604020202020204" pitchFamily="34" charset="0"/>
              </a:rPr>
              <a:t>Sous Cloé </a:t>
            </a:r>
            <a:r>
              <a:rPr lang="fr-FR" sz="1400" dirty="0"/>
              <a:t>mot clé « SCPI recommandation » dans le moteur de recherche </a:t>
            </a:r>
          </a:p>
          <a:p>
            <a:pPr>
              <a:spcBef>
                <a:spcPts val="300"/>
              </a:spcBef>
              <a:defRPr/>
            </a:pPr>
            <a:r>
              <a:rPr lang="fr-FR" sz="1400" b="1" dirty="0">
                <a:solidFill>
                  <a:srgbClr val="515151"/>
                </a:solidFill>
                <a:latin typeface="Arial" panose="020B0604020202020204" pitchFamily="34" charset="0"/>
              </a:rPr>
              <a:t>Où numériser ?</a:t>
            </a:r>
          </a:p>
          <a:p>
            <a:pPr lvl="1">
              <a:spcBef>
                <a:spcPts val="300"/>
              </a:spcBef>
              <a:defRPr/>
            </a:pPr>
            <a:r>
              <a:rPr lang="fr-FR" b="1" dirty="0">
                <a:solidFill>
                  <a:srgbClr val="515151"/>
                </a:solidFill>
                <a:latin typeface="Arial" panose="020B0604020202020204" pitchFamily="34" charset="0"/>
              </a:rPr>
              <a:t>Si souscription assurance vie : </a:t>
            </a:r>
            <a:r>
              <a:rPr lang="fr-FR" dirty="0">
                <a:solidFill>
                  <a:srgbClr val="C00000"/>
                </a:solidFill>
              </a:rPr>
              <a:t>dans le classeur client domaine « Assurance Vie » à la suite de la </a:t>
            </a:r>
          </a:p>
          <a:p>
            <a:pPr marL="468000" lvl="1" indent="0">
              <a:spcBef>
                <a:spcPts val="300"/>
              </a:spcBef>
              <a:buFont typeface="Arial" panose="020B0604020202020204" pitchFamily="34" charset="0"/>
              <a:buNone/>
              <a:defRPr/>
            </a:pPr>
            <a:r>
              <a:rPr lang="fr-FR" dirty="0">
                <a:solidFill>
                  <a:srgbClr val="C00000"/>
                </a:solidFill>
              </a:rPr>
              <a:t>synthèse LEA</a:t>
            </a:r>
          </a:p>
          <a:p>
            <a:pPr lvl="1">
              <a:spcBef>
                <a:spcPts val="300"/>
              </a:spcBef>
              <a:defRPr/>
            </a:pPr>
            <a:r>
              <a:rPr lang="fr-FR" b="1" dirty="0">
                <a:solidFill>
                  <a:srgbClr val="515151"/>
                </a:solidFill>
                <a:latin typeface="Arial" panose="020B0604020202020204" pitchFamily="34" charset="0"/>
              </a:rPr>
              <a:t>Si souscription hors assurance vie : </a:t>
            </a:r>
            <a:r>
              <a:rPr lang="fr-FR" dirty="0">
                <a:solidFill>
                  <a:srgbClr val="C00000"/>
                </a:solidFill>
              </a:rPr>
              <a:t>dans le classeur client – collecte manuelle 0290 –</a:t>
            </a:r>
          </a:p>
          <a:p>
            <a:pPr marL="468000" lvl="1" indent="0">
              <a:spcBef>
                <a:spcPts val="300"/>
              </a:spcBef>
              <a:buFont typeface="Arial" panose="020B0604020202020204" pitchFamily="34" charset="0"/>
              <a:buNone/>
              <a:defRPr/>
            </a:pPr>
            <a:r>
              <a:rPr lang="fr-FR" dirty="0">
                <a:solidFill>
                  <a:srgbClr val="C00000"/>
                </a:solidFill>
              </a:rPr>
              <a:t>« Titres – Vente compte titres SCPI » à la suite de la synthèse LEA</a:t>
            </a:r>
          </a:p>
          <a:p>
            <a:pPr marL="468000" lvl="1" indent="0">
              <a:spcBef>
                <a:spcPts val="300"/>
              </a:spcBef>
              <a:buFont typeface="Arial" panose="020B0604020202020204" pitchFamily="34" charset="0"/>
              <a:buNone/>
              <a:defRPr/>
            </a:pPr>
            <a:endParaRPr lang="fr-FR" dirty="0">
              <a:solidFill>
                <a:srgbClr val="C00000"/>
              </a:solidFill>
            </a:endParaRPr>
          </a:p>
          <a:p>
            <a:pPr>
              <a:defRPr/>
            </a:pPr>
            <a:endParaRPr lang="fr-FR" dirty="0"/>
          </a:p>
          <a:p>
            <a:endParaRPr lang="fr-FR" dirty="0"/>
          </a:p>
        </p:txBody>
      </p:sp>
      <p:pic>
        <p:nvPicPr>
          <p:cNvPr id="28" name="Espace réservé du contenu 18">
            <a:extLst>
              <a:ext uri="{FF2B5EF4-FFF2-40B4-BE49-F238E27FC236}">
                <a16:creationId xmlns:a16="http://schemas.microsoft.com/office/drawing/2014/main" id="{9A508D01-2F2D-48F6-9E7D-B67CE7BFF06E}"/>
              </a:ext>
            </a:extLst>
          </p:cNvPr>
          <p:cNvPicPr/>
          <p:nvPr/>
        </p:nvPicPr>
        <p:blipFill>
          <a:blip r:embed="rId5"/>
          <a:stretch>
            <a:fillRect/>
          </a:stretch>
        </p:blipFill>
        <p:spPr>
          <a:xfrm rot="1088005">
            <a:off x="9897679" y="384651"/>
            <a:ext cx="2162810" cy="856615"/>
          </a:xfrm>
          <a:prstGeom prst="rect">
            <a:avLst/>
          </a:prstGeom>
          <a:solidFill>
            <a:schemeClr val="bg1"/>
          </a:solidFill>
          <a:ln>
            <a:solidFill>
              <a:schemeClr val="bg1"/>
            </a:solidFill>
          </a:ln>
          <a:effectLst>
            <a:outerShdw blurRad="152400" dist="38100" dir="2700000" algn="tl" rotWithShape="0">
              <a:srgbClr val="777877">
                <a:alpha val="95000"/>
              </a:srgbClr>
            </a:outerShdw>
          </a:effectLst>
        </p:spPr>
      </p:pic>
      <p:pic>
        <p:nvPicPr>
          <p:cNvPr id="21" name="Image 20">
            <a:hlinkClick r:id="rId6"/>
            <a:extLst>
              <a:ext uri="{FF2B5EF4-FFF2-40B4-BE49-F238E27FC236}">
                <a16:creationId xmlns:a16="http://schemas.microsoft.com/office/drawing/2014/main" id="{9063C5CB-2CBD-481F-A520-EB9E3E0BB64F}"/>
              </a:ext>
            </a:extLst>
          </p:cNvPr>
          <p:cNvPicPr>
            <a:picLocks noChangeAspect="1"/>
          </p:cNvPicPr>
          <p:nvPr/>
        </p:nvPicPr>
        <p:blipFill>
          <a:blip r:embed="rId7"/>
          <a:stretch>
            <a:fillRect/>
          </a:stretch>
        </p:blipFill>
        <p:spPr>
          <a:xfrm>
            <a:off x="9620346" y="4554348"/>
            <a:ext cx="1118647" cy="1529579"/>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22" name="Graphique 21" descr="Index pointant vers la droite vu du côté du dos de la main">
            <a:hlinkClick r:id="rId6"/>
            <a:extLst>
              <a:ext uri="{FF2B5EF4-FFF2-40B4-BE49-F238E27FC236}">
                <a16:creationId xmlns:a16="http://schemas.microsoft.com/office/drawing/2014/main" id="{B365A72C-4896-44E0-82C3-3B2928B7E39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16200000">
            <a:off x="9678517" y="5571927"/>
            <a:ext cx="683577" cy="683577"/>
          </a:xfrm>
          <a:prstGeom prst="rect">
            <a:avLst/>
          </a:prstGeom>
        </p:spPr>
      </p:pic>
      <p:sp>
        <p:nvSpPr>
          <p:cNvPr id="23" name="ZoneTexte 22">
            <a:extLst>
              <a:ext uri="{FF2B5EF4-FFF2-40B4-BE49-F238E27FC236}">
                <a16:creationId xmlns:a16="http://schemas.microsoft.com/office/drawing/2014/main" id="{0EBF3242-F4A7-46B6-A85C-561E56BF9490}"/>
              </a:ext>
            </a:extLst>
          </p:cNvPr>
          <p:cNvSpPr txBox="1"/>
          <p:nvPr/>
        </p:nvSpPr>
        <p:spPr>
          <a:xfrm>
            <a:off x="10220902" y="5848589"/>
            <a:ext cx="518091" cy="369332"/>
          </a:xfrm>
          <a:prstGeom prst="rect">
            <a:avLst/>
          </a:prstGeom>
          <a:noFill/>
        </p:spPr>
        <p:txBody>
          <a:bodyPr wrap="square" rtlCol="0">
            <a:spAutoFit/>
          </a:bodyPr>
          <a:lstStyle/>
          <a:p>
            <a:r>
              <a:rPr lang="fr-FR" dirty="0">
                <a:hlinkClick r:id="rId6"/>
              </a:rPr>
              <a:t>clic</a:t>
            </a:r>
            <a:endParaRPr lang="fr-FR" dirty="0"/>
          </a:p>
        </p:txBody>
      </p:sp>
    </p:spTree>
    <p:extLst>
      <p:ext uri="{BB962C8B-B14F-4D97-AF65-F5344CB8AC3E}">
        <p14:creationId xmlns:p14="http://schemas.microsoft.com/office/powerpoint/2010/main" val="4168826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28"/>
          </p:nvPr>
        </p:nvSpPr>
        <p:spPr>
          <a:xfrm>
            <a:off x="11062821" y="980581"/>
            <a:ext cx="1082796" cy="659375"/>
          </a:xfrm>
        </p:spPr>
        <p:txBody>
          <a:bodyPr/>
          <a:lstStyle/>
          <a:p>
            <a:pPr marL="0" indent="0">
              <a:buNone/>
            </a:pPr>
            <a:r>
              <a:rPr lang="fr-FR" sz="1400" dirty="0"/>
              <a:t>MARCHES FINANCIERS</a:t>
            </a:r>
          </a:p>
        </p:txBody>
      </p:sp>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COLLECTE </a:t>
            </a:r>
          </a:p>
          <a:p>
            <a:pPr lvl="0">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CALENDRIER DES IFU (1/2)</a:t>
            </a:r>
            <a:endParaRPr lang="fr-FR" sz="2400" kern="0" dirty="0">
              <a:solidFill>
                <a:schemeClr val="bg1">
                  <a:lumMod val="50000"/>
                </a:schemeClr>
              </a:solidFill>
            </a:endParaRPr>
          </a:p>
        </p:txBody>
      </p:sp>
      <p:sp>
        <p:nvSpPr>
          <p:cNvPr id="14" name="Rectangle 13"/>
          <p:cNvSpPr/>
          <p:nvPr/>
        </p:nvSpPr>
        <p:spPr>
          <a:xfrm>
            <a:off x="11039630" y="3256384"/>
            <a:ext cx="1129177" cy="32682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texte 13"/>
          <p:cNvSpPr txBox="1">
            <a:spLocks/>
          </p:cNvSpPr>
          <p:nvPr/>
        </p:nvSpPr>
        <p:spPr>
          <a:xfrm>
            <a:off x="1510199" y="6424489"/>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17</a:t>
            </a:r>
            <a:endParaRPr lang="fr-FR" dirty="0">
              <a:solidFill>
                <a:schemeClr val="bg1">
                  <a:lumMod val="50000"/>
                </a:schemeClr>
              </a:solidFill>
            </a:endParaRPr>
          </a:p>
        </p:txBody>
      </p:sp>
      <p:sp>
        <p:nvSpPr>
          <p:cNvPr id="16"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5</a:t>
            </a:fld>
            <a:endParaRPr lang="fr-FR" sz="1000" b="1" dirty="0">
              <a:solidFill>
                <a:schemeClr val="tx1">
                  <a:lumMod val="50000"/>
                  <a:lumOff val="50000"/>
                </a:schemeClr>
              </a:solidFill>
              <a:latin typeface="+mj-lt"/>
              <a:cs typeface="Helvetica Neue Medium"/>
            </a:endParaRPr>
          </a:p>
        </p:txBody>
      </p:sp>
      <p:sp>
        <p:nvSpPr>
          <p:cNvPr id="18" name="ZoneTexte 17">
            <a:extLst>
              <a:ext uri="{FF2B5EF4-FFF2-40B4-BE49-F238E27FC236}">
                <a16:creationId xmlns:a16="http://schemas.microsoft.com/office/drawing/2014/main" id="{60D29943-95D0-400A-8281-91F786D4697F}"/>
              </a:ext>
            </a:extLst>
          </p:cNvPr>
          <p:cNvSpPr txBox="1"/>
          <p:nvPr/>
        </p:nvSpPr>
        <p:spPr>
          <a:xfrm>
            <a:off x="46383" y="1417563"/>
            <a:ext cx="10313772" cy="369332"/>
          </a:xfrm>
          <a:prstGeom prst="rect">
            <a:avLst/>
          </a:prstGeom>
          <a:noFill/>
        </p:spPr>
        <p:txBody>
          <a:bodyPr wrap="square" rtlCol="0">
            <a:spAutoFit/>
          </a:bodyPr>
          <a:lstStyle/>
          <a:p>
            <a:pPr algn="just"/>
            <a:endParaRPr lang="fr-FR"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19" name="Espace réservé du texte 5">
            <a:extLst>
              <a:ext uri="{FF2B5EF4-FFF2-40B4-BE49-F238E27FC236}">
                <a16:creationId xmlns:a16="http://schemas.microsoft.com/office/drawing/2014/main" id="{193756CE-0FC3-4E3F-AA00-0C1B3FDDE0C6}"/>
              </a:ext>
            </a:extLst>
          </p:cNvPr>
          <p:cNvSpPr txBox="1">
            <a:spLocks/>
          </p:cNvSpPr>
          <p:nvPr/>
        </p:nvSpPr>
        <p:spPr>
          <a:xfrm>
            <a:off x="11086011" y="2485581"/>
            <a:ext cx="1082796" cy="659375"/>
          </a:xfrm>
          <a:prstGeom prst="rect">
            <a:avLst/>
          </a:prstGeom>
          <a:solidFill>
            <a:schemeClr val="bg1"/>
          </a:solidFill>
          <a:ln w="3175">
            <a:noFill/>
          </a:ln>
          <a:effectLst>
            <a:innerShdw blurRad="38100" dist="25400" dir="13200000">
              <a:prstClr val="black">
                <a:alpha val="50000"/>
              </a:prstClr>
            </a:innerShdw>
          </a:effectLst>
        </p:spPr>
        <p:txBody>
          <a:bodyPr vert="horz" lIns="91440" tIns="45720" rIns="91440" bIns="45720" rtlCol="0" anchor="ctr">
            <a:noAutofit/>
          </a:bodyPr>
          <a:lstStyle>
            <a:lvl1pPr marL="228600" indent="-228600" algn="ctr" defTabSz="914400" rtl="0" eaLnBrk="1" latinLnBrk="0" hangingPunct="1">
              <a:lnSpc>
                <a:spcPct val="90000"/>
              </a:lnSpc>
              <a:spcBef>
                <a:spcPts val="1000"/>
              </a:spcBef>
              <a:buFont typeface="Arial" panose="020B0604020202020204" pitchFamily="34" charset="0"/>
              <a:buChar char="•"/>
              <a:defRPr sz="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400" dirty="0"/>
              <a:t>SCPI EN DIRECT</a:t>
            </a:r>
          </a:p>
        </p:txBody>
      </p:sp>
      <p:sp>
        <p:nvSpPr>
          <p:cNvPr id="20" name="Rectangle 19">
            <a:extLst>
              <a:ext uri="{FF2B5EF4-FFF2-40B4-BE49-F238E27FC236}">
                <a16:creationId xmlns:a16="http://schemas.microsoft.com/office/drawing/2014/main" id="{B95CE256-AD9E-42D3-AB8F-C0501CA6E746}"/>
              </a:ext>
            </a:extLst>
          </p:cNvPr>
          <p:cNvSpPr/>
          <p:nvPr/>
        </p:nvSpPr>
        <p:spPr>
          <a:xfrm>
            <a:off x="11016440" y="71561"/>
            <a:ext cx="1129177" cy="16919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Image 1">
            <a:extLst>
              <a:ext uri="{FF2B5EF4-FFF2-40B4-BE49-F238E27FC236}">
                <a16:creationId xmlns:a16="http://schemas.microsoft.com/office/drawing/2014/main" id="{1FD2179B-702B-4080-8E79-5B9F40D5C834}"/>
              </a:ext>
            </a:extLst>
          </p:cNvPr>
          <p:cNvPicPr>
            <a:picLocks noChangeAspect="1"/>
          </p:cNvPicPr>
          <p:nvPr/>
        </p:nvPicPr>
        <p:blipFill>
          <a:blip r:embed="rId3"/>
          <a:stretch>
            <a:fillRect/>
          </a:stretch>
        </p:blipFill>
        <p:spPr>
          <a:xfrm>
            <a:off x="8974338" y="218611"/>
            <a:ext cx="2629880" cy="773494"/>
          </a:xfrm>
          <a:prstGeom prst="rect">
            <a:avLst/>
          </a:prstGeom>
        </p:spPr>
      </p:pic>
      <p:graphicFrame>
        <p:nvGraphicFramePr>
          <p:cNvPr id="5" name="Tableau 4">
            <a:extLst>
              <a:ext uri="{FF2B5EF4-FFF2-40B4-BE49-F238E27FC236}">
                <a16:creationId xmlns:a16="http://schemas.microsoft.com/office/drawing/2014/main" id="{BFCCE538-A4B1-46F7-8CF3-1F73679FD915}"/>
              </a:ext>
            </a:extLst>
          </p:cNvPr>
          <p:cNvGraphicFramePr>
            <a:graphicFrameLocks noGrp="1"/>
          </p:cNvGraphicFramePr>
          <p:nvPr>
            <p:extLst>
              <p:ext uri="{D42A27DB-BD31-4B8C-83A1-F6EECF244321}">
                <p14:modId xmlns:p14="http://schemas.microsoft.com/office/powerpoint/2010/main" val="165094533"/>
              </p:ext>
            </p:extLst>
          </p:nvPr>
        </p:nvGraphicFramePr>
        <p:xfrm>
          <a:off x="237639" y="1230790"/>
          <a:ext cx="10741445" cy="2640330"/>
        </p:xfrm>
        <a:graphic>
          <a:graphicData uri="http://schemas.openxmlformats.org/drawingml/2006/table">
            <a:tbl>
              <a:tblPr firstRow="1" firstCol="1" bandRow="1">
                <a:tableStyleId>{5C22544A-7EE6-4342-B048-85BDC9FD1C3A}</a:tableStyleId>
              </a:tblPr>
              <a:tblGrid>
                <a:gridCol w="10741445">
                  <a:extLst>
                    <a:ext uri="{9D8B030D-6E8A-4147-A177-3AD203B41FA5}">
                      <a16:colId xmlns:a16="http://schemas.microsoft.com/office/drawing/2014/main" val="2551538060"/>
                    </a:ext>
                  </a:extLst>
                </a:gridCol>
              </a:tblGrid>
              <a:tr h="897982">
                <a:tc>
                  <a:txBody>
                    <a:bodyPr/>
                    <a:lstStyle/>
                    <a:p>
                      <a:pPr algn="just"/>
                      <a:r>
                        <a:rPr lang="fr-FR" sz="1800" b="0" dirty="0">
                          <a:solidFill>
                            <a:schemeClr val="tx1"/>
                          </a:solidFill>
                          <a:effectLst/>
                        </a:rPr>
                        <a:t>Les clients détenant des SCPI gérées par AEW Patrimoine recevront dans les prochains jours leurs Imprimés Fiscaux Uniques (IFU) contenant tous les éléments nécessaires pour réaliser leurs déclarations fiscales 2023 (sur les revenus 2022). </a:t>
                      </a:r>
                    </a:p>
                    <a:p>
                      <a:pPr algn="just"/>
                      <a:r>
                        <a:rPr lang="fr-FR" sz="1800" b="0" dirty="0">
                          <a:solidFill>
                            <a:schemeClr val="tx1"/>
                          </a:solidFill>
                          <a:effectLst/>
                          <a:latin typeface="Calibri" panose="020F0502020204030204" pitchFamily="34" charset="0"/>
                          <a:ea typeface="Calibri" panose="020F0502020204030204" pitchFamily="34" charset="0"/>
                        </a:rPr>
                        <a:t>Afin de faciliter la déclaration des clients, AEW a revu le format:</a:t>
                      </a:r>
                    </a:p>
                  </a:txBody>
                  <a:tcPr marL="171450" marR="171450" marT="0" marB="85725">
                    <a:noFill/>
                  </a:tcPr>
                </a:tc>
                <a:extLst>
                  <a:ext uri="{0D108BD9-81ED-4DB2-BD59-A6C34878D82A}">
                    <a16:rowId xmlns:a16="http://schemas.microsoft.com/office/drawing/2014/main" val="2660195431"/>
                  </a:ext>
                </a:extLst>
              </a:tr>
              <a:tr h="897982">
                <a:tc>
                  <a:txBody>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fr-FR" sz="1800" b="0" kern="1200" dirty="0">
                          <a:solidFill>
                            <a:schemeClr val="tx1"/>
                          </a:solidFill>
                          <a:effectLst>
                            <a:outerShdw blurRad="38100" dist="38100" dir="2700000" algn="tl">
                              <a:srgbClr val="000000">
                                <a:alpha val="43137"/>
                              </a:srgbClr>
                            </a:outerShdw>
                          </a:effectLst>
                          <a:latin typeface="+mn-lt"/>
                          <a:ea typeface="+mn-ea"/>
                          <a:cs typeface="+mn-cs"/>
                        </a:rPr>
                        <a:t>Déclarations via un formulaire « papier » : </a:t>
                      </a:r>
                      <a:r>
                        <a:rPr lang="fr-FR" sz="1800" b="0" kern="1200" dirty="0">
                          <a:solidFill>
                            <a:schemeClr val="tx1"/>
                          </a:solidFill>
                          <a:effectLst/>
                          <a:latin typeface="+mn-lt"/>
                          <a:ea typeface="+mn-ea"/>
                          <a:cs typeface="+mn-cs"/>
                        </a:rPr>
                        <a:t>il suffit  de reporter les montants détaillés dans chaque annexe et chaque ligne indiquées.</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fr-FR" sz="1800" b="0" kern="1200" dirty="0">
                          <a:solidFill>
                            <a:schemeClr val="tx1"/>
                          </a:solidFill>
                          <a:effectLst>
                            <a:outerShdw blurRad="38100" dist="38100" dir="2700000" algn="tl">
                              <a:srgbClr val="000000">
                                <a:alpha val="43137"/>
                              </a:srgbClr>
                            </a:outerShdw>
                          </a:effectLst>
                          <a:latin typeface="+mn-lt"/>
                          <a:ea typeface="+mn-ea"/>
                          <a:cs typeface="+mn-cs"/>
                        </a:rPr>
                        <a:t>Déclarations en ligne </a:t>
                      </a:r>
                      <a:r>
                        <a:rPr lang="fr-FR" sz="1800" b="0" kern="1200" dirty="0">
                          <a:solidFill>
                            <a:schemeClr val="tx1"/>
                          </a:solidFill>
                          <a:effectLst/>
                          <a:latin typeface="+mn-lt"/>
                          <a:ea typeface="+mn-ea"/>
                          <a:cs typeface="+mn-cs"/>
                        </a:rPr>
                        <a:t>: mise à disposition des commerciaux et des clients,  de l’Aide à la déclaration. Ce document interactif guidera les clients à chaque étape et sera également utile pour déterminer si les  clients relèvent du régime microfoncier ou du régime réel</a:t>
                      </a:r>
                    </a:p>
                  </a:txBody>
                  <a:tcPr marL="171450" marR="171450" marT="0" marB="85725">
                    <a:noFill/>
                  </a:tcPr>
                </a:tc>
                <a:extLst>
                  <a:ext uri="{0D108BD9-81ED-4DB2-BD59-A6C34878D82A}">
                    <a16:rowId xmlns:a16="http://schemas.microsoft.com/office/drawing/2014/main" val="1870554700"/>
                  </a:ext>
                </a:extLst>
              </a:tr>
            </a:tbl>
          </a:graphicData>
        </a:graphic>
      </p:graphicFrame>
      <p:pic>
        <p:nvPicPr>
          <p:cNvPr id="9" name="Image 8">
            <a:hlinkClick r:id="rId4"/>
            <a:extLst>
              <a:ext uri="{FF2B5EF4-FFF2-40B4-BE49-F238E27FC236}">
                <a16:creationId xmlns:a16="http://schemas.microsoft.com/office/drawing/2014/main" id="{46EC07EA-4A38-49EB-A93D-3E26AD81D6D2}"/>
              </a:ext>
            </a:extLst>
          </p:cNvPr>
          <p:cNvPicPr>
            <a:picLocks noChangeAspect="1"/>
          </p:cNvPicPr>
          <p:nvPr/>
        </p:nvPicPr>
        <p:blipFill>
          <a:blip r:embed="rId5"/>
          <a:stretch>
            <a:fillRect/>
          </a:stretch>
        </p:blipFill>
        <p:spPr>
          <a:xfrm>
            <a:off x="3131356" y="4021197"/>
            <a:ext cx="4143825" cy="2309424"/>
          </a:xfrm>
          <a:prstGeom prst="rect">
            <a:avLst/>
          </a:prstGeom>
        </p:spPr>
      </p:pic>
      <p:sp>
        <p:nvSpPr>
          <p:cNvPr id="21" name="ZoneTexte 20">
            <a:hlinkClick r:id="rId6"/>
            <a:extLst>
              <a:ext uri="{FF2B5EF4-FFF2-40B4-BE49-F238E27FC236}">
                <a16:creationId xmlns:a16="http://schemas.microsoft.com/office/drawing/2014/main" id="{58641CFB-3EC0-49B7-8B89-9F72E14027BC}"/>
              </a:ext>
            </a:extLst>
          </p:cNvPr>
          <p:cNvSpPr txBox="1"/>
          <p:nvPr/>
        </p:nvSpPr>
        <p:spPr>
          <a:xfrm>
            <a:off x="326053" y="4548486"/>
            <a:ext cx="2704977" cy="1138773"/>
          </a:xfrm>
          <a:prstGeom prst="rect">
            <a:avLst/>
          </a:prstGeom>
          <a:noFill/>
        </p:spPr>
        <p:txBody>
          <a:bodyPr wrap="square" rtlCol="0">
            <a:spAutoFit/>
          </a:bodyPr>
          <a:lstStyle/>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r>
              <a:rPr lang="fr-FR"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Pour la consulter </a:t>
            </a:r>
          </a:p>
          <a:p>
            <a:pPr algn="ctr"/>
            <a:r>
              <a:rPr lang="fr-FR"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cliquez sur l’ image  </a:t>
            </a:r>
            <a:r>
              <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sym typeface="Wingdings" panose="05000000000000000000" pitchFamily="2" charset="2"/>
              </a:rPr>
              <a:t></a:t>
            </a: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pic>
        <p:nvPicPr>
          <p:cNvPr id="22" name="Picture 2" descr="Résultat de recherche d'images pour &quot;image calendrier&quot;">
            <a:hlinkClick r:id="rId7"/>
            <a:extLst>
              <a:ext uri="{FF2B5EF4-FFF2-40B4-BE49-F238E27FC236}">
                <a16:creationId xmlns:a16="http://schemas.microsoft.com/office/drawing/2014/main" id="{4EE86F2D-C7D2-4E2E-A9DD-1BDF66493607}"/>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222267" y="4757494"/>
            <a:ext cx="1533044" cy="1365885"/>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a:extLst>
              <a:ext uri="{FF2B5EF4-FFF2-40B4-BE49-F238E27FC236}">
                <a16:creationId xmlns:a16="http://schemas.microsoft.com/office/drawing/2014/main" id="{AC086544-220E-461D-ABFE-F41E70C5B91E}"/>
              </a:ext>
            </a:extLst>
          </p:cNvPr>
          <p:cNvSpPr txBox="1"/>
          <p:nvPr/>
        </p:nvSpPr>
        <p:spPr>
          <a:xfrm>
            <a:off x="8768184" y="4021197"/>
            <a:ext cx="2262068" cy="646331"/>
          </a:xfrm>
          <a:prstGeom prst="rect">
            <a:avLst/>
          </a:prstGeom>
          <a:noFill/>
        </p:spPr>
        <p:txBody>
          <a:bodyPr wrap="square" rtlCol="0">
            <a:spAutoFit/>
          </a:bodyPr>
          <a:lstStyle/>
          <a:p>
            <a:r>
              <a:rPr lang="fr-FR" dirty="0">
                <a:effectLst>
                  <a:outerShdw blurRad="38100" dist="38100" dir="2700000" algn="tl">
                    <a:srgbClr val="000000">
                      <a:alpha val="43137"/>
                    </a:srgbClr>
                  </a:outerShdw>
                </a:effectLst>
              </a:rPr>
              <a:t>Calendrier des envois</a:t>
            </a:r>
          </a:p>
          <a:p>
            <a:r>
              <a:rPr lang="fr-FR" dirty="0">
                <a:effectLst>
                  <a:outerShdw blurRad="38100" dist="38100" dir="2700000" algn="tl">
                    <a:srgbClr val="000000">
                      <a:alpha val="43137"/>
                    </a:srgbClr>
                  </a:outerShdw>
                </a:effectLst>
              </a:rPr>
              <a:t>      Cliquez </a:t>
            </a:r>
          </a:p>
        </p:txBody>
      </p:sp>
    </p:spTree>
    <p:extLst>
      <p:ext uri="{BB962C8B-B14F-4D97-AF65-F5344CB8AC3E}">
        <p14:creationId xmlns:p14="http://schemas.microsoft.com/office/powerpoint/2010/main" val="1494396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28"/>
          </p:nvPr>
        </p:nvSpPr>
        <p:spPr>
          <a:xfrm>
            <a:off x="11062821" y="980581"/>
            <a:ext cx="1082796" cy="659375"/>
          </a:xfrm>
        </p:spPr>
        <p:txBody>
          <a:bodyPr/>
          <a:lstStyle/>
          <a:p>
            <a:pPr marL="0" indent="0">
              <a:buNone/>
            </a:pPr>
            <a:r>
              <a:rPr lang="fr-FR" sz="1400" dirty="0"/>
              <a:t>MARCHES FINANCIERS</a:t>
            </a:r>
          </a:p>
        </p:txBody>
      </p:sp>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COLLECTE </a:t>
            </a:r>
          </a:p>
          <a:p>
            <a:pPr lvl="0">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CALENDRIER DES  IFU (2/2)</a:t>
            </a:r>
            <a:endParaRPr lang="fr-FR" sz="2400" kern="0" dirty="0">
              <a:solidFill>
                <a:schemeClr val="bg1">
                  <a:lumMod val="50000"/>
                </a:schemeClr>
              </a:solidFill>
            </a:endParaRPr>
          </a:p>
        </p:txBody>
      </p:sp>
      <p:sp>
        <p:nvSpPr>
          <p:cNvPr id="14" name="Rectangle 13"/>
          <p:cNvSpPr/>
          <p:nvPr/>
        </p:nvSpPr>
        <p:spPr>
          <a:xfrm>
            <a:off x="11039630" y="3256384"/>
            <a:ext cx="1129177" cy="32682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texte 13"/>
          <p:cNvSpPr txBox="1">
            <a:spLocks/>
          </p:cNvSpPr>
          <p:nvPr/>
        </p:nvSpPr>
        <p:spPr>
          <a:xfrm>
            <a:off x="1510199" y="6424489"/>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17</a:t>
            </a:r>
            <a:endParaRPr lang="fr-FR" dirty="0">
              <a:solidFill>
                <a:schemeClr val="bg1">
                  <a:lumMod val="50000"/>
                </a:schemeClr>
              </a:solidFill>
            </a:endParaRPr>
          </a:p>
        </p:txBody>
      </p:sp>
      <p:sp>
        <p:nvSpPr>
          <p:cNvPr id="16"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6</a:t>
            </a:fld>
            <a:endParaRPr lang="fr-FR" sz="1000" b="1" dirty="0">
              <a:solidFill>
                <a:schemeClr val="tx1">
                  <a:lumMod val="50000"/>
                  <a:lumOff val="50000"/>
                </a:schemeClr>
              </a:solidFill>
              <a:latin typeface="+mj-lt"/>
              <a:cs typeface="Helvetica Neue Medium"/>
            </a:endParaRPr>
          </a:p>
        </p:txBody>
      </p:sp>
      <p:sp>
        <p:nvSpPr>
          <p:cNvPr id="18" name="ZoneTexte 17">
            <a:extLst>
              <a:ext uri="{FF2B5EF4-FFF2-40B4-BE49-F238E27FC236}">
                <a16:creationId xmlns:a16="http://schemas.microsoft.com/office/drawing/2014/main" id="{60D29943-95D0-400A-8281-91F786D4697F}"/>
              </a:ext>
            </a:extLst>
          </p:cNvPr>
          <p:cNvSpPr txBox="1"/>
          <p:nvPr/>
        </p:nvSpPr>
        <p:spPr>
          <a:xfrm>
            <a:off x="130358" y="685848"/>
            <a:ext cx="10592996" cy="1908215"/>
          </a:xfrm>
          <a:prstGeom prst="rect">
            <a:avLst/>
          </a:prstGeom>
          <a:noFill/>
        </p:spPr>
        <p:txBody>
          <a:bodyPr wrap="square" rtlCol="0">
            <a:spAutoFit/>
          </a:bodyPr>
          <a:lstStyle/>
          <a:p>
            <a:br>
              <a:rPr lang="fr-FR" sz="3200" dirty="0">
                <a:solidFill>
                  <a:srgbClr val="202020"/>
                </a:solidFill>
                <a:latin typeface="Helvetica" panose="020B0604020202020204" pitchFamily="34" charset="0"/>
                <a:ea typeface="Calibri" panose="020F0502020204030204" pitchFamily="34" charset="0"/>
              </a:rPr>
            </a:br>
            <a:r>
              <a:rPr lang="fr-FR" b="1" dirty="0">
                <a:solidFill>
                  <a:srgbClr val="1A2550"/>
                </a:solidFill>
                <a:ea typeface="Calibri" panose="020F0502020204030204" pitchFamily="34" charset="0"/>
              </a:rPr>
              <a:t>Vos clients peuvent consulter tous les détails de leur portefeuille, l'historique des loyers perçus ainsi que leurs relevés fiscaux directement depuis leur Espace Client</a:t>
            </a:r>
            <a:r>
              <a:rPr lang="fr-FR" dirty="0">
                <a:solidFill>
                  <a:srgbClr val="1A2550"/>
                </a:solidFill>
                <a:ea typeface="Calibri" panose="020F0502020204030204" pitchFamily="34" charset="0"/>
              </a:rPr>
              <a:t> !</a:t>
            </a:r>
            <a:br>
              <a:rPr lang="fr-FR" sz="3200" dirty="0">
                <a:solidFill>
                  <a:srgbClr val="202020"/>
                </a:solidFill>
                <a:ea typeface="Calibri" panose="020F0502020204030204" pitchFamily="34" charset="0"/>
              </a:rPr>
            </a:br>
            <a:br>
              <a:rPr lang="fr-FR" sz="3200" dirty="0">
                <a:solidFill>
                  <a:srgbClr val="202020"/>
                </a:solidFill>
                <a:ea typeface="Calibri" panose="020F0502020204030204" pitchFamily="34" charset="0"/>
              </a:rPr>
            </a:br>
            <a:endParaRPr lang="fr-FR" dirty="0">
              <a:effectLst>
                <a:outerShdw blurRad="38100" dist="38100" dir="2700000" algn="tl">
                  <a:srgbClr val="000000">
                    <a:alpha val="43137"/>
                  </a:srgbClr>
                </a:outerShdw>
              </a:effectLst>
              <a:cs typeface="Calibri" panose="020F0502020204030204" pitchFamily="34" charset="0"/>
            </a:endParaRPr>
          </a:p>
        </p:txBody>
      </p:sp>
      <p:sp>
        <p:nvSpPr>
          <p:cNvPr id="19" name="Espace réservé du texte 5">
            <a:extLst>
              <a:ext uri="{FF2B5EF4-FFF2-40B4-BE49-F238E27FC236}">
                <a16:creationId xmlns:a16="http://schemas.microsoft.com/office/drawing/2014/main" id="{193756CE-0FC3-4E3F-AA00-0C1B3FDDE0C6}"/>
              </a:ext>
            </a:extLst>
          </p:cNvPr>
          <p:cNvSpPr txBox="1">
            <a:spLocks/>
          </p:cNvSpPr>
          <p:nvPr/>
        </p:nvSpPr>
        <p:spPr>
          <a:xfrm>
            <a:off x="11086011" y="2485581"/>
            <a:ext cx="1082796" cy="659375"/>
          </a:xfrm>
          <a:prstGeom prst="rect">
            <a:avLst/>
          </a:prstGeom>
          <a:solidFill>
            <a:schemeClr val="bg1"/>
          </a:solidFill>
          <a:ln w="3175">
            <a:noFill/>
          </a:ln>
          <a:effectLst>
            <a:innerShdw blurRad="38100" dist="25400" dir="13200000">
              <a:prstClr val="black">
                <a:alpha val="50000"/>
              </a:prstClr>
            </a:innerShdw>
          </a:effectLst>
        </p:spPr>
        <p:txBody>
          <a:bodyPr vert="horz" lIns="91440" tIns="45720" rIns="91440" bIns="45720" rtlCol="0" anchor="ctr">
            <a:noAutofit/>
          </a:bodyPr>
          <a:lstStyle>
            <a:lvl1pPr marL="228600" indent="-228600" algn="ctr" defTabSz="914400" rtl="0" eaLnBrk="1" latinLnBrk="0" hangingPunct="1">
              <a:lnSpc>
                <a:spcPct val="90000"/>
              </a:lnSpc>
              <a:spcBef>
                <a:spcPts val="1000"/>
              </a:spcBef>
              <a:buFont typeface="Arial" panose="020B0604020202020204" pitchFamily="34" charset="0"/>
              <a:buChar char="•"/>
              <a:defRPr sz="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400" dirty="0"/>
              <a:t>SCPI EN DIRECT</a:t>
            </a:r>
          </a:p>
        </p:txBody>
      </p:sp>
      <p:sp>
        <p:nvSpPr>
          <p:cNvPr id="20" name="Rectangle 19">
            <a:extLst>
              <a:ext uri="{FF2B5EF4-FFF2-40B4-BE49-F238E27FC236}">
                <a16:creationId xmlns:a16="http://schemas.microsoft.com/office/drawing/2014/main" id="{B95CE256-AD9E-42D3-AB8F-C0501CA6E746}"/>
              </a:ext>
            </a:extLst>
          </p:cNvPr>
          <p:cNvSpPr/>
          <p:nvPr/>
        </p:nvSpPr>
        <p:spPr>
          <a:xfrm>
            <a:off x="11016440" y="71561"/>
            <a:ext cx="1129177" cy="16919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Image 1">
            <a:extLst>
              <a:ext uri="{FF2B5EF4-FFF2-40B4-BE49-F238E27FC236}">
                <a16:creationId xmlns:a16="http://schemas.microsoft.com/office/drawing/2014/main" id="{1FD2179B-702B-4080-8E79-5B9F40D5C834}"/>
              </a:ext>
            </a:extLst>
          </p:cNvPr>
          <p:cNvPicPr>
            <a:picLocks noChangeAspect="1"/>
          </p:cNvPicPr>
          <p:nvPr/>
        </p:nvPicPr>
        <p:blipFill>
          <a:blip r:embed="rId3"/>
          <a:stretch>
            <a:fillRect/>
          </a:stretch>
        </p:blipFill>
        <p:spPr>
          <a:xfrm>
            <a:off x="8923029" y="209138"/>
            <a:ext cx="2511369" cy="738638"/>
          </a:xfrm>
          <a:prstGeom prst="rect">
            <a:avLst/>
          </a:prstGeom>
        </p:spPr>
      </p:pic>
      <p:pic>
        <p:nvPicPr>
          <p:cNvPr id="4" name="Image 3">
            <a:extLst>
              <a:ext uri="{FF2B5EF4-FFF2-40B4-BE49-F238E27FC236}">
                <a16:creationId xmlns:a16="http://schemas.microsoft.com/office/drawing/2014/main" id="{13F72955-86AE-4452-8178-C88B29623E28}"/>
              </a:ext>
            </a:extLst>
          </p:cNvPr>
          <p:cNvPicPr>
            <a:picLocks noChangeAspect="1"/>
          </p:cNvPicPr>
          <p:nvPr/>
        </p:nvPicPr>
        <p:blipFill>
          <a:blip r:embed="rId4"/>
          <a:stretch>
            <a:fillRect/>
          </a:stretch>
        </p:blipFill>
        <p:spPr>
          <a:xfrm>
            <a:off x="1468646" y="1780124"/>
            <a:ext cx="7637196" cy="3304556"/>
          </a:xfrm>
          <a:prstGeom prst="rect">
            <a:avLst/>
          </a:prstGeom>
        </p:spPr>
      </p:pic>
      <p:sp>
        <p:nvSpPr>
          <p:cNvPr id="8" name="Rectangle 7">
            <a:extLst>
              <a:ext uri="{FF2B5EF4-FFF2-40B4-BE49-F238E27FC236}">
                <a16:creationId xmlns:a16="http://schemas.microsoft.com/office/drawing/2014/main" id="{D35DC347-14EB-4A4A-8689-CD1D849C4F4E}"/>
              </a:ext>
            </a:extLst>
          </p:cNvPr>
          <p:cNvSpPr/>
          <p:nvPr/>
        </p:nvSpPr>
        <p:spPr>
          <a:xfrm>
            <a:off x="46383" y="5077876"/>
            <a:ext cx="10806344" cy="1200329"/>
          </a:xfrm>
          <a:prstGeom prst="rect">
            <a:avLst/>
          </a:prstGeom>
        </p:spPr>
        <p:txBody>
          <a:bodyPr wrap="square">
            <a:spAutoFit/>
          </a:bodyPr>
          <a:lstStyle/>
          <a:p>
            <a:pPr algn="just"/>
            <a:r>
              <a:rPr lang="fr-FR" dirty="0">
                <a:solidFill>
                  <a:srgbClr val="1A2550"/>
                </a:solidFill>
                <a:ea typeface="Calibri" panose="020F0502020204030204" pitchFamily="34" charset="0"/>
              </a:rPr>
              <a:t>Dans les jours qui suivront leur demande d'accès, vos clients recevront par e-mail leur identifiant et mot de passe provisoire. </a:t>
            </a:r>
            <a:r>
              <a:rPr lang="fr-FR" b="1" dirty="0">
                <a:solidFill>
                  <a:srgbClr val="1A2550"/>
                </a:solidFill>
                <a:ea typeface="Calibri" panose="020F0502020204030204" pitchFamily="34" charset="0"/>
              </a:rPr>
              <a:t>Attention, le mot de passe provisoire n'est valable que 90 minutes suivant l'ouverture de l'e-mail. Vos clients devront changer et personnaliser leur mot de passe puis se connecter de nouveau avec ce dernier pour accéder à leur Espace Client</a:t>
            </a:r>
            <a:r>
              <a:rPr lang="fr-FR" b="1" dirty="0">
                <a:solidFill>
                  <a:srgbClr val="1A2550"/>
                </a:solidFill>
                <a:latin typeface="Arial" panose="020B0604020202020204" pitchFamily="34" charset="0"/>
                <a:ea typeface="Calibri" panose="020F0502020204030204" pitchFamily="34" charset="0"/>
              </a:rPr>
              <a:t>.  </a:t>
            </a:r>
            <a:r>
              <a:rPr lang="fr-FR" dirty="0">
                <a:solidFill>
                  <a:srgbClr val="202020"/>
                </a:solidFill>
                <a:latin typeface="Helvetica" panose="020B0604020202020204" pitchFamily="34" charset="0"/>
                <a:ea typeface="Calibri" panose="020F0502020204030204" pitchFamily="34" charset="0"/>
              </a:rPr>
              <a:t> </a:t>
            </a:r>
            <a:endParaRPr lang="fr-FR" dirty="0"/>
          </a:p>
        </p:txBody>
      </p:sp>
    </p:spTree>
    <p:extLst>
      <p:ext uri="{BB962C8B-B14F-4D97-AF65-F5344CB8AC3E}">
        <p14:creationId xmlns:p14="http://schemas.microsoft.com/office/powerpoint/2010/main" val="33991838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5"/>
          </p:nvPr>
        </p:nvSpPr>
        <p:spPr/>
        <p:txBody>
          <a:bodyPr/>
          <a:lstStyle/>
          <a:p>
            <a:endParaRPr lang="fr-FR"/>
          </a:p>
        </p:txBody>
      </p:sp>
      <p:sp>
        <p:nvSpPr>
          <p:cNvPr id="5" name="Espace réservé du texte 4"/>
          <p:cNvSpPr>
            <a:spLocks noGrp="1"/>
          </p:cNvSpPr>
          <p:nvPr>
            <p:ph type="body" sz="quarter" idx="28"/>
          </p:nvPr>
        </p:nvSpPr>
        <p:spPr>
          <a:xfrm>
            <a:off x="11017161" y="2447715"/>
            <a:ext cx="1088699" cy="576183"/>
          </a:xfrm>
        </p:spPr>
        <p:txBody>
          <a:bodyPr/>
          <a:lstStyle/>
          <a:p>
            <a:pPr marL="0" indent="0">
              <a:buNone/>
            </a:pPr>
            <a:r>
              <a:rPr lang="fr-FR" sz="1400" dirty="0"/>
              <a:t>Club Deal</a:t>
            </a:r>
          </a:p>
        </p:txBody>
      </p:sp>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COLLECTE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CLUB DEAL 2015: NOUVEAU REMBOURSEMENT PARTIEL</a:t>
            </a:r>
            <a:endParaRPr lang="fr-FR" sz="2400" kern="0" dirty="0">
              <a:solidFill>
                <a:schemeClr val="bg1">
                  <a:lumMod val="50000"/>
                </a:schemeClr>
              </a:solidFill>
            </a:endParaRPr>
          </a:p>
        </p:txBody>
      </p:sp>
      <p:sp>
        <p:nvSpPr>
          <p:cNvPr id="9" name="Rectangle 8"/>
          <p:cNvSpPr/>
          <p:nvPr/>
        </p:nvSpPr>
        <p:spPr>
          <a:xfrm>
            <a:off x="10988298" y="2917267"/>
            <a:ext cx="1134369" cy="35292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space réservé du texte 13"/>
          <p:cNvSpPr txBox="1">
            <a:spLocks/>
          </p:cNvSpPr>
          <p:nvPr/>
        </p:nvSpPr>
        <p:spPr>
          <a:xfrm>
            <a:off x="1868007" y="6524625"/>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17</a:t>
            </a:r>
            <a:endParaRPr lang="fr-FR" dirty="0">
              <a:solidFill>
                <a:schemeClr val="bg1">
                  <a:lumMod val="50000"/>
                </a:schemeClr>
              </a:solidFill>
            </a:endParaRPr>
          </a:p>
        </p:txBody>
      </p:sp>
      <p:sp>
        <p:nvSpPr>
          <p:cNvPr id="13"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7</a:t>
            </a:fld>
            <a:endParaRPr lang="fr-FR" sz="1000" b="1" dirty="0">
              <a:solidFill>
                <a:schemeClr val="tx1">
                  <a:lumMod val="50000"/>
                  <a:lumOff val="50000"/>
                </a:schemeClr>
              </a:solidFill>
              <a:latin typeface="+mj-lt"/>
              <a:cs typeface="Helvetica Neue Medium"/>
            </a:endParaRPr>
          </a:p>
        </p:txBody>
      </p:sp>
      <p:sp>
        <p:nvSpPr>
          <p:cNvPr id="14" name="Rectangle 13"/>
          <p:cNvSpPr/>
          <p:nvPr/>
        </p:nvSpPr>
        <p:spPr>
          <a:xfrm>
            <a:off x="11071229" y="241164"/>
            <a:ext cx="1034631" cy="131196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31865F8D-D5EE-448E-ABFD-B898DABCF82A}"/>
              </a:ext>
            </a:extLst>
          </p:cNvPr>
          <p:cNvPicPr>
            <a:picLocks noChangeAspect="1"/>
          </p:cNvPicPr>
          <p:nvPr/>
        </p:nvPicPr>
        <p:blipFill>
          <a:blip r:embed="rId2"/>
          <a:stretch>
            <a:fillRect/>
          </a:stretch>
        </p:blipFill>
        <p:spPr>
          <a:xfrm>
            <a:off x="8316237" y="525463"/>
            <a:ext cx="1914525" cy="514350"/>
          </a:xfrm>
          <a:prstGeom prst="rect">
            <a:avLst/>
          </a:prstGeom>
        </p:spPr>
      </p:pic>
      <p:sp>
        <p:nvSpPr>
          <p:cNvPr id="10" name="Rectangle 9">
            <a:extLst>
              <a:ext uri="{FF2B5EF4-FFF2-40B4-BE49-F238E27FC236}">
                <a16:creationId xmlns:a16="http://schemas.microsoft.com/office/drawing/2014/main" id="{EA682DE3-86D8-45FF-B0C8-A7D358A269AE}"/>
              </a:ext>
            </a:extLst>
          </p:cNvPr>
          <p:cNvSpPr/>
          <p:nvPr/>
        </p:nvSpPr>
        <p:spPr>
          <a:xfrm>
            <a:off x="1385099" y="3781425"/>
            <a:ext cx="8208885" cy="2219325"/>
          </a:xfrm>
          <a:prstGeom prst="rect">
            <a:avLst/>
          </a:prstGeom>
        </p:spPr>
        <p:txBody>
          <a:bodyPr wrap="square">
            <a:spAutoFit/>
          </a:bodyPr>
          <a:lstStyle/>
          <a:p>
            <a:pPr>
              <a:lnSpc>
                <a:spcPts val="1500"/>
              </a:lnSpc>
            </a:pPr>
            <a:r>
              <a:rPr lang="fr-FR" sz="1400" dirty="0">
                <a:solidFill>
                  <a:srgbClr val="000000"/>
                </a:solidFill>
                <a:ea typeface="Calibri" panose="020F0502020204030204" pitchFamily="34" charset="0"/>
              </a:rPr>
              <a:t>Cette nouvelle cession du Club Deal 2015 a été centralisée  en collaboration avec la société </a:t>
            </a:r>
            <a:r>
              <a:rPr lang="fr-FR" sz="1400" dirty="0" err="1">
                <a:solidFill>
                  <a:srgbClr val="000000"/>
                </a:solidFill>
                <a:ea typeface="Calibri" panose="020F0502020204030204" pitchFamily="34" charset="0"/>
              </a:rPr>
              <a:t>Webhelp</a:t>
            </a:r>
            <a:r>
              <a:rPr lang="fr-FR" sz="1400" dirty="0">
                <a:solidFill>
                  <a:srgbClr val="000000"/>
                </a:solidFill>
                <a:ea typeface="Calibri" panose="020F0502020204030204" pitchFamily="34" charset="0"/>
              </a:rPr>
              <a:t> </a:t>
            </a:r>
            <a:r>
              <a:rPr lang="fr-FR" sz="1400" dirty="0" err="1">
                <a:solidFill>
                  <a:srgbClr val="000000"/>
                </a:solidFill>
                <a:ea typeface="Calibri" panose="020F0502020204030204" pitchFamily="34" charset="0"/>
              </a:rPr>
              <a:t>Payment</a:t>
            </a:r>
            <a:r>
              <a:rPr lang="fr-FR" sz="1400" dirty="0">
                <a:solidFill>
                  <a:srgbClr val="000000"/>
                </a:solidFill>
                <a:ea typeface="Calibri" panose="020F0502020204030204" pitchFamily="34" charset="0"/>
              </a:rPr>
              <a:t> Services, établissement de paiement agréé par l’Autorité de Contrôle Prudentiel et de Résolution (ACPR).</a:t>
            </a:r>
            <a:endParaRPr lang="fr-FR" sz="1400" dirty="0">
              <a:ea typeface="Calibri" panose="020F0502020204030204" pitchFamily="34" charset="0"/>
            </a:endParaRPr>
          </a:p>
          <a:p>
            <a:pPr algn="just">
              <a:lnSpc>
                <a:spcPts val="1500"/>
              </a:lnSpc>
            </a:pPr>
            <a:r>
              <a:rPr lang="fr-FR" sz="1400" dirty="0">
                <a:solidFill>
                  <a:srgbClr val="000000"/>
                </a:solidFill>
                <a:ea typeface="Calibri" panose="020F0502020204030204" pitchFamily="34" charset="0"/>
              </a:rPr>
              <a:t> </a:t>
            </a:r>
            <a:endParaRPr lang="fr-FR" sz="1400" dirty="0">
              <a:ea typeface="Calibri" panose="020F0502020204030204" pitchFamily="34" charset="0"/>
            </a:endParaRPr>
          </a:p>
          <a:p>
            <a:pPr algn="just">
              <a:lnSpc>
                <a:spcPts val="1500"/>
              </a:lnSpc>
            </a:pPr>
            <a:r>
              <a:rPr lang="fr-FR" sz="1400" dirty="0">
                <a:solidFill>
                  <a:srgbClr val="000000"/>
                </a:solidFill>
                <a:ea typeface="Calibri" panose="020F0502020204030204" pitchFamily="34" charset="0"/>
              </a:rPr>
              <a:t>Dans ce cadre, mais également conformément à la règlementation en matière de lutte contre le blanchiment de capitaux et le financement du terrorisme, vos clients  ont été sollicités afin d’obtenir leurs</a:t>
            </a:r>
            <a:r>
              <a:rPr lang="fr-FR" sz="1400" b="1" dirty="0">
                <a:solidFill>
                  <a:srgbClr val="000000"/>
                </a:solidFill>
                <a:ea typeface="Calibri" panose="020F0502020204030204" pitchFamily="34" charset="0"/>
              </a:rPr>
              <a:t> informations d’identité à jour (pièce d’identité et justificatif de domicile de mois de 6 mois), ainsi que leur RIB.</a:t>
            </a:r>
          </a:p>
          <a:p>
            <a:pPr algn="just">
              <a:lnSpc>
                <a:spcPts val="1500"/>
              </a:lnSpc>
            </a:pPr>
            <a:endParaRPr lang="fr-FR" sz="1400" dirty="0">
              <a:ea typeface="Calibri" panose="020F0502020204030204" pitchFamily="34" charset="0"/>
            </a:endParaRPr>
          </a:p>
          <a:p>
            <a:pPr marL="342900" lvl="0" indent="-342900" algn="just">
              <a:lnSpc>
                <a:spcPts val="1500"/>
              </a:lnSpc>
              <a:buSzPts val="1000"/>
              <a:buFont typeface="Symbol" panose="05050102010706020507" pitchFamily="18" charset="2"/>
              <a:buChar char=""/>
              <a:tabLst>
                <a:tab pos="457200" algn="l"/>
              </a:tabLst>
            </a:pPr>
            <a:r>
              <a:rPr lang="fr-FR" sz="1400" dirty="0">
                <a:solidFill>
                  <a:srgbClr val="000000"/>
                </a:solidFill>
                <a:ea typeface="Calibri" panose="020F0502020204030204" pitchFamily="34" charset="0"/>
              </a:rPr>
              <a:t>Pour les clients ayant fourni ces informations, </a:t>
            </a:r>
            <a:r>
              <a:rPr lang="fr-FR" sz="1400" b="1" dirty="0" err="1">
                <a:solidFill>
                  <a:srgbClr val="000000"/>
                </a:solidFill>
                <a:ea typeface="Calibri" panose="020F0502020204030204" pitchFamily="34" charset="0"/>
              </a:rPr>
              <a:t>Webhelp</a:t>
            </a:r>
            <a:r>
              <a:rPr lang="fr-FR" sz="1400" b="1" dirty="0">
                <a:solidFill>
                  <a:srgbClr val="000000"/>
                </a:solidFill>
                <a:ea typeface="Calibri" panose="020F0502020204030204" pitchFamily="34" charset="0"/>
              </a:rPr>
              <a:t> </a:t>
            </a:r>
            <a:r>
              <a:rPr lang="fr-FR" sz="1400" b="1" dirty="0" err="1">
                <a:solidFill>
                  <a:srgbClr val="000000"/>
                </a:solidFill>
                <a:ea typeface="Calibri" panose="020F0502020204030204" pitchFamily="34" charset="0"/>
              </a:rPr>
              <a:t>Payment</a:t>
            </a:r>
            <a:r>
              <a:rPr lang="fr-FR" sz="1400" b="1" dirty="0">
                <a:solidFill>
                  <a:srgbClr val="000000"/>
                </a:solidFill>
                <a:ea typeface="Calibri" panose="020F0502020204030204" pitchFamily="34" charset="0"/>
              </a:rPr>
              <a:t> Services va procéder au versement des sommes au plus tard le 21  avril 2023 ;</a:t>
            </a:r>
            <a:endParaRPr lang="fr-FR" sz="1400" dirty="0">
              <a:ea typeface="Calibri" panose="020F0502020204030204" pitchFamily="34" charset="0"/>
            </a:endParaRPr>
          </a:p>
          <a:p>
            <a:pPr marL="342900" lvl="0" indent="-342900" algn="just">
              <a:lnSpc>
                <a:spcPts val="1500"/>
              </a:lnSpc>
              <a:buSzPts val="1000"/>
              <a:buFont typeface="Symbol" panose="05050102010706020507" pitchFamily="18" charset="2"/>
              <a:buChar char=""/>
              <a:tabLst>
                <a:tab pos="457200" algn="l"/>
              </a:tabLst>
            </a:pPr>
            <a:r>
              <a:rPr lang="fr-FR" sz="1400" b="1" dirty="0">
                <a:solidFill>
                  <a:srgbClr val="000000"/>
                </a:solidFill>
                <a:ea typeface="Calibri" panose="020F0502020204030204" pitchFamily="34" charset="0"/>
              </a:rPr>
              <a:t>Pour les clients n’ayant pas fourni les documents demandés, </a:t>
            </a:r>
            <a:r>
              <a:rPr lang="fr-FR" sz="1400" b="1" dirty="0" err="1">
                <a:solidFill>
                  <a:srgbClr val="000000"/>
                </a:solidFill>
                <a:ea typeface="Calibri" panose="020F0502020204030204" pitchFamily="34" charset="0"/>
              </a:rPr>
              <a:t>Webhelp</a:t>
            </a:r>
            <a:r>
              <a:rPr lang="fr-FR" sz="1400" b="1" dirty="0">
                <a:solidFill>
                  <a:srgbClr val="000000"/>
                </a:solidFill>
                <a:ea typeface="Calibri" panose="020F0502020204030204" pitchFamily="34" charset="0"/>
              </a:rPr>
              <a:t> </a:t>
            </a:r>
            <a:r>
              <a:rPr lang="fr-FR" sz="1400" b="1" dirty="0" err="1">
                <a:solidFill>
                  <a:srgbClr val="000000"/>
                </a:solidFill>
                <a:ea typeface="Calibri" panose="020F0502020204030204" pitchFamily="34" charset="0"/>
              </a:rPr>
              <a:t>Payment</a:t>
            </a:r>
            <a:r>
              <a:rPr lang="fr-FR" sz="1400" b="1" dirty="0">
                <a:solidFill>
                  <a:srgbClr val="000000"/>
                </a:solidFill>
                <a:ea typeface="Calibri" panose="020F0502020204030204" pitchFamily="34" charset="0"/>
              </a:rPr>
              <a:t> ne sera pas en mesure de réaliser les versements.</a:t>
            </a:r>
            <a:r>
              <a:rPr lang="fr-FR" sz="1400" dirty="0">
                <a:solidFill>
                  <a:srgbClr val="000000"/>
                </a:solidFill>
                <a:ea typeface="Calibri" panose="020F0502020204030204" pitchFamily="34" charset="0"/>
              </a:rPr>
              <a:t> Les courriers adressés sont l’occasion de de les relancer sur l’envoi des pièces</a:t>
            </a:r>
            <a:r>
              <a:rPr lang="fr-FR" dirty="0">
                <a:solidFill>
                  <a:srgbClr val="000000"/>
                </a:solidFill>
                <a:latin typeface="Arial" panose="020B0604020202020204" pitchFamily="34" charset="0"/>
                <a:ea typeface="Calibri" panose="020F0502020204030204" pitchFamily="34" charset="0"/>
              </a:rPr>
              <a:t>.</a:t>
            </a:r>
            <a:endParaRPr lang="fr-FR" sz="2000" dirty="0">
              <a:effectLst/>
              <a:latin typeface="Calibri" panose="020F0502020204030204" pitchFamily="34" charset="0"/>
              <a:ea typeface="Calibri" panose="020F0502020204030204" pitchFamily="34" charset="0"/>
            </a:endParaRPr>
          </a:p>
        </p:txBody>
      </p:sp>
      <p:sp>
        <p:nvSpPr>
          <p:cNvPr id="11" name="Rectangle 10">
            <a:extLst>
              <a:ext uri="{FF2B5EF4-FFF2-40B4-BE49-F238E27FC236}">
                <a16:creationId xmlns:a16="http://schemas.microsoft.com/office/drawing/2014/main" id="{99E9E475-9A00-4D47-BE6C-EFF78C6ACB1C}"/>
              </a:ext>
            </a:extLst>
          </p:cNvPr>
          <p:cNvSpPr/>
          <p:nvPr/>
        </p:nvSpPr>
        <p:spPr>
          <a:xfrm>
            <a:off x="1298254" y="6047571"/>
            <a:ext cx="8688279" cy="477054"/>
          </a:xfrm>
          <a:prstGeom prst="rect">
            <a:avLst/>
          </a:prstGeom>
        </p:spPr>
        <p:txBody>
          <a:bodyPr wrap="square">
            <a:spAutoFit/>
          </a:bodyPr>
          <a:lstStyle/>
          <a:p>
            <a:pPr algn="just">
              <a:lnSpc>
                <a:spcPts val="1500"/>
              </a:lnSpc>
            </a:pPr>
            <a:r>
              <a:rPr lang="fr-FR" sz="1400" dirty="0">
                <a:solidFill>
                  <a:srgbClr val="000000"/>
                </a:solidFill>
                <a:ea typeface="Calibri" panose="020F0502020204030204" pitchFamily="34" charset="0"/>
              </a:rPr>
              <a:t>Les montants perçus par les clients dans le cadre de ce nouveau remboursement partiel dépendent du montant de leur investissement global et de leur clé. </a:t>
            </a:r>
            <a:endParaRPr lang="fr-FR" sz="1400" dirty="0">
              <a:effectLst/>
              <a:ea typeface="Calibri" panose="020F0502020204030204" pitchFamily="34" charset="0"/>
            </a:endParaRPr>
          </a:p>
        </p:txBody>
      </p:sp>
      <p:pic>
        <p:nvPicPr>
          <p:cNvPr id="6" name="Image 5">
            <a:extLst>
              <a:ext uri="{FF2B5EF4-FFF2-40B4-BE49-F238E27FC236}">
                <a16:creationId xmlns:a16="http://schemas.microsoft.com/office/drawing/2014/main" id="{A4B9E2B6-738B-43B5-B2B2-06046B3DBFDA}"/>
              </a:ext>
            </a:extLst>
          </p:cNvPr>
          <p:cNvPicPr>
            <a:picLocks noChangeAspect="1"/>
          </p:cNvPicPr>
          <p:nvPr/>
        </p:nvPicPr>
        <p:blipFill>
          <a:blip r:embed="rId3"/>
          <a:stretch>
            <a:fillRect/>
          </a:stretch>
        </p:blipFill>
        <p:spPr>
          <a:xfrm>
            <a:off x="1944455" y="1216879"/>
            <a:ext cx="6038850" cy="2562225"/>
          </a:xfrm>
          <a:prstGeom prst="rect">
            <a:avLst/>
          </a:prstGeom>
        </p:spPr>
      </p:pic>
    </p:spTree>
    <p:extLst>
      <p:ext uri="{BB962C8B-B14F-4D97-AF65-F5344CB8AC3E}">
        <p14:creationId xmlns:p14="http://schemas.microsoft.com/office/powerpoint/2010/main" val="1479718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28"/>
          </p:nvPr>
        </p:nvSpPr>
        <p:spPr>
          <a:xfrm>
            <a:off x="11062821" y="980581"/>
            <a:ext cx="1082796" cy="659375"/>
          </a:xfrm>
        </p:spPr>
        <p:txBody>
          <a:bodyPr/>
          <a:lstStyle/>
          <a:p>
            <a:pPr marL="0" indent="0">
              <a:buNone/>
            </a:pPr>
            <a:r>
              <a:rPr lang="fr-FR" sz="1400" dirty="0"/>
              <a:t>MARCHES FINANCIERS</a:t>
            </a:r>
          </a:p>
        </p:txBody>
      </p:sp>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COLLECTE </a:t>
            </a:r>
          </a:p>
          <a:p>
            <a:pPr lvl="0">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a:t>
            </a:r>
            <a:r>
              <a:rPr lang="fr-FR" sz="2400" b="1" kern="0" dirty="0">
                <a:solidFill>
                  <a:schemeClr val="bg1">
                    <a:lumMod val="50000"/>
                  </a:schemeClr>
                </a:solidFill>
                <a:effectLst>
                  <a:outerShdw blurRad="38100" dist="38100" dir="2700000" algn="tl">
                    <a:srgbClr val="000000">
                      <a:alpha val="43137"/>
                    </a:srgbClr>
                  </a:outerShdw>
                </a:effectLst>
              </a:rPr>
              <a:t>Réécoute de la </a:t>
            </a:r>
            <a:r>
              <a:rPr lang="fr-FR" sz="2400" b="1" kern="0" dirty="0" err="1">
                <a:solidFill>
                  <a:schemeClr val="bg1">
                    <a:lumMod val="50000"/>
                  </a:schemeClr>
                </a:solidFill>
                <a:effectLst>
                  <a:outerShdw blurRad="38100" dist="38100" dir="2700000" algn="tl">
                    <a:srgbClr val="000000">
                      <a:alpha val="43137"/>
                    </a:srgbClr>
                  </a:outerShdw>
                </a:effectLst>
              </a:rPr>
              <a:t>webex</a:t>
            </a:r>
            <a:r>
              <a:rPr lang="fr-FR" sz="2400" b="1" kern="0" dirty="0">
                <a:solidFill>
                  <a:schemeClr val="bg1">
                    <a:lumMod val="50000"/>
                  </a:schemeClr>
                </a:solidFill>
                <a:effectLst>
                  <a:outerShdw blurRad="38100" dist="38100" dir="2700000" algn="tl">
                    <a:srgbClr val="000000">
                      <a:alpha val="43137"/>
                    </a:srgbClr>
                  </a:outerShdw>
                </a:effectLst>
              </a:rPr>
              <a:t>  VEGA GSM  du 14/04/23</a:t>
            </a:r>
            <a:endParaRPr lang="fr-FR" sz="2400" kern="0" dirty="0">
              <a:solidFill>
                <a:schemeClr val="bg1">
                  <a:lumMod val="50000"/>
                </a:schemeClr>
              </a:solidFill>
            </a:endParaRPr>
          </a:p>
        </p:txBody>
      </p:sp>
      <p:pic>
        <p:nvPicPr>
          <p:cNvPr id="8" name="Image 7"/>
          <p:cNvPicPr>
            <a:picLocks noChangeAspect="1"/>
          </p:cNvPicPr>
          <p:nvPr/>
        </p:nvPicPr>
        <p:blipFill>
          <a:blip r:embed="rId3"/>
          <a:stretch>
            <a:fillRect/>
          </a:stretch>
        </p:blipFill>
        <p:spPr>
          <a:xfrm>
            <a:off x="429914" y="3164520"/>
            <a:ext cx="1219200" cy="1000125"/>
          </a:xfrm>
          <a:prstGeom prst="rect">
            <a:avLst/>
          </a:prstGeom>
        </p:spPr>
      </p:pic>
      <p:sp>
        <p:nvSpPr>
          <p:cNvPr id="13" name="ZoneTexte 12">
            <a:hlinkClick r:id="rId4"/>
          </p:cNvPr>
          <p:cNvSpPr txBox="1"/>
          <p:nvPr/>
        </p:nvSpPr>
        <p:spPr>
          <a:xfrm>
            <a:off x="738534" y="4010003"/>
            <a:ext cx="2704977" cy="1077218"/>
          </a:xfrm>
          <a:prstGeom prst="rect">
            <a:avLst/>
          </a:prstGeom>
          <a:noFill/>
        </p:spPr>
        <p:txBody>
          <a:bodyPr wrap="square" rtlCol="0">
            <a:spAutoFit/>
          </a:bodyPr>
          <a:lstStyle/>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Pour la consulter </a:t>
            </a: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cliquez sur l’ image  </a:t>
            </a:r>
            <a:r>
              <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sym typeface="Wingdings" panose="05000000000000000000" pitchFamily="2" charset="2"/>
              </a:rPr>
              <a:t></a:t>
            </a: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14" name="Rectangle 13"/>
          <p:cNvSpPr/>
          <p:nvPr/>
        </p:nvSpPr>
        <p:spPr>
          <a:xfrm>
            <a:off x="11039630" y="3256384"/>
            <a:ext cx="1129177" cy="32682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texte 13"/>
          <p:cNvSpPr txBox="1">
            <a:spLocks/>
          </p:cNvSpPr>
          <p:nvPr/>
        </p:nvSpPr>
        <p:spPr>
          <a:xfrm>
            <a:off x="1510199" y="6424489"/>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17</a:t>
            </a:r>
            <a:endParaRPr lang="fr-FR" dirty="0">
              <a:solidFill>
                <a:schemeClr val="bg1">
                  <a:lumMod val="50000"/>
                </a:schemeClr>
              </a:solidFill>
            </a:endParaRPr>
          </a:p>
        </p:txBody>
      </p:sp>
      <p:sp>
        <p:nvSpPr>
          <p:cNvPr id="16"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8</a:t>
            </a:fld>
            <a:endParaRPr lang="fr-FR" sz="1000" b="1" dirty="0">
              <a:solidFill>
                <a:schemeClr val="tx1">
                  <a:lumMod val="50000"/>
                  <a:lumOff val="50000"/>
                </a:schemeClr>
              </a:solidFill>
              <a:latin typeface="+mj-lt"/>
              <a:cs typeface="Helvetica Neue Medium"/>
            </a:endParaRPr>
          </a:p>
        </p:txBody>
      </p:sp>
      <p:pic>
        <p:nvPicPr>
          <p:cNvPr id="17" name="Image 16">
            <a:extLst>
              <a:ext uri="{FF2B5EF4-FFF2-40B4-BE49-F238E27FC236}">
                <a16:creationId xmlns:a16="http://schemas.microsoft.com/office/drawing/2014/main" id="{54C32AC0-CFA3-43E4-A5B0-7BC0D19CBD8F}"/>
              </a:ext>
            </a:extLst>
          </p:cNvPr>
          <p:cNvPicPr>
            <a:picLocks noChangeAspect="1"/>
          </p:cNvPicPr>
          <p:nvPr/>
        </p:nvPicPr>
        <p:blipFill>
          <a:blip r:embed="rId5"/>
          <a:stretch>
            <a:fillRect/>
          </a:stretch>
        </p:blipFill>
        <p:spPr>
          <a:xfrm>
            <a:off x="8848437" y="519462"/>
            <a:ext cx="1570880" cy="528672"/>
          </a:xfrm>
          <a:prstGeom prst="rect">
            <a:avLst/>
          </a:prstGeom>
        </p:spPr>
      </p:pic>
      <p:sp>
        <p:nvSpPr>
          <p:cNvPr id="18" name="ZoneTexte 17">
            <a:extLst>
              <a:ext uri="{FF2B5EF4-FFF2-40B4-BE49-F238E27FC236}">
                <a16:creationId xmlns:a16="http://schemas.microsoft.com/office/drawing/2014/main" id="{60D29943-95D0-400A-8281-91F786D4697F}"/>
              </a:ext>
            </a:extLst>
          </p:cNvPr>
          <p:cNvSpPr txBox="1"/>
          <p:nvPr/>
        </p:nvSpPr>
        <p:spPr>
          <a:xfrm>
            <a:off x="46383" y="1417563"/>
            <a:ext cx="10313772" cy="646331"/>
          </a:xfrm>
          <a:prstGeom prst="rect">
            <a:avLst/>
          </a:prstGeom>
          <a:noFill/>
        </p:spPr>
        <p:txBody>
          <a:bodyPr wrap="square" rtlCol="0">
            <a:spAutoFit/>
          </a:bodyPr>
          <a:lstStyle/>
          <a:p>
            <a:pPr algn="just"/>
            <a:r>
              <a:rPr lang="fr-FR" dirty="0">
                <a:solidFill>
                  <a:prstClr val="black"/>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Pour les personnes n’ayant pu assister à la </a:t>
            </a:r>
            <a:r>
              <a:rPr lang="fr-FR"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Webex</a:t>
            </a:r>
            <a:r>
              <a:rPr lang="fr-FR"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GSM de Véga du vendredi 14 avril janvier 2023 retrouvez  le support de présentation  et le lien de réécoute . </a:t>
            </a:r>
          </a:p>
        </p:txBody>
      </p:sp>
      <p:sp>
        <p:nvSpPr>
          <p:cNvPr id="19" name="Espace réservé du texte 5">
            <a:extLst>
              <a:ext uri="{FF2B5EF4-FFF2-40B4-BE49-F238E27FC236}">
                <a16:creationId xmlns:a16="http://schemas.microsoft.com/office/drawing/2014/main" id="{193756CE-0FC3-4E3F-AA00-0C1B3FDDE0C6}"/>
              </a:ext>
            </a:extLst>
          </p:cNvPr>
          <p:cNvSpPr txBox="1">
            <a:spLocks/>
          </p:cNvSpPr>
          <p:nvPr/>
        </p:nvSpPr>
        <p:spPr>
          <a:xfrm>
            <a:off x="11086011" y="2485581"/>
            <a:ext cx="1082796" cy="659375"/>
          </a:xfrm>
          <a:prstGeom prst="rect">
            <a:avLst/>
          </a:prstGeom>
          <a:solidFill>
            <a:schemeClr val="bg1"/>
          </a:solidFill>
          <a:ln w="3175">
            <a:noFill/>
          </a:ln>
          <a:effectLst>
            <a:innerShdw blurRad="38100" dist="25400" dir="13200000">
              <a:prstClr val="black">
                <a:alpha val="50000"/>
              </a:prstClr>
            </a:innerShdw>
          </a:effectLst>
        </p:spPr>
        <p:txBody>
          <a:bodyPr vert="horz" lIns="91440" tIns="45720" rIns="91440" bIns="45720" rtlCol="0" anchor="ctr">
            <a:noAutofit/>
          </a:bodyPr>
          <a:lstStyle>
            <a:lvl1pPr marL="228600" indent="-228600" algn="ctr" defTabSz="914400" rtl="0" eaLnBrk="1" latinLnBrk="0" hangingPunct="1">
              <a:lnSpc>
                <a:spcPct val="90000"/>
              </a:lnSpc>
              <a:spcBef>
                <a:spcPts val="1000"/>
              </a:spcBef>
              <a:buFont typeface="Arial" panose="020B0604020202020204" pitchFamily="34" charset="0"/>
              <a:buChar char="•"/>
              <a:defRPr sz="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400" dirty="0"/>
              <a:t>GSM</a:t>
            </a:r>
          </a:p>
        </p:txBody>
      </p:sp>
      <p:sp>
        <p:nvSpPr>
          <p:cNvPr id="20" name="Rectangle 19">
            <a:extLst>
              <a:ext uri="{FF2B5EF4-FFF2-40B4-BE49-F238E27FC236}">
                <a16:creationId xmlns:a16="http://schemas.microsoft.com/office/drawing/2014/main" id="{B95CE256-AD9E-42D3-AB8F-C0501CA6E746}"/>
              </a:ext>
            </a:extLst>
          </p:cNvPr>
          <p:cNvSpPr/>
          <p:nvPr/>
        </p:nvSpPr>
        <p:spPr>
          <a:xfrm>
            <a:off x="11016440" y="71561"/>
            <a:ext cx="1129177" cy="16919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Image 2">
            <a:hlinkClick r:id="rId6"/>
            <a:extLst>
              <a:ext uri="{FF2B5EF4-FFF2-40B4-BE49-F238E27FC236}">
                <a16:creationId xmlns:a16="http://schemas.microsoft.com/office/drawing/2014/main" id="{63958EF4-1097-44EE-BDB1-D6765734BA15}"/>
              </a:ext>
            </a:extLst>
          </p:cNvPr>
          <p:cNvPicPr>
            <a:picLocks noChangeAspect="1"/>
          </p:cNvPicPr>
          <p:nvPr/>
        </p:nvPicPr>
        <p:blipFill>
          <a:blip r:embed="rId7"/>
          <a:stretch>
            <a:fillRect/>
          </a:stretch>
        </p:blipFill>
        <p:spPr>
          <a:xfrm>
            <a:off x="4125070" y="2536565"/>
            <a:ext cx="4723367" cy="3545384"/>
          </a:xfrm>
          <a:prstGeom prst="rect">
            <a:avLst/>
          </a:prstGeom>
        </p:spPr>
      </p:pic>
      <p:sp>
        <p:nvSpPr>
          <p:cNvPr id="4" name="ZoneTexte 3">
            <a:extLst>
              <a:ext uri="{FF2B5EF4-FFF2-40B4-BE49-F238E27FC236}">
                <a16:creationId xmlns:a16="http://schemas.microsoft.com/office/drawing/2014/main" id="{158EFDFF-B22A-4F1C-9581-81084D36F995}"/>
              </a:ext>
            </a:extLst>
          </p:cNvPr>
          <p:cNvSpPr txBox="1"/>
          <p:nvPr/>
        </p:nvSpPr>
        <p:spPr>
          <a:xfrm>
            <a:off x="738534" y="2379643"/>
            <a:ext cx="1752980" cy="369332"/>
          </a:xfrm>
          <a:prstGeom prst="rect">
            <a:avLst/>
          </a:prstGeom>
          <a:noFill/>
        </p:spPr>
        <p:txBody>
          <a:bodyPr wrap="none" rtlCol="0">
            <a:spAutoFit/>
          </a:bodyPr>
          <a:lstStyle/>
          <a:p>
            <a:r>
              <a:rPr lang="fr-FR" dirty="0">
                <a:hlinkClick r:id="rId8"/>
              </a:rPr>
              <a:t>Lien de réécoute</a:t>
            </a:r>
            <a:endParaRPr lang="fr-FR" dirty="0"/>
          </a:p>
        </p:txBody>
      </p:sp>
    </p:spTree>
    <p:extLst>
      <p:ext uri="{BB962C8B-B14F-4D97-AF65-F5344CB8AC3E}">
        <p14:creationId xmlns:p14="http://schemas.microsoft.com/office/powerpoint/2010/main" val="2073103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5"/>
          </p:nvPr>
        </p:nvSpPr>
        <p:spPr/>
        <p:txBody>
          <a:bodyPr/>
          <a:lstStyle/>
          <a:p>
            <a:endParaRPr lang="fr-FR"/>
          </a:p>
        </p:txBody>
      </p:sp>
      <p:sp>
        <p:nvSpPr>
          <p:cNvPr id="5" name="Espace réservé du texte 4"/>
          <p:cNvSpPr>
            <a:spLocks noGrp="1"/>
          </p:cNvSpPr>
          <p:nvPr>
            <p:ph type="body" sz="quarter" idx="28"/>
          </p:nvPr>
        </p:nvSpPr>
        <p:spPr/>
        <p:txBody>
          <a:bodyPr/>
          <a:lstStyle/>
          <a:p>
            <a:endParaRPr lang="fr-FR"/>
          </a:p>
        </p:txBody>
      </p:sp>
      <p:sp>
        <p:nvSpPr>
          <p:cNvPr id="6" name="Espace réservé du texte 5"/>
          <p:cNvSpPr>
            <a:spLocks noGrp="1"/>
          </p:cNvSpPr>
          <p:nvPr>
            <p:ph type="body" sz="quarter" idx="29"/>
          </p:nvPr>
        </p:nvSpPr>
        <p:spPr>
          <a:xfrm>
            <a:off x="11062821" y="980581"/>
            <a:ext cx="1082796" cy="659375"/>
          </a:xfrm>
        </p:spPr>
        <p:txBody>
          <a:bodyPr/>
          <a:lstStyle/>
          <a:p>
            <a:pPr marL="0" indent="0">
              <a:buNone/>
            </a:pPr>
            <a:r>
              <a:rPr lang="fr-FR" sz="1400" dirty="0"/>
              <a:t>MARCHES FINANCIERS</a:t>
            </a:r>
          </a:p>
        </p:txBody>
      </p:sp>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COMERCIALES / TOUS DOMAINES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a:t>
            </a:r>
            <a:r>
              <a:rPr lang="fr-FR" sz="2400" b="1" kern="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DIRECT GESTION PILOTEE  N°21  T1- 2023</a:t>
            </a:r>
            <a:endParaRPr lang="fr-FR" sz="2400" kern="0" dirty="0">
              <a:solidFill>
                <a:schemeClr val="bg1">
                  <a:lumMod val="50000"/>
                </a:schemeClr>
              </a:solidFill>
            </a:endParaRPr>
          </a:p>
        </p:txBody>
      </p:sp>
      <p:pic>
        <p:nvPicPr>
          <p:cNvPr id="8" name="Image 7"/>
          <p:cNvPicPr>
            <a:picLocks noChangeAspect="1"/>
          </p:cNvPicPr>
          <p:nvPr/>
        </p:nvPicPr>
        <p:blipFill>
          <a:blip r:embed="rId2"/>
          <a:stretch>
            <a:fillRect/>
          </a:stretch>
        </p:blipFill>
        <p:spPr>
          <a:xfrm>
            <a:off x="523221" y="2489063"/>
            <a:ext cx="1219200" cy="1000125"/>
          </a:xfrm>
          <a:prstGeom prst="rect">
            <a:avLst/>
          </a:prstGeom>
        </p:spPr>
      </p:pic>
      <p:pic>
        <p:nvPicPr>
          <p:cNvPr id="9" name="Image 8"/>
          <p:cNvPicPr>
            <a:picLocks noChangeAspect="1"/>
          </p:cNvPicPr>
          <p:nvPr/>
        </p:nvPicPr>
        <p:blipFill>
          <a:blip r:embed="rId3"/>
          <a:stretch>
            <a:fillRect/>
          </a:stretch>
        </p:blipFill>
        <p:spPr>
          <a:xfrm>
            <a:off x="8938384" y="468313"/>
            <a:ext cx="1590675" cy="628650"/>
          </a:xfrm>
          <a:prstGeom prst="rect">
            <a:avLst/>
          </a:prstGeom>
        </p:spPr>
      </p:pic>
      <p:sp>
        <p:nvSpPr>
          <p:cNvPr id="12" name="ZoneTexte 11"/>
          <p:cNvSpPr txBox="1"/>
          <p:nvPr/>
        </p:nvSpPr>
        <p:spPr>
          <a:xfrm rot="16200000">
            <a:off x="-373895" y="373896"/>
            <a:ext cx="1271011" cy="523220"/>
          </a:xfrm>
          <a:prstGeom prst="rect">
            <a:avLst/>
          </a:prstGeom>
          <a:noFill/>
        </p:spPr>
        <p:txBody>
          <a:bodyPr wrap="square" rtlCol="0">
            <a:spAutoFit/>
          </a:bodyPr>
          <a:lstStyle/>
          <a:p>
            <a:r>
              <a:rPr lang="fr-FR" sz="2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EN </a:t>
            </a:r>
          </a:p>
        </p:txBody>
      </p:sp>
      <p:sp>
        <p:nvSpPr>
          <p:cNvPr id="13" name="ZoneTexte 12">
            <a:hlinkClick r:id="rId4"/>
          </p:cNvPr>
          <p:cNvSpPr txBox="1"/>
          <p:nvPr/>
        </p:nvSpPr>
        <p:spPr>
          <a:xfrm>
            <a:off x="738534" y="4010003"/>
            <a:ext cx="2704977" cy="1077218"/>
          </a:xfrm>
          <a:prstGeom prst="rect">
            <a:avLst/>
          </a:prstGeom>
          <a:noFill/>
        </p:spPr>
        <p:txBody>
          <a:bodyPr wrap="square" rtlCol="0">
            <a:spAutoFit/>
          </a:bodyPr>
          <a:lstStyle/>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Pour la consulter </a:t>
            </a: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cliquez sur l’ image  </a:t>
            </a:r>
            <a:r>
              <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sym typeface="Wingdings" panose="05000000000000000000" pitchFamily="2" charset="2"/>
              </a:rPr>
              <a:t></a:t>
            </a: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14" name="Rectangle 13"/>
          <p:cNvSpPr/>
          <p:nvPr/>
        </p:nvSpPr>
        <p:spPr>
          <a:xfrm>
            <a:off x="11039630" y="1624634"/>
            <a:ext cx="1129177" cy="489999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texte 13"/>
          <p:cNvSpPr txBox="1">
            <a:spLocks/>
          </p:cNvSpPr>
          <p:nvPr/>
        </p:nvSpPr>
        <p:spPr>
          <a:xfrm>
            <a:off x="1510199" y="6424489"/>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a:t>
            </a:r>
            <a:r>
              <a:rPr lang="fr-FR" dirty="0">
                <a:solidFill>
                  <a:schemeClr val="bg1">
                    <a:lumMod val="50000"/>
                  </a:schemeClr>
                </a:solidFill>
              </a:rPr>
              <a:t>17</a:t>
            </a:r>
          </a:p>
        </p:txBody>
      </p:sp>
      <p:sp>
        <p:nvSpPr>
          <p:cNvPr id="16"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9</a:t>
            </a:fld>
            <a:endParaRPr lang="fr-FR" sz="1000" b="1" dirty="0">
              <a:solidFill>
                <a:schemeClr val="tx1">
                  <a:lumMod val="50000"/>
                  <a:lumOff val="50000"/>
                </a:schemeClr>
              </a:solidFill>
              <a:latin typeface="+mj-lt"/>
              <a:cs typeface="Helvetica Neue Medium"/>
            </a:endParaRPr>
          </a:p>
        </p:txBody>
      </p:sp>
      <p:pic>
        <p:nvPicPr>
          <p:cNvPr id="4" name="Image 3">
            <a:hlinkClick r:id="rId5"/>
            <a:extLst>
              <a:ext uri="{FF2B5EF4-FFF2-40B4-BE49-F238E27FC236}">
                <a16:creationId xmlns:a16="http://schemas.microsoft.com/office/drawing/2014/main" id="{B1E217ED-ED09-43D8-BBD3-8CA5EAF3A5A9}"/>
              </a:ext>
            </a:extLst>
          </p:cNvPr>
          <p:cNvPicPr>
            <a:picLocks noChangeAspect="1"/>
          </p:cNvPicPr>
          <p:nvPr/>
        </p:nvPicPr>
        <p:blipFill>
          <a:blip r:embed="rId6"/>
          <a:stretch>
            <a:fillRect/>
          </a:stretch>
        </p:blipFill>
        <p:spPr>
          <a:xfrm>
            <a:off x="4026952" y="1565276"/>
            <a:ext cx="3479792" cy="4704950"/>
          </a:xfrm>
          <a:prstGeom prst="rect">
            <a:avLst/>
          </a:prstGeom>
          <a:solidFill>
            <a:srgbClr val="7030A0"/>
          </a:solidFill>
          <a:ln>
            <a:solidFill>
              <a:srgbClr val="7030A0"/>
            </a:solidFill>
          </a:ln>
        </p:spPr>
      </p:pic>
    </p:spTree>
    <p:extLst>
      <p:ext uri="{BB962C8B-B14F-4D97-AF65-F5344CB8AC3E}">
        <p14:creationId xmlns:p14="http://schemas.microsoft.com/office/powerpoint/2010/main" val="4189269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28"/>
          </p:nvPr>
        </p:nvSpPr>
        <p:spPr>
          <a:xfrm>
            <a:off x="11062821" y="980581"/>
            <a:ext cx="1082796" cy="659375"/>
          </a:xfrm>
        </p:spPr>
        <p:txBody>
          <a:bodyPr/>
          <a:lstStyle/>
          <a:p>
            <a:pPr marL="0" indent="0">
              <a:buNone/>
            </a:pPr>
            <a:r>
              <a:rPr lang="fr-FR" sz="1400" dirty="0"/>
              <a:t>MARCHES FINANCIERS</a:t>
            </a:r>
          </a:p>
        </p:txBody>
      </p:sp>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TOUS DOMAINES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LA LETTRE HEBDO </a:t>
            </a:r>
            <a:r>
              <a:rPr lang="fr-FR" sz="2400" b="1" kern="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DU 17 AVRIL 2023</a:t>
            </a:r>
            <a:endParaRPr lang="fr-FR" sz="2400" kern="0" dirty="0">
              <a:solidFill>
                <a:schemeClr val="bg1">
                  <a:lumMod val="50000"/>
                </a:schemeClr>
              </a:solidFill>
            </a:endParaRPr>
          </a:p>
        </p:txBody>
      </p:sp>
      <p:pic>
        <p:nvPicPr>
          <p:cNvPr id="8" name="Image 7"/>
          <p:cNvPicPr>
            <a:picLocks noChangeAspect="1"/>
          </p:cNvPicPr>
          <p:nvPr/>
        </p:nvPicPr>
        <p:blipFill>
          <a:blip r:embed="rId3"/>
          <a:stretch>
            <a:fillRect/>
          </a:stretch>
        </p:blipFill>
        <p:spPr>
          <a:xfrm>
            <a:off x="523221" y="2489063"/>
            <a:ext cx="1219200" cy="1000125"/>
          </a:xfrm>
          <a:prstGeom prst="rect">
            <a:avLst/>
          </a:prstGeom>
        </p:spPr>
      </p:pic>
      <p:pic>
        <p:nvPicPr>
          <p:cNvPr id="10" name="Image 9"/>
          <p:cNvPicPr>
            <a:picLocks noChangeAspect="1"/>
          </p:cNvPicPr>
          <p:nvPr/>
        </p:nvPicPr>
        <p:blipFill>
          <a:blip r:embed="rId4"/>
          <a:stretch>
            <a:fillRect/>
          </a:stretch>
        </p:blipFill>
        <p:spPr>
          <a:xfrm>
            <a:off x="3135600" y="1265695"/>
            <a:ext cx="4943475" cy="495300"/>
          </a:xfrm>
          <a:prstGeom prst="rect">
            <a:avLst/>
          </a:prstGeom>
        </p:spPr>
      </p:pic>
      <p:sp>
        <p:nvSpPr>
          <p:cNvPr id="13" name="ZoneTexte 12">
            <a:hlinkClick r:id="rId5"/>
          </p:cNvPr>
          <p:cNvSpPr txBox="1"/>
          <p:nvPr/>
        </p:nvSpPr>
        <p:spPr>
          <a:xfrm>
            <a:off x="738534" y="4010003"/>
            <a:ext cx="2704977" cy="1077218"/>
          </a:xfrm>
          <a:prstGeom prst="rect">
            <a:avLst/>
          </a:prstGeom>
          <a:noFill/>
        </p:spPr>
        <p:txBody>
          <a:bodyPr wrap="square" rtlCol="0">
            <a:spAutoFit/>
          </a:bodyPr>
          <a:lstStyle/>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Pour la consulter </a:t>
            </a: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cliquez sur l’ image  </a:t>
            </a:r>
            <a:r>
              <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sym typeface="Wingdings" panose="05000000000000000000" pitchFamily="2" charset="2"/>
              </a:rPr>
              <a:t></a:t>
            </a: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14" name="Rectangle 13"/>
          <p:cNvSpPr/>
          <p:nvPr/>
        </p:nvSpPr>
        <p:spPr>
          <a:xfrm>
            <a:off x="11039630" y="1560007"/>
            <a:ext cx="1129177" cy="489999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texte 13"/>
          <p:cNvSpPr txBox="1">
            <a:spLocks/>
          </p:cNvSpPr>
          <p:nvPr/>
        </p:nvSpPr>
        <p:spPr>
          <a:xfrm>
            <a:off x="1510199" y="6424489"/>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17</a:t>
            </a:r>
            <a:endParaRPr lang="fr-FR" dirty="0">
              <a:solidFill>
                <a:schemeClr val="bg1">
                  <a:lumMod val="50000"/>
                </a:schemeClr>
              </a:solidFill>
            </a:endParaRPr>
          </a:p>
        </p:txBody>
      </p:sp>
      <p:sp>
        <p:nvSpPr>
          <p:cNvPr id="16"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10</a:t>
            </a:fld>
            <a:endParaRPr lang="fr-FR" sz="1000" b="1" dirty="0">
              <a:solidFill>
                <a:schemeClr val="tx1">
                  <a:lumMod val="50000"/>
                  <a:lumOff val="50000"/>
                </a:schemeClr>
              </a:solidFill>
              <a:latin typeface="+mj-lt"/>
              <a:cs typeface="Helvetica Neue Medium"/>
            </a:endParaRPr>
          </a:p>
        </p:txBody>
      </p:sp>
      <p:pic>
        <p:nvPicPr>
          <p:cNvPr id="17" name="Image 16">
            <a:extLst>
              <a:ext uri="{FF2B5EF4-FFF2-40B4-BE49-F238E27FC236}">
                <a16:creationId xmlns:a16="http://schemas.microsoft.com/office/drawing/2014/main" id="{54C32AC0-CFA3-43E4-A5B0-7BC0D19CBD8F}"/>
              </a:ext>
            </a:extLst>
          </p:cNvPr>
          <p:cNvPicPr>
            <a:picLocks noChangeAspect="1"/>
          </p:cNvPicPr>
          <p:nvPr/>
        </p:nvPicPr>
        <p:blipFill>
          <a:blip r:embed="rId6"/>
          <a:stretch>
            <a:fillRect/>
          </a:stretch>
        </p:blipFill>
        <p:spPr>
          <a:xfrm>
            <a:off x="8848437" y="519462"/>
            <a:ext cx="1570880" cy="528672"/>
          </a:xfrm>
          <a:prstGeom prst="rect">
            <a:avLst/>
          </a:prstGeom>
        </p:spPr>
      </p:pic>
      <p:pic>
        <p:nvPicPr>
          <p:cNvPr id="2" name="Image 1">
            <a:hlinkClick r:id="rId7"/>
            <a:extLst>
              <a:ext uri="{FF2B5EF4-FFF2-40B4-BE49-F238E27FC236}">
                <a16:creationId xmlns:a16="http://schemas.microsoft.com/office/drawing/2014/main" id="{8117DD19-1160-4A68-8F0C-B925F6C64C67}"/>
              </a:ext>
            </a:extLst>
          </p:cNvPr>
          <p:cNvPicPr>
            <a:picLocks noChangeAspect="1"/>
          </p:cNvPicPr>
          <p:nvPr/>
        </p:nvPicPr>
        <p:blipFill>
          <a:blip r:embed="rId8"/>
          <a:stretch>
            <a:fillRect/>
          </a:stretch>
        </p:blipFill>
        <p:spPr>
          <a:xfrm>
            <a:off x="4149438" y="1827393"/>
            <a:ext cx="3092132" cy="4483214"/>
          </a:xfrm>
          <a:prstGeom prst="rect">
            <a:avLst/>
          </a:prstGeom>
          <a:ln>
            <a:solidFill>
              <a:srgbClr val="7030A0"/>
            </a:solidFill>
          </a:ln>
        </p:spPr>
      </p:pic>
    </p:spTree>
    <p:extLst>
      <p:ext uri="{BB962C8B-B14F-4D97-AF65-F5344CB8AC3E}">
        <p14:creationId xmlns:p14="http://schemas.microsoft.com/office/powerpoint/2010/main" val="2503917462"/>
      </p:ext>
    </p:extLst>
  </p:cSld>
  <p:clrMapOvr>
    <a:masterClrMapping/>
  </p:clrMapOvr>
</p:sld>
</file>

<file path=ppt/theme/theme1.xml><?xml version="1.0" encoding="utf-8"?>
<a:theme xmlns:a="http://schemas.openxmlformats.org/drawingml/2006/main" name="Conception personnalisée">
  <a:themeElements>
    <a:clrScheme name="Rouge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haredContentType xmlns="Microsoft.SharePoint.Taxonomy.ContentTypeSync" SourceId="c52eb4dc-0ef3-4aa8-8e03-025dbf6c8637" ContentTypeId="0x0101" PreviousValue="false"/>
</file>

<file path=customXml/item4.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B1515AA-57AE-4459-BE05-37022DA03708}">
  <ds:schemaRef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402bd0e2-1d78-4f7d-9dde-91cd55d66e87"/>
    <ds:schemaRef ds:uri="http://www.w3.org/XML/1998/namespace"/>
    <ds:schemaRef ds:uri="http://purl.org/dc/dcmitype/"/>
  </ds:schemaRefs>
</ds:datastoreItem>
</file>

<file path=customXml/itemProps2.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3.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4.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41235</TotalTime>
  <Words>1047</Words>
  <Application>Microsoft Office PowerPoint</Application>
  <PresentationFormat>Grand écran</PresentationFormat>
  <Paragraphs>112</Paragraphs>
  <Slides>10</Slides>
  <Notes>6</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10</vt:i4>
      </vt:variant>
    </vt:vector>
  </HeadingPairs>
  <TitlesOfParts>
    <vt:vector size="21" baseType="lpstr">
      <vt:lpstr>Arial</vt:lpstr>
      <vt:lpstr>Arial Black</vt:lpstr>
      <vt:lpstr>Calibri</vt:lpstr>
      <vt:lpstr>Calibri Light</vt:lpstr>
      <vt:lpstr>Helvetica</vt:lpstr>
      <vt:lpstr>Montserrat</vt:lpstr>
      <vt:lpstr>Montserrat Black</vt:lpstr>
      <vt:lpstr>Segoe Print</vt:lpstr>
      <vt:lpstr>Symbol</vt:lpstr>
      <vt:lpstr>Wingdings</vt:lpstr>
      <vt:lpstr>Conception personnalisée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CASSAN Nathalie [CEGEE]</cp:lastModifiedBy>
  <cp:revision>2146</cp:revision>
  <dcterms:created xsi:type="dcterms:W3CDTF">2020-06-24T09:20:11Z</dcterms:created>
  <dcterms:modified xsi:type="dcterms:W3CDTF">2023-04-20T07:26:38Z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2023-01-17T13:40:48Z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