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13"/>
  </p:notesMasterIdLst>
  <p:handoutMasterIdLst>
    <p:handoutMasterId r:id="rId14"/>
  </p:handoutMasterIdLst>
  <p:sldIdLst>
    <p:sldId id="256" r:id="rId6"/>
    <p:sldId id="257" r:id="rId7"/>
    <p:sldId id="283" r:id="rId8"/>
    <p:sldId id="281" r:id="rId9"/>
    <p:sldId id="289" r:id="rId10"/>
    <p:sldId id="285" r:id="rId11"/>
    <p:sldId id="284"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1921"/>
    <a:srgbClr val="B82A56"/>
    <a:srgbClr val="C31632"/>
    <a:srgbClr val="FF0000"/>
    <a:srgbClr val="E3322C"/>
    <a:srgbClr val="E7302A"/>
    <a:srgbClr val="0000FF"/>
    <a:srgbClr val="EC1B24"/>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3488" autoAdjust="0"/>
  </p:normalViewPr>
  <p:slideViewPr>
    <p:cSldViewPr snapToGrid="0">
      <p:cViewPr varScale="1">
        <p:scale>
          <a:sx n="108" d="100"/>
          <a:sy n="108" d="100"/>
        </p:scale>
        <p:origin x="714" y="78"/>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27/04/2023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27/04/2023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4</a:t>
            </a:fld>
            <a:endParaRPr lang="fr-FR"/>
          </a:p>
        </p:txBody>
      </p:sp>
    </p:spTree>
    <p:extLst>
      <p:ext uri="{BB962C8B-B14F-4D97-AF65-F5344CB8AC3E}">
        <p14:creationId xmlns:p14="http://schemas.microsoft.com/office/powerpoint/2010/main" val="296365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6</a:t>
            </a:fld>
            <a:endParaRPr lang="fr-FR"/>
          </a:p>
        </p:txBody>
      </p:sp>
    </p:spTree>
    <p:extLst>
      <p:ext uri="{BB962C8B-B14F-4D97-AF65-F5344CB8AC3E}">
        <p14:creationId xmlns:p14="http://schemas.microsoft.com/office/powerpoint/2010/main" val="3921303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27/04/2023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emf"/><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hyperlink" Target="https://gestionprivee.caisse-epargne.fr/" TargetMode="External"/><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s://oxi90.com/ENTOXWI56/99CEDB6D5BEF4CB9808A3D7909107C66.php?HASHID=3f8025f81c08669208bc39bdcbaf4eda"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view.news.im.natixis.com/?qs=f6be761bbf05355e00da31608f856dc2c8a55379af7fe76cd9443a6de9c2797e4fa89cb15b6bd44a108127be8a66a2bd2c231c800305a8ca602fc1117e3e4febbc6ba83c159e54ee86d901dd3dda88eb" TargetMode="External"/><Relationship Id="rId5" Type="http://schemas.openxmlformats.org/officeDocument/2006/relationships/image" Target="../media/image26.png"/><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hyperlink" Target="http://commerciaux.celca.caisse-epargne.fr/download/1648/lettre-hebdomadaire-vega-investment-managers/30056/la-lettre-hebdomadaire-de-vega-im_24-avril-2023-2.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2023 – Semaine 18 du Lundi 1er au Samedi 6 mai</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18</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5" name="Rectangle 4"/>
          <p:cNvSpPr/>
          <p:nvPr/>
        </p:nvSpPr>
        <p:spPr>
          <a:xfrm>
            <a:off x="3459938" y="2732133"/>
            <a:ext cx="8578776" cy="2308324"/>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EN ASSURANCE VIE </a:t>
            </a:r>
            <a:r>
              <a:rPr lang="fr-FR" dirty="0"/>
              <a:t>: </a:t>
            </a:r>
            <a:r>
              <a:rPr lang="fr-FR" dirty="0">
                <a:effectLst>
                  <a:outerShdw blurRad="38100" dist="38100" dir="2700000" algn="tl">
                    <a:srgbClr val="000000">
                      <a:alpha val="43137"/>
                    </a:srgbClr>
                  </a:outerShdw>
                </a:effectLst>
              </a:rPr>
              <a:t>SCPI METRONOME: </a:t>
            </a:r>
            <a:r>
              <a:rPr lang="fr-FR" dirty="0"/>
              <a:t>Vigilance SCPI  non commercialisable en CEGEE</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FISCALITE: Vision Patrimoine N°93: </a:t>
            </a:r>
            <a:r>
              <a:rPr lang="fr-FR" dirty="0"/>
              <a:t>Webinaire: 5 questions simples pour maitriser votre épargne le 15 juin 12h</a:t>
            </a:r>
            <a:endParaRPr lang="fr-FR" dirty="0">
              <a:effectLst>
                <a:outerShdw blurRad="38100" dist="38100" dir="2700000" algn="tl">
                  <a:srgbClr val="000000">
                    <a:alpha val="43137"/>
                  </a:srgbClr>
                </a:outerShdw>
              </a:effectLst>
            </a:endParaRP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NIMI: </a:t>
            </a:r>
            <a:r>
              <a:rPr lang="fr-FR" dirty="0"/>
              <a:t>T1-2023 Bilan des performances </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24 avril 2023</a:t>
            </a:r>
          </a:p>
          <a:p>
            <a:pPr marL="285750" indent="-285750">
              <a:buFont typeface="Wingdings" panose="05000000000000000000" pitchFamily="2" charset="2"/>
              <a:buChar char="§"/>
            </a:pPr>
            <a:endParaRPr lang="fr-FR" dirty="0"/>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665159" y="1982630"/>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9401033" y="198319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2" name="Image 1">
            <a:extLst>
              <a:ext uri="{FF2B5EF4-FFF2-40B4-BE49-F238E27FC236}">
                <a16:creationId xmlns:a16="http://schemas.microsoft.com/office/drawing/2014/main" id="{08F3F999-446C-4943-97D4-06CABE65BDB3}"/>
              </a:ext>
            </a:extLst>
          </p:cNvPr>
          <p:cNvPicPr>
            <a:picLocks noChangeAspect="1"/>
          </p:cNvPicPr>
          <p:nvPr/>
        </p:nvPicPr>
        <p:blipFill>
          <a:blip r:embed="rId7"/>
          <a:stretch>
            <a:fillRect/>
          </a:stretch>
        </p:blipFill>
        <p:spPr>
          <a:xfrm>
            <a:off x="5929287" y="2474934"/>
            <a:ext cx="4924425" cy="2190750"/>
          </a:xfrm>
          <a:prstGeom prst="rect">
            <a:avLst/>
          </a:prstGeom>
        </p:spPr>
      </p:pic>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552324"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depuis le 31/03/2023</a:t>
            </a:r>
          </a:p>
        </p:txBody>
      </p:sp>
      <p:pic>
        <p:nvPicPr>
          <p:cNvPr id="19" name="Image 18">
            <a:extLst>
              <a:ext uri="{FF2B5EF4-FFF2-40B4-BE49-F238E27FC236}">
                <a16:creationId xmlns:a16="http://schemas.microsoft.com/office/drawing/2014/main" id="{4C8262CB-60DC-2585-5391-C58E54D4E17F}"/>
              </a:ext>
            </a:extLst>
          </p:cNvPr>
          <p:cNvPicPr>
            <a:picLocks noChangeAspect="1"/>
          </p:cNvPicPr>
          <p:nvPr/>
        </p:nvPicPr>
        <p:blipFill>
          <a:blip r:embed="rId10"/>
          <a:stretch>
            <a:fillRect/>
          </a:stretch>
        </p:blipFill>
        <p:spPr>
          <a:xfrm>
            <a:off x="486265" y="2643111"/>
            <a:ext cx="4708023" cy="3226019"/>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SCPI METRONOME EN ASV NON REFERENCEE EN CEGEE</a:t>
            </a:r>
            <a:endParaRPr lang="fr-FR" sz="2400" kern="0" dirty="0">
              <a:solidFill>
                <a:schemeClr val="bg1">
                  <a:lumMod val="50000"/>
                </a:schemeClr>
              </a:solidFill>
            </a:endParaRPr>
          </a:p>
        </p:txBody>
      </p:sp>
      <p:sp>
        <p:nvSpPr>
          <p:cNvPr id="14" name="Rectangle 13"/>
          <p:cNvSpPr/>
          <p:nvPr/>
        </p:nvSpPr>
        <p:spPr>
          <a:xfrm>
            <a:off x="11039630" y="3084724"/>
            <a:ext cx="1152370" cy="3375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3" name="Espace réservé du texte 5">
            <a:extLst>
              <a:ext uri="{FF2B5EF4-FFF2-40B4-BE49-F238E27FC236}">
                <a16:creationId xmlns:a16="http://schemas.microsoft.com/office/drawing/2014/main" id="{9A424E06-699B-D1C2-A09B-9BAEEF1C129B}"/>
              </a:ext>
            </a:extLst>
          </p:cNvPr>
          <p:cNvSpPr txBox="1">
            <a:spLocks/>
          </p:cNvSpPr>
          <p:nvPr/>
        </p:nvSpPr>
        <p:spPr>
          <a:xfrm>
            <a:off x="11039630" y="2334182"/>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 en ASV</a:t>
            </a:r>
          </a:p>
        </p:txBody>
      </p:sp>
      <p:sp>
        <p:nvSpPr>
          <p:cNvPr id="4" name="Rectangle 3">
            <a:extLst>
              <a:ext uri="{FF2B5EF4-FFF2-40B4-BE49-F238E27FC236}">
                <a16:creationId xmlns:a16="http://schemas.microsoft.com/office/drawing/2014/main" id="{14D56898-0B16-15CA-ECC6-49D889FDB823}"/>
              </a:ext>
            </a:extLst>
          </p:cNvPr>
          <p:cNvSpPr/>
          <p:nvPr/>
        </p:nvSpPr>
        <p:spPr>
          <a:xfrm>
            <a:off x="11041930" y="119690"/>
            <a:ext cx="1152370" cy="15202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08086112-44B0-A13E-1208-C4C4D885E9D6}"/>
              </a:ext>
            </a:extLst>
          </p:cNvPr>
          <p:cNvPicPr>
            <a:picLocks noChangeAspect="1"/>
          </p:cNvPicPr>
          <p:nvPr/>
        </p:nvPicPr>
        <p:blipFill>
          <a:blip r:embed="rId3"/>
          <a:stretch>
            <a:fillRect/>
          </a:stretch>
        </p:blipFill>
        <p:spPr>
          <a:xfrm>
            <a:off x="1066143" y="2490800"/>
            <a:ext cx="9421915" cy="4033825"/>
          </a:xfrm>
          <a:prstGeom prst="rect">
            <a:avLst/>
          </a:prstGeom>
        </p:spPr>
      </p:pic>
      <p:pic>
        <p:nvPicPr>
          <p:cNvPr id="11" name="Picture 4">
            <a:extLst>
              <a:ext uri="{FF2B5EF4-FFF2-40B4-BE49-F238E27FC236}">
                <a16:creationId xmlns:a16="http://schemas.microsoft.com/office/drawing/2014/main" id="{502F1AD4-3CCB-E41F-482B-83951D8FFF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62699" y="6117415"/>
            <a:ext cx="723900" cy="685165"/>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BA144747-5A8D-C0DF-7600-A870CE0AFF30}"/>
              </a:ext>
            </a:extLst>
          </p:cNvPr>
          <p:cNvSpPr txBox="1"/>
          <p:nvPr/>
        </p:nvSpPr>
        <p:spPr>
          <a:xfrm>
            <a:off x="0" y="1216057"/>
            <a:ext cx="10851615" cy="1200329"/>
          </a:xfrm>
          <a:prstGeom prst="rect">
            <a:avLst/>
          </a:prstGeom>
          <a:noFill/>
        </p:spPr>
        <p:txBody>
          <a:bodyPr wrap="square" rtlCol="0">
            <a:spAutoFit/>
          </a:bodyPr>
          <a:lstStyle/>
          <a:p>
            <a:r>
              <a:rPr lang="fr-FR" dirty="0">
                <a:solidFill>
                  <a:srgbClr val="FF0000"/>
                </a:solidFill>
                <a:effectLst>
                  <a:outerShdw blurRad="38100" dist="38100" dir="2700000" algn="tl">
                    <a:srgbClr val="000000">
                      <a:alpha val="43137"/>
                    </a:srgbClr>
                  </a:outerShdw>
                </a:effectLst>
              </a:rPr>
              <a:t>Attention soyez vigilants! Dans la liste des produits disponibles dans les contrats BPCE VIE,  vous visualisez la SCPI METRONOME bien qu’elle ne soit pas proposée dans LEA. En effet cette SCPI n’est pas commercialisable  en CEGEE. LEA est à la main de la CEGEE en terme de paramétrage,  nous sommes donc en capacité de l’exclure  mais les outils assureurs sont communautaires nous ne pouvons donc pas la masquer.</a:t>
            </a:r>
          </a:p>
        </p:txBody>
      </p:sp>
      <p:pic>
        <p:nvPicPr>
          <p:cNvPr id="12" name="Picture 2">
            <a:extLst>
              <a:ext uri="{FF2B5EF4-FFF2-40B4-BE49-F238E27FC236}">
                <a16:creationId xmlns:a16="http://schemas.microsoft.com/office/drawing/2014/main" id="{FA0340B8-1EAB-95B9-496C-B53114183B0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5270">
            <a:off x="9814535" y="382262"/>
            <a:ext cx="2074159" cy="1012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Image 7">
            <a:extLst>
              <a:ext uri="{FF2B5EF4-FFF2-40B4-BE49-F238E27FC236}">
                <a16:creationId xmlns:a16="http://schemas.microsoft.com/office/drawing/2014/main" id="{69B9FD22-6DD8-E184-2DAD-BAFF33D4038F}"/>
              </a:ext>
            </a:extLst>
          </p:cNvPr>
          <p:cNvPicPr>
            <a:picLocks noChangeAspect="1"/>
          </p:cNvPicPr>
          <p:nvPr/>
        </p:nvPicPr>
        <p:blipFill>
          <a:blip r:embed="rId6"/>
          <a:stretch>
            <a:fillRect/>
          </a:stretch>
        </p:blipFill>
        <p:spPr>
          <a:xfrm>
            <a:off x="3333884" y="6115147"/>
            <a:ext cx="593541" cy="618683"/>
          </a:xfrm>
          <a:prstGeom prst="rect">
            <a:avLst/>
          </a:prstGeom>
        </p:spPr>
      </p:pic>
    </p:spTree>
    <p:extLst>
      <p:ext uri="{BB962C8B-B14F-4D97-AF65-F5344CB8AC3E}">
        <p14:creationId xmlns:p14="http://schemas.microsoft.com/office/powerpoint/2010/main" val="250391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dirty="0"/>
          </a:p>
        </p:txBody>
      </p:sp>
      <p:sp>
        <p:nvSpPr>
          <p:cNvPr id="5" name="Espace réservé du texte 4"/>
          <p:cNvSpPr>
            <a:spLocks noGrp="1"/>
          </p:cNvSpPr>
          <p:nvPr>
            <p:ph type="body" sz="quarter" idx="28"/>
          </p:nvPr>
        </p:nvSpPr>
        <p:spPr/>
        <p:txBody>
          <a:bodyPr/>
          <a:lstStyle/>
          <a:p>
            <a:endParaRPr lang="fr-FR"/>
          </a:p>
        </p:txBody>
      </p:sp>
      <p:sp>
        <p:nvSpPr>
          <p:cNvPr id="6" name="Espace réservé du texte 5"/>
          <p:cNvSpPr>
            <a:spLocks noGrp="1"/>
          </p:cNvSpPr>
          <p:nvPr>
            <p:ph type="body" sz="quarter" idx="29"/>
          </p:nvPr>
        </p:nvSpPr>
        <p:spPr/>
        <p:txBody>
          <a:bodyPr/>
          <a:lstStyle/>
          <a:p>
            <a:pPr marL="0" indent="0">
              <a:buNone/>
            </a:pPr>
            <a:r>
              <a:rPr lang="fr-FR" sz="1600" dirty="0"/>
              <a:t>FISCALITE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 93 Avril  </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2023</a:t>
            </a:r>
            <a:endParaRPr lang="fr-FR" sz="2400" kern="0" dirty="0">
              <a:solidFill>
                <a:schemeClr val="bg1">
                  <a:lumMod val="50000"/>
                </a:schemeClr>
              </a:solidFill>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9201" y="595297"/>
            <a:ext cx="35814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95589" y="1430596"/>
            <a:ext cx="10883495" cy="1200329"/>
          </a:xfrm>
          <a:prstGeom prst="rect">
            <a:avLst/>
          </a:prstGeom>
          <a:noFill/>
          <a:ln w="19050">
            <a:solidFill>
              <a:schemeClr val="tx1"/>
            </a:solidFill>
          </a:ln>
        </p:spPr>
        <p:txBody>
          <a:bodyPr wrap="square" rtlCol="0">
            <a:spAutoFit/>
          </a:bodyPr>
          <a:lstStyle/>
          <a:p>
            <a:r>
              <a:rPr lang="fr-FR" dirty="0">
                <a:effectLst>
                  <a:outerShdw blurRad="38100" dist="38100" dir="2700000" algn="tl">
                    <a:srgbClr val="000000">
                      <a:alpha val="43137"/>
                    </a:srgbClr>
                  </a:outerShdw>
                </a:effectLst>
                <a:latin typeface="Calibri" panose="020F0502020204030204" pitchFamily="34" charset="0"/>
              </a:rPr>
              <a:t>Retrouvez les publications du mois de mars de Vision Patrimoine à</a:t>
            </a:r>
            <a:r>
              <a:rPr lang="fr-FR" baseline="0" dirty="0">
                <a:effectLst>
                  <a:outerShdw blurRad="38100" dist="38100" dir="2700000" algn="tl">
                    <a:srgbClr val="000000">
                      <a:alpha val="43137"/>
                    </a:srgbClr>
                  </a:outerShdw>
                </a:effectLst>
                <a:latin typeface="Calibri" panose="020F0502020204030204" pitchFamily="34" charset="0"/>
              </a:rPr>
              <a:t> la </a:t>
            </a:r>
            <a:r>
              <a:rPr lang="fr-FR" dirty="0">
                <a:effectLst>
                  <a:outerShdw blurRad="38100" dist="38100" dir="2700000" algn="tl">
                    <a:srgbClr val="000000">
                      <a:alpha val="43137"/>
                    </a:srgbClr>
                  </a:outerShdw>
                </a:effectLst>
                <a:latin typeface="Calibri" panose="020F0502020204030204" pitchFamily="34" charset="0"/>
              </a:rPr>
              <a:t> Une : </a:t>
            </a:r>
            <a:r>
              <a:rPr lang="fr-FR" dirty="0">
                <a:solidFill>
                  <a:srgbClr val="FF0000"/>
                </a:solidFill>
                <a:effectLst>
                  <a:outerShdw blurRad="38100" dist="38100" dir="2700000" algn="tl">
                    <a:srgbClr val="000000">
                      <a:alpha val="43137"/>
                    </a:srgbClr>
                  </a:outerShdw>
                </a:effectLst>
                <a:latin typeface="Calibri" panose="020F0502020204030204" pitchFamily="34" charset="0"/>
              </a:rPr>
              <a:t>Webinaire:  5 questions simples pour maitriser votre épargne le 15 juin 12h  mars à 12h et aussi  déclaration d’impôt 2023 ces situations qui méritent votre attention…</a:t>
            </a:r>
          </a:p>
          <a:p>
            <a:r>
              <a:rPr lang="fr-FR" dirty="0">
                <a:effectLst>
                  <a:outerShdw blurRad="38100" dist="38100" dir="2700000" algn="tl">
                    <a:srgbClr val="000000">
                      <a:alpha val="43137"/>
                    </a:srgbClr>
                  </a:outerShdw>
                </a:effectLst>
                <a:latin typeface="Calibri" panose="020F0502020204030204" pitchFamily="34" charset="0"/>
              </a:rPr>
              <a:t>Accès direct : </a:t>
            </a:r>
            <a:r>
              <a:rPr lang="fr-FR" dirty="0">
                <a:effectLst>
                  <a:outerShdw blurRad="38100" dist="38100" dir="2700000" algn="tl">
                    <a:srgbClr val="000000">
                      <a:alpha val="43137"/>
                    </a:srgbClr>
                  </a:outerShdw>
                </a:effectLst>
                <a:latin typeface="Calibri" panose="020F0502020204030204" pitchFamily="34" charset="0"/>
                <a:hlinkClick r:id="rId3"/>
              </a:rPr>
              <a:t>https://gestionprivee.caisse-epargne.fr/</a:t>
            </a:r>
            <a:r>
              <a:rPr lang="fr-FR" dirty="0">
                <a:effectLst>
                  <a:outerShdw blurRad="38100" dist="38100" dir="2700000" algn="tl">
                    <a:srgbClr val="000000">
                      <a:alpha val="43137"/>
                    </a:srgbClr>
                  </a:outerShdw>
                </a:effectLst>
                <a:latin typeface="Calibri" panose="020F0502020204030204" pitchFamily="34" charset="0"/>
              </a:rPr>
              <a:t> ou par simple clic sur l’image </a:t>
            </a:r>
          </a:p>
        </p:txBody>
      </p:sp>
      <p:sp>
        <p:nvSpPr>
          <p:cNvPr id="13" name="ZoneTexte 12">
            <a:hlinkClick r:id="rId4"/>
          </p:cNvPr>
          <p:cNvSpPr txBox="1"/>
          <p:nvPr/>
        </p:nvSpPr>
        <p:spPr>
          <a:xfrm>
            <a:off x="95589" y="356625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Rectangle 9"/>
          <p:cNvSpPr/>
          <p:nvPr/>
        </p:nvSpPr>
        <p:spPr>
          <a:xfrm>
            <a:off x="10998312" y="1264836"/>
            <a:ext cx="1125963" cy="52597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p:cNvSpPr txBox="1">
            <a:spLocks/>
          </p:cNvSpPr>
          <p:nvPr/>
        </p:nvSpPr>
        <p:spPr>
          <a:xfrm>
            <a:off x="2195999" y="653994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5"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pic>
        <p:nvPicPr>
          <p:cNvPr id="8" name="Image 7">
            <a:hlinkClick r:id="rId5"/>
            <a:extLst>
              <a:ext uri="{FF2B5EF4-FFF2-40B4-BE49-F238E27FC236}">
                <a16:creationId xmlns:a16="http://schemas.microsoft.com/office/drawing/2014/main" id="{33D56230-5703-632B-990F-EABF1962E158}"/>
              </a:ext>
            </a:extLst>
          </p:cNvPr>
          <p:cNvPicPr>
            <a:picLocks noChangeAspect="1"/>
          </p:cNvPicPr>
          <p:nvPr/>
        </p:nvPicPr>
        <p:blipFill>
          <a:blip r:embed="rId6"/>
          <a:stretch>
            <a:fillRect/>
          </a:stretch>
        </p:blipFill>
        <p:spPr>
          <a:xfrm>
            <a:off x="2970367" y="2709093"/>
            <a:ext cx="4478718" cy="3766055"/>
          </a:xfrm>
          <a:prstGeom prst="rect">
            <a:avLst/>
          </a:prstGeom>
        </p:spPr>
      </p:pic>
    </p:spTree>
    <p:extLst>
      <p:ext uri="{BB962C8B-B14F-4D97-AF65-F5344CB8AC3E}">
        <p14:creationId xmlns:p14="http://schemas.microsoft.com/office/powerpoint/2010/main" val="87584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BILAN DES PERFORMANCES T1-2023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sp>
        <p:nvSpPr>
          <p:cNvPr id="13" name="ZoneTexte 12">
            <a:hlinkClick r:id="rId4"/>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pic>
        <p:nvPicPr>
          <p:cNvPr id="9" name="Image 8">
            <a:extLst>
              <a:ext uri="{FF2B5EF4-FFF2-40B4-BE49-F238E27FC236}">
                <a16:creationId xmlns:a16="http://schemas.microsoft.com/office/drawing/2014/main" id="{0C5EE917-F739-F556-D09E-A8F5305D3B76}"/>
              </a:ext>
            </a:extLst>
          </p:cNvPr>
          <p:cNvPicPr>
            <a:picLocks noChangeAspect="1"/>
          </p:cNvPicPr>
          <p:nvPr/>
        </p:nvPicPr>
        <p:blipFill>
          <a:blip r:embed="rId5"/>
          <a:stretch>
            <a:fillRect/>
          </a:stretch>
        </p:blipFill>
        <p:spPr>
          <a:xfrm>
            <a:off x="9344705" y="474712"/>
            <a:ext cx="1209675" cy="533400"/>
          </a:xfrm>
          <a:prstGeom prst="rect">
            <a:avLst/>
          </a:prstGeom>
        </p:spPr>
      </p:pic>
      <p:pic>
        <p:nvPicPr>
          <p:cNvPr id="12" name="Image 11">
            <a:hlinkClick r:id="rId6"/>
            <a:extLst>
              <a:ext uri="{FF2B5EF4-FFF2-40B4-BE49-F238E27FC236}">
                <a16:creationId xmlns:a16="http://schemas.microsoft.com/office/drawing/2014/main" id="{7C774F1A-84F8-A86B-AB49-E3681C16EF15}"/>
              </a:ext>
            </a:extLst>
          </p:cNvPr>
          <p:cNvPicPr>
            <a:picLocks noChangeAspect="1"/>
          </p:cNvPicPr>
          <p:nvPr/>
        </p:nvPicPr>
        <p:blipFill>
          <a:blip r:embed="rId7"/>
          <a:stretch>
            <a:fillRect/>
          </a:stretch>
        </p:blipFill>
        <p:spPr>
          <a:xfrm>
            <a:off x="3961932" y="1199297"/>
            <a:ext cx="4053967" cy="5218044"/>
          </a:xfrm>
          <a:prstGeom prst="rect">
            <a:avLst/>
          </a:prstGeom>
        </p:spPr>
      </p:pic>
    </p:spTree>
    <p:extLst>
      <p:ext uri="{BB962C8B-B14F-4D97-AF65-F5344CB8AC3E}">
        <p14:creationId xmlns:p14="http://schemas.microsoft.com/office/powerpoint/2010/main" val="2939641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HEBDO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24 AVRIL 2023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135600" y="1265695"/>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2" name="Image 1">
            <a:hlinkClick r:id="rId7"/>
            <a:extLst>
              <a:ext uri="{FF2B5EF4-FFF2-40B4-BE49-F238E27FC236}">
                <a16:creationId xmlns:a16="http://schemas.microsoft.com/office/drawing/2014/main" id="{B98B379C-C455-4C29-AD92-9A0C3C650FF2}"/>
              </a:ext>
            </a:extLst>
          </p:cNvPr>
          <p:cNvPicPr>
            <a:picLocks noChangeAspect="1"/>
          </p:cNvPicPr>
          <p:nvPr/>
        </p:nvPicPr>
        <p:blipFill>
          <a:blip r:embed="rId8"/>
          <a:stretch>
            <a:fillRect/>
          </a:stretch>
        </p:blipFill>
        <p:spPr>
          <a:xfrm>
            <a:off x="4154106" y="1827393"/>
            <a:ext cx="3161096" cy="4495276"/>
          </a:xfrm>
          <a:prstGeom prst="rect">
            <a:avLst/>
          </a:prstGeom>
          <a:ln>
            <a:solidFill>
              <a:srgbClr val="7030A0"/>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41284</TotalTime>
  <Words>377</Words>
  <Application>Microsoft Office PowerPoint</Application>
  <PresentationFormat>Grand écran</PresentationFormat>
  <Paragraphs>54</Paragraphs>
  <Slides>7</Slides>
  <Notes>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vt:i4>
      </vt:variant>
    </vt:vector>
  </HeadingPairs>
  <TitlesOfParts>
    <vt:vector size="16" baseType="lpstr">
      <vt:lpstr>Arial</vt:lpstr>
      <vt:lpstr>Arial Black</vt:lpstr>
      <vt:lpstr>Calibri</vt:lpstr>
      <vt:lpstr>Calibri Light</vt:lpstr>
      <vt:lpstr>Montserrat</vt:lpstr>
      <vt:lpstr>Montserrat Black</vt:lpstr>
      <vt:lpstr>Segoe Print</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2159</cp:revision>
  <dcterms:created xsi:type="dcterms:W3CDTF">2020-06-24T09:20:11Z</dcterms:created>
  <dcterms:modified xsi:type="dcterms:W3CDTF">2023-04-27T13:14:03Z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