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99" r:id="rId5"/>
  </p:sldMasterIdLst>
  <p:notesMasterIdLst>
    <p:notesMasterId r:id="rId13"/>
  </p:notesMasterIdLst>
  <p:handoutMasterIdLst>
    <p:handoutMasterId r:id="rId14"/>
  </p:handoutMasterIdLst>
  <p:sldIdLst>
    <p:sldId id="256" r:id="rId6"/>
    <p:sldId id="257" r:id="rId7"/>
    <p:sldId id="283" r:id="rId8"/>
    <p:sldId id="286" r:id="rId9"/>
    <p:sldId id="285" r:id="rId10"/>
    <p:sldId id="457" r:id="rId11"/>
    <p:sldId id="284" r:id="rId12"/>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ASSAN Nathalie [CEGEE]" initials="CN[" lastIdx="4" clrIdx="0">
    <p:extLst>
      <p:ext uri="{19B8F6BF-5375-455C-9EA6-DF929625EA0E}">
        <p15:presenceInfo xmlns:p15="http://schemas.microsoft.com/office/powerpoint/2012/main" userId="S::nathalie.cassan@cegee.caisse-epargne.fr::5ce85adf-a9f4-45e5-a64f-fe6829c64e2e" providerId="AD"/>
      </p:ext>
    </p:extLst>
  </p:cmAuthor>
  <p:cmAuthor id="2" name="MAUSY Claude [CEGEE]" initials="MC[" lastIdx="1" clrIdx="1">
    <p:extLst>
      <p:ext uri="{19B8F6BF-5375-455C-9EA6-DF929625EA0E}">
        <p15:presenceInfo xmlns:p15="http://schemas.microsoft.com/office/powerpoint/2012/main" userId="S-1-5-21-3736707515-2145877865-3703829272-250176" providerId="AD"/>
      </p:ext>
    </p:extLst>
  </p:cmAuthor>
  <p:cmAuthor id="3" name="MAUSY Claude [CEGEE]" initials="MC[ [2]" lastIdx="1" clrIdx="2">
    <p:extLst>
      <p:ext uri="{19B8F6BF-5375-455C-9EA6-DF929625EA0E}">
        <p15:presenceInfo xmlns:p15="http://schemas.microsoft.com/office/powerpoint/2012/main" userId="S::claude.mausy@cegee.caisse-epargne.fr::a5d570c3-a1d5-4cad-89af-100046ea3b3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11921"/>
    <a:srgbClr val="B82A56"/>
    <a:srgbClr val="C31632"/>
    <a:srgbClr val="FF0000"/>
    <a:srgbClr val="E3322C"/>
    <a:srgbClr val="E7302A"/>
    <a:srgbClr val="0000FF"/>
    <a:srgbClr val="EC1B24"/>
    <a:srgbClr val="FF9999"/>
    <a:srgbClr val="D6C37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16" autoAdjust="0"/>
    <p:restoredTop sz="93488" autoAdjust="0"/>
  </p:normalViewPr>
  <p:slideViewPr>
    <p:cSldViewPr snapToGrid="0">
      <p:cViewPr varScale="1">
        <p:scale>
          <a:sx n="108" d="100"/>
          <a:sy n="108" d="100"/>
        </p:scale>
        <p:origin x="714" y="96"/>
      </p:cViewPr>
      <p:guideLst/>
    </p:cSldViewPr>
  </p:slideViewPr>
  <p:notesTextViewPr>
    <p:cViewPr>
      <p:scale>
        <a:sx n="3" d="2"/>
        <a:sy n="3" d="2"/>
      </p:scale>
      <p:origin x="0" y="0"/>
    </p:cViewPr>
  </p:notesTextViewPr>
  <p:notesViewPr>
    <p:cSldViewPr snapToGrid="0">
      <p:cViewPr varScale="1">
        <p:scale>
          <a:sx n="84" d="100"/>
          <a:sy n="84" d="100"/>
        </p:scale>
        <p:origin x="3912"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notesMaster" Target="notesMasters/notesMaster1.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commentAuthors" Target="commentAuthors.xml"/><Relationship Id="rId10" Type="http://schemas.openxmlformats.org/officeDocument/2006/relationships/slide" Target="slides/slide5.xml"/><Relationship Id="rId19"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6C4465F-45E9-4EF7-B690-F2491EE3087C}" type="datetimeFigureOut">
              <a:rPr lang="fr-FR" smtClean="0"/>
              <a:t>04/05/2023</a:t>
            </a:fld>
            <a:endParaRPr lang="fr-FR"/>
          </a:p>
        </p:txBody>
      </p:sp>
      <p:sp>
        <p:nvSpPr>
          <p:cNvPr id="4" name="Espace réservé du pied de page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4B58741-799E-4631-8EE8-F96F4B3B7A22}" type="slidenum">
              <a:rPr lang="fr-FR" smtClean="0"/>
              <a:t>‹N°›</a:t>
            </a:fld>
            <a:endParaRPr lang="fr-FR" dirty="0"/>
          </a:p>
        </p:txBody>
      </p:sp>
    </p:spTree>
    <p:extLst>
      <p:ext uri="{BB962C8B-B14F-4D97-AF65-F5344CB8AC3E}">
        <p14:creationId xmlns:p14="http://schemas.microsoft.com/office/powerpoint/2010/main" val="8906040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34FB842-C8F5-4C46-93BF-46CEE6F3579C}" type="datetimeFigureOut">
              <a:rPr lang="fr-FR" smtClean="0"/>
              <a:t>04/05/2023</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8D8E4B-F491-42B7-9A47-2840A9B4D785}" type="slidenum">
              <a:rPr lang="fr-FR" smtClean="0"/>
              <a:t>‹N°›</a:t>
            </a:fld>
            <a:endParaRPr lang="fr-FR"/>
          </a:p>
        </p:txBody>
      </p:sp>
    </p:spTree>
    <p:extLst>
      <p:ext uri="{BB962C8B-B14F-4D97-AF65-F5344CB8AC3E}">
        <p14:creationId xmlns:p14="http://schemas.microsoft.com/office/powerpoint/2010/main" val="33189735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DD8D8E4B-F491-42B7-9A47-2840A9B4D785}" type="slidenum">
              <a:rPr lang="fr-FR" smtClean="0"/>
              <a:t>1</a:t>
            </a:fld>
            <a:endParaRPr lang="fr-FR"/>
          </a:p>
        </p:txBody>
      </p:sp>
    </p:spTree>
    <p:extLst>
      <p:ext uri="{BB962C8B-B14F-4D97-AF65-F5344CB8AC3E}">
        <p14:creationId xmlns:p14="http://schemas.microsoft.com/office/powerpoint/2010/main" val="8903828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DD8D8E4B-F491-42B7-9A47-2840A9B4D785}" type="slidenum">
              <a:rPr lang="fr-FR" smtClean="0"/>
              <a:t>5</a:t>
            </a:fld>
            <a:endParaRPr lang="fr-FR"/>
          </a:p>
        </p:txBody>
      </p:sp>
    </p:spTree>
    <p:extLst>
      <p:ext uri="{BB962C8B-B14F-4D97-AF65-F5344CB8AC3E}">
        <p14:creationId xmlns:p14="http://schemas.microsoft.com/office/powerpoint/2010/main" val="17049496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DD8D8E4B-F491-42B7-9A47-2840A9B4D785}" type="slidenum">
              <a:rPr lang="fr-FR" smtClean="0"/>
              <a:t>6</a:t>
            </a:fld>
            <a:endParaRPr lang="fr-FR"/>
          </a:p>
        </p:txBody>
      </p:sp>
    </p:spTree>
    <p:extLst>
      <p:ext uri="{BB962C8B-B14F-4D97-AF65-F5344CB8AC3E}">
        <p14:creationId xmlns:p14="http://schemas.microsoft.com/office/powerpoint/2010/main" val="15404013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DD8D8E4B-F491-42B7-9A47-2840A9B4D785}" type="slidenum">
              <a:rPr lang="fr-FR" smtClean="0"/>
              <a:t>7</a:t>
            </a:fld>
            <a:endParaRPr lang="fr-FR"/>
          </a:p>
        </p:txBody>
      </p:sp>
    </p:spTree>
    <p:extLst>
      <p:ext uri="{BB962C8B-B14F-4D97-AF65-F5344CB8AC3E}">
        <p14:creationId xmlns:p14="http://schemas.microsoft.com/office/powerpoint/2010/main" val="424484634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hyperlink" Target="http://www.google.fr/url?sa=i&amp;rct=j&amp;q=&amp;esrc=s&amp;source=images&amp;cd=&amp;cad=rja&amp;uact=8&amp;ved=2ahUKEwivho7C5fPbAhUIsBQKHe7MDxcQjRx6BAgBEAU&amp;url=http://www.mairieplouharnel.fr/fr/information/90282/revue-presse&amp;psig=AOvVaw2QXAJ4rFXXEcuSlXXHniG0&amp;ust=1530187139610424" TargetMode="Externa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Master" Target="../slideMasters/slideMaster1.xml"/><Relationship Id="rId6" Type="http://schemas.microsoft.com/office/2007/relationships/hdphoto" Target="../media/hdphoto3.wdp"/><Relationship Id="rId5" Type="http://schemas.openxmlformats.org/officeDocument/2006/relationships/image" Target="../media/image8.png"/><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3" Type="http://schemas.microsoft.com/office/2007/relationships/hdphoto" Target="../media/hdphoto2.wdp"/><Relationship Id="rId7" Type="http://schemas.openxmlformats.org/officeDocument/2006/relationships/hyperlink" Target="http://commerciaux.celca.caisse-epargne.fr/download/1449/referentiel-des-delegations-commerciales/9052/referentiel-des-derogations-commerciales.pdf" TargetMode="External"/><Relationship Id="rId2" Type="http://schemas.openxmlformats.org/officeDocument/2006/relationships/image" Target="../media/image6.png"/><Relationship Id="rId1" Type="http://schemas.openxmlformats.org/officeDocument/2006/relationships/slideMaster" Target="../slideMasters/slideMaster1.xml"/><Relationship Id="rId6" Type="http://schemas.microsoft.com/office/2007/relationships/hdphoto" Target="../media/hdphoto3.wdp"/><Relationship Id="rId5" Type="http://schemas.openxmlformats.org/officeDocument/2006/relationships/image" Target="../media/image8.png"/><Relationship Id="rId4"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8" Type="http://schemas.microsoft.com/office/2007/relationships/hdphoto" Target="../media/hdphoto3.wdp"/><Relationship Id="rId3" Type="http://schemas.microsoft.com/office/2007/relationships/hdphoto" Target="../media/hdphoto2.wdp"/><Relationship Id="rId7"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7.png"/><Relationship Id="rId4" Type="http://schemas.openxmlformats.org/officeDocument/2006/relationships/image" Target="../media/image9.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userDrawn="1">
  <p:cSld name="COUVERTURE">
    <p:bg>
      <p:bgPr>
        <a:solidFill>
          <a:schemeClr val="bg1"/>
        </a:solidFill>
        <a:effectLst/>
      </p:bgPr>
    </p:bg>
    <p:spTree>
      <p:nvGrpSpPr>
        <p:cNvPr id="1" name=""/>
        <p:cNvGrpSpPr/>
        <p:nvPr/>
      </p:nvGrpSpPr>
      <p:grpSpPr>
        <a:xfrm>
          <a:off x="0" y="0"/>
          <a:ext cx="0" cy="0"/>
          <a:chOff x="0" y="0"/>
          <a:chExt cx="0" cy="0"/>
        </a:xfrm>
      </p:grpSpPr>
      <p:sp>
        <p:nvSpPr>
          <p:cNvPr id="25" name="Rectangle 24"/>
          <p:cNvSpPr/>
          <p:nvPr userDrawn="1"/>
        </p:nvSpPr>
        <p:spPr>
          <a:xfrm>
            <a:off x="1" y="0"/>
            <a:ext cx="12191999" cy="59890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Sous-titre 2"/>
          <p:cNvSpPr>
            <a:spLocks noGrp="1"/>
          </p:cNvSpPr>
          <p:nvPr userDrawn="1">
            <p:ph type="subTitle" idx="1" hasCustomPrompt="1"/>
          </p:nvPr>
        </p:nvSpPr>
        <p:spPr>
          <a:xfrm>
            <a:off x="1343110" y="5098177"/>
            <a:ext cx="2589793" cy="297898"/>
          </a:xfrm>
        </p:spPr>
        <p:txBody>
          <a:bodyPr anchor="ctr">
            <a:noAutofit/>
          </a:bodyPr>
          <a:lstStyle>
            <a:lvl1pPr marL="0" indent="0" algn="l">
              <a:buNone/>
              <a:defRPr sz="2800" b="1" baseline="0">
                <a:solidFill>
                  <a:schemeClr val="tx1">
                    <a:lumMod val="65000"/>
                    <a:lumOff val="35000"/>
                  </a:schemeClr>
                </a:solidFill>
                <a:latin typeface="Montserrat Black" panose="00000A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SEMAINE 09</a:t>
            </a:r>
          </a:p>
        </p:txBody>
      </p:sp>
      <p:pic>
        <p:nvPicPr>
          <p:cNvPr id="4" name="Imag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65489" y="6249277"/>
            <a:ext cx="410574" cy="410574"/>
          </a:xfrm>
          <a:prstGeom prst="rect">
            <a:avLst/>
          </a:prstGeom>
        </p:spPr>
      </p:pic>
      <p:sp>
        <p:nvSpPr>
          <p:cNvPr id="27" name="Rectangle 26"/>
          <p:cNvSpPr/>
          <p:nvPr userDrawn="1"/>
        </p:nvSpPr>
        <p:spPr>
          <a:xfrm>
            <a:off x="1332934" y="4688687"/>
            <a:ext cx="888206" cy="10113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lumMod val="75000"/>
                  <a:lumOff val="25000"/>
                </a:schemeClr>
              </a:solidFill>
            </a:endParaRPr>
          </a:p>
        </p:txBody>
      </p:sp>
      <p:sp>
        <p:nvSpPr>
          <p:cNvPr id="28" name="Rectangle 27"/>
          <p:cNvSpPr/>
          <p:nvPr userDrawn="1"/>
        </p:nvSpPr>
        <p:spPr>
          <a:xfrm>
            <a:off x="0" y="0"/>
            <a:ext cx="803275" cy="1815152"/>
          </a:xfrm>
          <a:prstGeom prst="rect">
            <a:avLst/>
          </a:prstGeom>
          <a:solidFill>
            <a:srgbClr val="D6C3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Espace réservé du texte 9"/>
          <p:cNvSpPr>
            <a:spLocks noGrp="1"/>
          </p:cNvSpPr>
          <p:nvPr>
            <p:ph type="body" sz="quarter" idx="10" hasCustomPrompt="1"/>
          </p:nvPr>
        </p:nvSpPr>
        <p:spPr>
          <a:xfrm>
            <a:off x="4157858" y="5098177"/>
            <a:ext cx="7312918" cy="492125"/>
          </a:xfrm>
        </p:spPr>
        <p:txBody>
          <a:bodyPr/>
          <a:lstStyle>
            <a:lvl1pPr>
              <a:defRPr baseline="0">
                <a:latin typeface="Montserrat" panose="00000500000000000000" pitchFamily="2" charset="0"/>
              </a:defRPr>
            </a:lvl1pPr>
          </a:lstStyle>
          <a:p>
            <a:pPr lvl="0"/>
            <a:r>
              <a:rPr lang="fr-FR" dirty="0"/>
              <a:t>Du lundi 1 er au samedi 06 mars 2021</a:t>
            </a:r>
          </a:p>
        </p:txBody>
      </p:sp>
      <p:sp>
        <p:nvSpPr>
          <p:cNvPr id="11" name="Rectangle 10"/>
          <p:cNvSpPr/>
          <p:nvPr userDrawn="1"/>
        </p:nvSpPr>
        <p:spPr>
          <a:xfrm>
            <a:off x="11265489" y="6237288"/>
            <a:ext cx="410574" cy="422563"/>
          </a:xfrm>
          <a:prstGeom prst="rect">
            <a:avLst/>
          </a:prstGeom>
          <a:solidFill>
            <a:srgbClr val="D6C3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Image 5"/>
          <p:cNvPicPr>
            <a:picLocks noChangeAspect="1"/>
          </p:cNvPicPr>
          <p:nvPr userDrawn="1"/>
        </p:nvPicPr>
        <p:blipFill rotWithShape="1">
          <a:blip r:embed="rId3" cstate="print">
            <a:lum bright="70000" contrast="-70000"/>
            <a:extLst>
              <a:ext uri="{28A0092B-C50C-407E-A947-70E740481C1C}">
                <a14:useLocalDpi xmlns:a14="http://schemas.microsoft.com/office/drawing/2010/main" val="0"/>
              </a:ext>
            </a:extLst>
          </a:blip>
          <a:srcRect l="1195" t="3674" r="78532" b="7528"/>
          <a:stretch/>
        </p:blipFill>
        <p:spPr>
          <a:xfrm>
            <a:off x="11309256" y="6278699"/>
            <a:ext cx="325602" cy="325602"/>
          </a:xfrm>
          <a:prstGeom prst="rect">
            <a:avLst/>
          </a:prstGeom>
        </p:spPr>
      </p:pic>
      <p:pic>
        <p:nvPicPr>
          <p:cNvPr id="12" name="Picture 4" descr="Résultat de recherche d'images pour &quot;revue de presse&quot;">
            <a:hlinkClick r:id="rId4"/>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601" y="2099200"/>
            <a:ext cx="12192000" cy="2872541"/>
          </a:xfrm>
          <a:prstGeom prst="rect">
            <a:avLst/>
          </a:prstGeom>
          <a:noFill/>
          <a:extLst>
            <a:ext uri="{909E8E84-426E-40DD-AFC4-6F175D3DCCD1}">
              <a14:hiddenFill xmlns:a14="http://schemas.microsoft.com/office/drawing/2010/main">
                <a:solidFill>
                  <a:srgbClr val="FFFFFF"/>
                </a:solidFill>
              </a14:hiddenFill>
            </a:ext>
          </a:extLst>
        </p:spPr>
      </p:pic>
      <p:grpSp>
        <p:nvGrpSpPr>
          <p:cNvPr id="13" name="Groupe 12"/>
          <p:cNvGrpSpPr/>
          <p:nvPr userDrawn="1"/>
        </p:nvGrpSpPr>
        <p:grpSpPr>
          <a:xfrm>
            <a:off x="-685734" y="2522977"/>
            <a:ext cx="1823968" cy="1791757"/>
            <a:chOff x="-623910" y="1669672"/>
            <a:chExt cx="1683663" cy="1791757"/>
          </a:xfrm>
          <a:solidFill>
            <a:srgbClr val="C00000"/>
          </a:solidFill>
        </p:grpSpPr>
        <p:sp>
          <p:nvSpPr>
            <p:cNvPr id="14" name="Forme en L 1"/>
            <p:cNvSpPr>
              <a:spLocks noChangeAspect="1"/>
            </p:cNvSpPr>
            <p:nvPr/>
          </p:nvSpPr>
          <p:spPr>
            <a:xfrm rot="18903027" flipH="1">
              <a:off x="-623910" y="1669672"/>
              <a:ext cx="1683663" cy="1791757"/>
            </a:xfrm>
            <a:custGeom>
              <a:avLst/>
              <a:gdLst>
                <a:gd name="connsiteX0" fmla="*/ 0 w 1692000"/>
                <a:gd name="connsiteY0" fmla="*/ 0 h 1976054"/>
                <a:gd name="connsiteX1" fmla="*/ 517363 w 1692000"/>
                <a:gd name="connsiteY1" fmla="*/ 0 h 1976054"/>
                <a:gd name="connsiteX2" fmla="*/ 517363 w 1692000"/>
                <a:gd name="connsiteY2" fmla="*/ 1458691 h 1976054"/>
                <a:gd name="connsiteX3" fmla="*/ 1692000 w 1692000"/>
                <a:gd name="connsiteY3" fmla="*/ 1458691 h 1976054"/>
                <a:gd name="connsiteX4" fmla="*/ 1692000 w 1692000"/>
                <a:gd name="connsiteY4" fmla="*/ 1976054 h 1976054"/>
                <a:gd name="connsiteX5" fmla="*/ 0 w 1692000"/>
                <a:gd name="connsiteY5" fmla="*/ 1976054 h 1976054"/>
                <a:gd name="connsiteX6" fmla="*/ 0 w 1692000"/>
                <a:gd name="connsiteY6" fmla="*/ 0 h 1976054"/>
                <a:gd name="connsiteX0" fmla="*/ 697 w 1692000"/>
                <a:gd name="connsiteY0" fmla="*/ 173000 h 1976054"/>
                <a:gd name="connsiteX1" fmla="*/ 517363 w 1692000"/>
                <a:gd name="connsiteY1" fmla="*/ 0 h 1976054"/>
                <a:gd name="connsiteX2" fmla="*/ 517363 w 1692000"/>
                <a:gd name="connsiteY2" fmla="*/ 1458691 h 1976054"/>
                <a:gd name="connsiteX3" fmla="*/ 1692000 w 1692000"/>
                <a:gd name="connsiteY3" fmla="*/ 1458691 h 1976054"/>
                <a:gd name="connsiteX4" fmla="*/ 1692000 w 1692000"/>
                <a:gd name="connsiteY4" fmla="*/ 1976054 h 1976054"/>
                <a:gd name="connsiteX5" fmla="*/ 0 w 1692000"/>
                <a:gd name="connsiteY5" fmla="*/ 1976054 h 1976054"/>
                <a:gd name="connsiteX6" fmla="*/ 697 w 1692000"/>
                <a:gd name="connsiteY6" fmla="*/ 173000 h 1976054"/>
                <a:gd name="connsiteX0" fmla="*/ 697 w 1692000"/>
                <a:gd name="connsiteY0" fmla="*/ 0 h 1803054"/>
                <a:gd name="connsiteX1" fmla="*/ 516422 w 1692000"/>
                <a:gd name="connsiteY1" fmla="*/ 561551 h 1803054"/>
                <a:gd name="connsiteX2" fmla="*/ 517363 w 1692000"/>
                <a:gd name="connsiteY2" fmla="*/ 1285691 h 1803054"/>
                <a:gd name="connsiteX3" fmla="*/ 1692000 w 1692000"/>
                <a:gd name="connsiteY3" fmla="*/ 1285691 h 1803054"/>
                <a:gd name="connsiteX4" fmla="*/ 1692000 w 1692000"/>
                <a:gd name="connsiteY4" fmla="*/ 1803054 h 1803054"/>
                <a:gd name="connsiteX5" fmla="*/ 0 w 1692000"/>
                <a:gd name="connsiteY5" fmla="*/ 1803054 h 1803054"/>
                <a:gd name="connsiteX6" fmla="*/ 697 w 1692000"/>
                <a:gd name="connsiteY6" fmla="*/ 0 h 1803054"/>
                <a:gd name="connsiteX0" fmla="*/ 1295 w 1692000"/>
                <a:gd name="connsiteY0" fmla="*/ 0 h 1755858"/>
                <a:gd name="connsiteX1" fmla="*/ 516422 w 1692000"/>
                <a:gd name="connsiteY1" fmla="*/ 514355 h 1755858"/>
                <a:gd name="connsiteX2" fmla="*/ 517363 w 1692000"/>
                <a:gd name="connsiteY2" fmla="*/ 1238495 h 1755858"/>
                <a:gd name="connsiteX3" fmla="*/ 1692000 w 1692000"/>
                <a:gd name="connsiteY3" fmla="*/ 1238495 h 1755858"/>
                <a:gd name="connsiteX4" fmla="*/ 1692000 w 1692000"/>
                <a:gd name="connsiteY4" fmla="*/ 1755858 h 1755858"/>
                <a:gd name="connsiteX5" fmla="*/ 0 w 1692000"/>
                <a:gd name="connsiteY5" fmla="*/ 1755858 h 1755858"/>
                <a:gd name="connsiteX6" fmla="*/ 1295 w 1692000"/>
                <a:gd name="connsiteY6" fmla="*/ 0 h 1755858"/>
                <a:gd name="connsiteX0" fmla="*/ 2549 w 1692000"/>
                <a:gd name="connsiteY0" fmla="*/ 0 h 1791757"/>
                <a:gd name="connsiteX1" fmla="*/ 516422 w 1692000"/>
                <a:gd name="connsiteY1" fmla="*/ 550254 h 1791757"/>
                <a:gd name="connsiteX2" fmla="*/ 517363 w 1692000"/>
                <a:gd name="connsiteY2" fmla="*/ 1274394 h 1791757"/>
                <a:gd name="connsiteX3" fmla="*/ 1692000 w 1692000"/>
                <a:gd name="connsiteY3" fmla="*/ 1274394 h 1791757"/>
                <a:gd name="connsiteX4" fmla="*/ 1692000 w 1692000"/>
                <a:gd name="connsiteY4" fmla="*/ 1791757 h 1791757"/>
                <a:gd name="connsiteX5" fmla="*/ 0 w 1692000"/>
                <a:gd name="connsiteY5" fmla="*/ 1791757 h 1791757"/>
                <a:gd name="connsiteX6" fmla="*/ 2549 w 1692000"/>
                <a:gd name="connsiteY6" fmla="*/ 0 h 1791757"/>
                <a:gd name="connsiteX0" fmla="*/ 2549 w 1692000"/>
                <a:gd name="connsiteY0" fmla="*/ 0 h 1791757"/>
                <a:gd name="connsiteX1" fmla="*/ 516422 w 1692000"/>
                <a:gd name="connsiteY1" fmla="*/ 550254 h 1791757"/>
                <a:gd name="connsiteX2" fmla="*/ 517363 w 1692000"/>
                <a:gd name="connsiteY2" fmla="*/ 1274394 h 1791757"/>
                <a:gd name="connsiteX3" fmla="*/ 1193273 w 1692000"/>
                <a:gd name="connsiteY3" fmla="*/ 1274950 h 1791757"/>
                <a:gd name="connsiteX4" fmla="*/ 1692000 w 1692000"/>
                <a:gd name="connsiteY4" fmla="*/ 1791757 h 1791757"/>
                <a:gd name="connsiteX5" fmla="*/ 0 w 1692000"/>
                <a:gd name="connsiteY5" fmla="*/ 1791757 h 1791757"/>
                <a:gd name="connsiteX6" fmla="*/ 2549 w 1692000"/>
                <a:gd name="connsiteY6" fmla="*/ 0 h 1791757"/>
                <a:gd name="connsiteX0" fmla="*/ 2549 w 1674050"/>
                <a:gd name="connsiteY0" fmla="*/ 0 h 1791757"/>
                <a:gd name="connsiteX1" fmla="*/ 516422 w 1674050"/>
                <a:gd name="connsiteY1" fmla="*/ 550254 h 1791757"/>
                <a:gd name="connsiteX2" fmla="*/ 517363 w 1674050"/>
                <a:gd name="connsiteY2" fmla="*/ 1274394 h 1791757"/>
                <a:gd name="connsiteX3" fmla="*/ 1193273 w 1674050"/>
                <a:gd name="connsiteY3" fmla="*/ 1274950 h 1791757"/>
                <a:gd name="connsiteX4" fmla="*/ 1674050 w 1674050"/>
                <a:gd name="connsiteY4" fmla="*/ 1791130 h 1791757"/>
                <a:gd name="connsiteX5" fmla="*/ 0 w 1674050"/>
                <a:gd name="connsiteY5" fmla="*/ 1791757 h 1791757"/>
                <a:gd name="connsiteX6" fmla="*/ 2549 w 1674050"/>
                <a:gd name="connsiteY6" fmla="*/ 0 h 1791757"/>
                <a:gd name="connsiteX0" fmla="*/ 1923 w 1674050"/>
                <a:gd name="connsiteY0" fmla="*/ 0 h 1773807"/>
                <a:gd name="connsiteX1" fmla="*/ 516422 w 1674050"/>
                <a:gd name="connsiteY1" fmla="*/ 532304 h 1773807"/>
                <a:gd name="connsiteX2" fmla="*/ 517363 w 1674050"/>
                <a:gd name="connsiteY2" fmla="*/ 1256444 h 1773807"/>
                <a:gd name="connsiteX3" fmla="*/ 1193273 w 1674050"/>
                <a:gd name="connsiteY3" fmla="*/ 1257000 h 1773807"/>
                <a:gd name="connsiteX4" fmla="*/ 1674050 w 1674050"/>
                <a:gd name="connsiteY4" fmla="*/ 1773180 h 1773807"/>
                <a:gd name="connsiteX5" fmla="*/ 0 w 1674050"/>
                <a:gd name="connsiteY5" fmla="*/ 1773807 h 1773807"/>
                <a:gd name="connsiteX6" fmla="*/ 1923 w 1674050"/>
                <a:gd name="connsiteY6" fmla="*/ 0 h 1773807"/>
                <a:gd name="connsiteX0" fmla="*/ 2707 w 1674050"/>
                <a:gd name="connsiteY0" fmla="*/ 0 h 1796244"/>
                <a:gd name="connsiteX1" fmla="*/ 516422 w 1674050"/>
                <a:gd name="connsiteY1" fmla="*/ 554741 h 1796244"/>
                <a:gd name="connsiteX2" fmla="*/ 517363 w 1674050"/>
                <a:gd name="connsiteY2" fmla="*/ 1278881 h 1796244"/>
                <a:gd name="connsiteX3" fmla="*/ 1193273 w 1674050"/>
                <a:gd name="connsiteY3" fmla="*/ 1279437 h 1796244"/>
                <a:gd name="connsiteX4" fmla="*/ 1674050 w 1674050"/>
                <a:gd name="connsiteY4" fmla="*/ 1795617 h 1796244"/>
                <a:gd name="connsiteX5" fmla="*/ 0 w 1674050"/>
                <a:gd name="connsiteY5" fmla="*/ 1796244 h 1796244"/>
                <a:gd name="connsiteX6" fmla="*/ 2707 w 1674050"/>
                <a:gd name="connsiteY6" fmla="*/ 0 h 1796244"/>
                <a:gd name="connsiteX0" fmla="*/ 1610 w 1674050"/>
                <a:gd name="connsiteY0" fmla="*/ 0 h 1764833"/>
                <a:gd name="connsiteX1" fmla="*/ 516422 w 1674050"/>
                <a:gd name="connsiteY1" fmla="*/ 523330 h 1764833"/>
                <a:gd name="connsiteX2" fmla="*/ 517363 w 1674050"/>
                <a:gd name="connsiteY2" fmla="*/ 1247470 h 1764833"/>
                <a:gd name="connsiteX3" fmla="*/ 1193273 w 1674050"/>
                <a:gd name="connsiteY3" fmla="*/ 1248026 h 1764833"/>
                <a:gd name="connsiteX4" fmla="*/ 1674050 w 1674050"/>
                <a:gd name="connsiteY4" fmla="*/ 1764206 h 1764833"/>
                <a:gd name="connsiteX5" fmla="*/ 0 w 1674050"/>
                <a:gd name="connsiteY5" fmla="*/ 1764833 h 1764833"/>
                <a:gd name="connsiteX6" fmla="*/ 1610 w 1674050"/>
                <a:gd name="connsiteY6" fmla="*/ 0 h 1764833"/>
                <a:gd name="connsiteX0" fmla="*/ 2549 w 1674050"/>
                <a:gd name="connsiteY0" fmla="*/ 0 h 1791757"/>
                <a:gd name="connsiteX1" fmla="*/ 516422 w 1674050"/>
                <a:gd name="connsiteY1" fmla="*/ 550254 h 1791757"/>
                <a:gd name="connsiteX2" fmla="*/ 517363 w 1674050"/>
                <a:gd name="connsiteY2" fmla="*/ 1274394 h 1791757"/>
                <a:gd name="connsiteX3" fmla="*/ 1193273 w 1674050"/>
                <a:gd name="connsiteY3" fmla="*/ 1274950 h 1791757"/>
                <a:gd name="connsiteX4" fmla="*/ 1674050 w 1674050"/>
                <a:gd name="connsiteY4" fmla="*/ 1791130 h 1791757"/>
                <a:gd name="connsiteX5" fmla="*/ 0 w 1674050"/>
                <a:gd name="connsiteY5" fmla="*/ 1791757 h 1791757"/>
                <a:gd name="connsiteX6" fmla="*/ 2549 w 1674050"/>
                <a:gd name="connsiteY6" fmla="*/ 0 h 1791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74050" h="1791757">
                  <a:moveTo>
                    <a:pt x="2549" y="0"/>
                  </a:moveTo>
                  <a:lnTo>
                    <a:pt x="516422" y="550254"/>
                  </a:lnTo>
                  <a:cubicBezTo>
                    <a:pt x="516736" y="791634"/>
                    <a:pt x="517049" y="1033014"/>
                    <a:pt x="517363" y="1274394"/>
                  </a:cubicBezTo>
                  <a:lnTo>
                    <a:pt x="1193273" y="1274950"/>
                  </a:lnTo>
                  <a:lnTo>
                    <a:pt x="1674050" y="1791130"/>
                  </a:lnTo>
                  <a:lnTo>
                    <a:pt x="0" y="1791757"/>
                  </a:lnTo>
                  <a:cubicBezTo>
                    <a:pt x="232" y="1190739"/>
                    <a:pt x="2317" y="601018"/>
                    <a:pt x="2549" y="0"/>
                  </a:cubicBezTo>
                  <a:close/>
                </a:path>
              </a:pathLst>
            </a:custGeom>
            <a:solidFill>
              <a:srgbClr val="D6C377"/>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Corde 14"/>
            <p:cNvSpPr>
              <a:spLocks noChangeAspect="1"/>
            </p:cNvSpPr>
            <p:nvPr/>
          </p:nvSpPr>
          <p:spPr>
            <a:xfrm rot="10800000">
              <a:off x="-338400" y="2257200"/>
              <a:ext cx="648000" cy="648072"/>
            </a:xfrm>
            <a:prstGeom prst="chord">
              <a:avLst>
                <a:gd name="adj1" fmla="val 5259741"/>
                <a:gd name="adj2" fmla="val 16300347"/>
              </a:avLst>
            </a:prstGeom>
            <a:solidFill>
              <a:srgbClr val="D6C377"/>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6" name="ZoneTexte 15"/>
          <p:cNvSpPr txBox="1"/>
          <p:nvPr userDrawn="1"/>
        </p:nvSpPr>
        <p:spPr>
          <a:xfrm>
            <a:off x="2032676" y="527676"/>
            <a:ext cx="8712968" cy="1107996"/>
          </a:xfrm>
          <a:prstGeom prst="rect">
            <a:avLst/>
          </a:prstGeom>
          <a:noFill/>
        </p:spPr>
        <p:txBody>
          <a:bodyPr wrap="square" rtlCol="0">
            <a:spAutoFit/>
          </a:bodyPr>
          <a:lstStyle/>
          <a:p>
            <a:pPr algn="ctr"/>
            <a:r>
              <a:rPr lang="fr-FR" sz="4000" b="1" dirty="0">
                <a:effectLst>
                  <a:outerShdw blurRad="38100" dist="38100" dir="2700000" algn="tl">
                    <a:srgbClr val="000000">
                      <a:alpha val="43137"/>
                    </a:srgbClr>
                  </a:outerShdw>
                </a:effectLst>
                <a:latin typeface="Segoe Print" panose="02000600000000000000" pitchFamily="2" charset="0"/>
              </a:rPr>
              <a:t>La</a:t>
            </a:r>
            <a:r>
              <a:rPr lang="fr-FR" sz="5400" b="1" dirty="0">
                <a:effectLst>
                  <a:outerShdw blurRad="38100" dist="38100" dir="2700000" algn="tl">
                    <a:srgbClr val="000000">
                      <a:alpha val="43137"/>
                    </a:srgbClr>
                  </a:outerShdw>
                </a:effectLst>
                <a:latin typeface="Segoe Print" panose="02000600000000000000" pitchFamily="2" charset="0"/>
              </a:rPr>
              <a:t> </a:t>
            </a:r>
            <a:r>
              <a:rPr lang="fr-FR" sz="6600" b="1" dirty="0">
                <a:solidFill>
                  <a:srgbClr val="D6C377"/>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G</a:t>
            </a:r>
            <a:r>
              <a:rPr lang="fr-FR" sz="5400" b="1" dirty="0">
                <a:effectLst>
                  <a:outerShdw blurRad="38100" dist="38100" dir="2700000" algn="tl">
                    <a:srgbClr val="000000">
                      <a:alpha val="43137"/>
                    </a:srgbClr>
                  </a:outerShdw>
                </a:effectLst>
                <a:latin typeface="Segoe Print" panose="02000600000000000000" pitchFamily="2" charset="0"/>
              </a:rPr>
              <a:t>azette </a:t>
            </a:r>
            <a:r>
              <a:rPr lang="fr-FR" sz="4000" b="1" dirty="0">
                <a:solidFill>
                  <a:schemeClr val="tx2">
                    <a:lumMod val="50000"/>
                  </a:schemeClr>
                </a:solidFill>
                <a:effectLst>
                  <a:outerShdw blurRad="38100" dist="38100" dir="2700000" algn="tl">
                    <a:srgbClr val="000000">
                      <a:alpha val="43137"/>
                    </a:srgbClr>
                  </a:outerShdw>
                </a:effectLst>
                <a:latin typeface="Segoe Print" panose="02000600000000000000" pitchFamily="2" charset="0"/>
              </a:rPr>
              <a:t>du</a:t>
            </a:r>
            <a:r>
              <a:rPr lang="fr-FR" sz="5400" b="1" dirty="0">
                <a:solidFill>
                  <a:srgbClr val="FF0000"/>
                </a:solidFill>
                <a:effectLst>
                  <a:outerShdw blurRad="38100" dist="38100" dir="2700000" algn="tl">
                    <a:srgbClr val="000000">
                      <a:alpha val="43137"/>
                    </a:srgbClr>
                  </a:outerShdw>
                </a:effectLst>
                <a:latin typeface="Segoe Print" panose="02000600000000000000" pitchFamily="2" charset="0"/>
              </a:rPr>
              <a:t> </a:t>
            </a:r>
            <a:r>
              <a:rPr lang="fr-FR" sz="6600" b="1" dirty="0">
                <a:solidFill>
                  <a:srgbClr val="D6C377"/>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a:t>
            </a:r>
            <a:r>
              <a:rPr lang="fr-FR" sz="5400" b="1" dirty="0">
                <a:effectLst>
                  <a:outerShdw blurRad="38100" dist="38100" dir="2700000" algn="tl">
                    <a:srgbClr val="000000">
                      <a:alpha val="43137"/>
                    </a:srgbClr>
                  </a:outerShdw>
                </a:effectLst>
                <a:latin typeface="Segoe Print" panose="02000600000000000000" pitchFamily="2" charset="0"/>
              </a:rPr>
              <a:t>atrimoine</a:t>
            </a:r>
          </a:p>
        </p:txBody>
      </p:sp>
      <p:pic>
        <p:nvPicPr>
          <p:cNvPr id="2" name="Image 1"/>
          <p:cNvPicPr>
            <a:picLocks noChangeAspect="1"/>
          </p:cNvPicPr>
          <p:nvPr userDrawn="1"/>
        </p:nvPicPr>
        <p:blipFill>
          <a:blip r:embed="rId6"/>
          <a:stretch>
            <a:fillRect/>
          </a:stretch>
        </p:blipFill>
        <p:spPr>
          <a:xfrm>
            <a:off x="10254954" y="6163685"/>
            <a:ext cx="1711785" cy="555629"/>
          </a:xfrm>
          <a:prstGeom prst="rect">
            <a:avLst/>
          </a:prstGeom>
        </p:spPr>
      </p:pic>
    </p:spTree>
    <p:extLst>
      <p:ext uri="{BB962C8B-B14F-4D97-AF65-F5344CB8AC3E}">
        <p14:creationId xmlns:p14="http://schemas.microsoft.com/office/powerpoint/2010/main" val="161016680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709">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userDrawn="1">
  <p:cSld name="SOMMAIRE">
    <p:spTree>
      <p:nvGrpSpPr>
        <p:cNvPr id="1" name=""/>
        <p:cNvGrpSpPr/>
        <p:nvPr/>
      </p:nvGrpSpPr>
      <p:grpSpPr>
        <a:xfrm>
          <a:off x="0" y="0"/>
          <a:ext cx="0" cy="0"/>
          <a:chOff x="0" y="0"/>
          <a:chExt cx="0" cy="0"/>
        </a:xfrm>
      </p:grpSpPr>
      <p:sp>
        <p:nvSpPr>
          <p:cNvPr id="10" name="Rectangle 9"/>
          <p:cNvSpPr/>
          <p:nvPr userDrawn="1"/>
        </p:nvSpPr>
        <p:spPr>
          <a:xfrm>
            <a:off x="515937" y="0"/>
            <a:ext cx="2788929"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ZoneTexte 7"/>
          <p:cNvSpPr txBox="1"/>
          <p:nvPr userDrawn="1"/>
        </p:nvSpPr>
        <p:spPr>
          <a:xfrm>
            <a:off x="543717" y="2794207"/>
            <a:ext cx="2733367" cy="584775"/>
          </a:xfrm>
          <a:prstGeom prst="rect">
            <a:avLst/>
          </a:prstGeom>
          <a:solidFill>
            <a:schemeClr val="bg1">
              <a:lumMod val="95000"/>
            </a:schemeClr>
          </a:solidFill>
          <a:ln>
            <a:noFill/>
          </a:ln>
        </p:spPr>
        <p:txBody>
          <a:bodyPr wrap="square" rtlCol="0">
            <a:spAutoFit/>
          </a:bodyPr>
          <a:lstStyle/>
          <a:p>
            <a:pPr algn="l"/>
            <a:r>
              <a:rPr lang="fr-FR" sz="3200" b="1" baseline="0" dirty="0">
                <a:solidFill>
                  <a:schemeClr val="tx1">
                    <a:lumMod val="75000"/>
                    <a:lumOff val="25000"/>
                  </a:schemeClr>
                </a:solidFill>
                <a:latin typeface="Arial Black" panose="020B0A04020102020204" pitchFamily="34" charset="0"/>
                <a:cs typeface="Arial" panose="020B0604020202020204" pitchFamily="34" charset="0"/>
              </a:rPr>
              <a:t>SOMMAIRE</a:t>
            </a:r>
          </a:p>
        </p:txBody>
      </p:sp>
      <p:sp>
        <p:nvSpPr>
          <p:cNvPr id="9" name="Rectangle 8"/>
          <p:cNvSpPr/>
          <p:nvPr userDrawn="1"/>
        </p:nvSpPr>
        <p:spPr>
          <a:xfrm>
            <a:off x="0" y="5063318"/>
            <a:ext cx="803275" cy="1794681"/>
          </a:xfrm>
          <a:prstGeom prst="rect">
            <a:avLst/>
          </a:prstGeom>
          <a:solidFill>
            <a:srgbClr val="D6C3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 name="Image 1"/>
          <p:cNvPicPr>
            <a:picLocks noChangeAspect="1"/>
          </p:cNvPicPr>
          <p:nvPr userDrawn="1"/>
        </p:nvPicPr>
        <p:blipFill rotWithShape="1">
          <a:blip r:embed="rId2" cstate="print">
            <a:extLst>
              <a:ext uri="{BEBA8EAE-BF5A-486C-A8C5-ECC9F3942E4B}">
                <a14:imgProps xmlns:a14="http://schemas.microsoft.com/office/drawing/2010/main">
                  <a14:imgLayer r:embed="rId3">
                    <a14:imgEffect>
                      <a14:colorTemperature colorTemp="9668"/>
                    </a14:imgEffect>
                    <a14:imgEffect>
                      <a14:brightnessContrast bright="-100000" contrast="-67000"/>
                    </a14:imgEffect>
                  </a14:imgLayer>
                </a14:imgProps>
              </a:ext>
              <a:ext uri="{28A0092B-C50C-407E-A947-70E740481C1C}">
                <a14:useLocalDpi xmlns:a14="http://schemas.microsoft.com/office/drawing/2010/main" val="0"/>
              </a:ext>
            </a:extLst>
          </a:blip>
          <a:srcRect r="23857" b="33075"/>
          <a:stretch/>
        </p:blipFill>
        <p:spPr>
          <a:xfrm>
            <a:off x="496128" y="871540"/>
            <a:ext cx="1861240" cy="1635902"/>
          </a:xfrm>
          <a:prstGeom prst="rect">
            <a:avLst/>
          </a:prstGeom>
          <a:noFill/>
        </p:spPr>
      </p:pic>
      <p:sp>
        <p:nvSpPr>
          <p:cNvPr id="12" name="Rectangle 11"/>
          <p:cNvSpPr/>
          <p:nvPr userDrawn="1"/>
        </p:nvSpPr>
        <p:spPr>
          <a:xfrm>
            <a:off x="1607759" y="2285945"/>
            <a:ext cx="1145684" cy="47949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7406471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EXTE 1">
    <p:bg>
      <p:bgPr>
        <a:solidFill>
          <a:schemeClr val="bg1">
            <a:lumMod val="95000"/>
          </a:schemeClr>
        </a:solidFill>
        <a:effectLst/>
      </p:bgPr>
    </p:bg>
    <p:spTree>
      <p:nvGrpSpPr>
        <p:cNvPr id="1" name=""/>
        <p:cNvGrpSpPr/>
        <p:nvPr/>
      </p:nvGrpSpPr>
      <p:grpSpPr>
        <a:xfrm>
          <a:off x="0" y="0"/>
          <a:ext cx="0" cy="0"/>
          <a:chOff x="0" y="0"/>
          <a:chExt cx="0" cy="0"/>
        </a:xfrm>
      </p:grpSpPr>
      <p:sp>
        <p:nvSpPr>
          <p:cNvPr id="23" name="Rectangle 22"/>
          <p:cNvSpPr/>
          <p:nvPr userDrawn="1"/>
        </p:nvSpPr>
        <p:spPr>
          <a:xfrm>
            <a:off x="10946858" y="47800"/>
            <a:ext cx="1206914" cy="641675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8" name="Image 27"/>
          <p:cNvPicPr>
            <a:picLocks noChangeAspect="1"/>
          </p:cNvPicPr>
          <p:nvPr userDrawn="1"/>
        </p:nvPicPr>
        <p:blipFill rotWithShape="1">
          <a:blip r:embed="rId2" cstate="print">
            <a:extLst>
              <a:ext uri="{BEBA8EAE-BF5A-486C-A8C5-ECC9F3942E4B}">
                <a14:imgProps xmlns:a14="http://schemas.microsoft.com/office/drawing/2010/main">
                  <a14:imgLayer r:embed="rId3">
                    <a14:imgEffect>
                      <a14:colorTemperature colorTemp="9668"/>
                    </a14:imgEffect>
                    <a14:imgEffect>
                      <a14:brightnessContrast bright="-100000" contrast="-67000"/>
                    </a14:imgEffect>
                  </a14:imgLayer>
                </a14:imgProps>
              </a:ext>
              <a:ext uri="{28A0092B-C50C-407E-A947-70E740481C1C}">
                <a14:useLocalDpi xmlns:a14="http://schemas.microsoft.com/office/drawing/2010/main" val="0"/>
              </a:ext>
            </a:extLst>
          </a:blip>
          <a:srcRect r="23857" b="33075"/>
          <a:stretch/>
        </p:blipFill>
        <p:spPr>
          <a:xfrm>
            <a:off x="20448" y="6119318"/>
            <a:ext cx="785586" cy="690476"/>
          </a:xfrm>
          <a:prstGeom prst="rect">
            <a:avLst/>
          </a:prstGeom>
          <a:noFill/>
        </p:spPr>
      </p:pic>
      <p:sp>
        <p:nvSpPr>
          <p:cNvPr id="29" name="Rectangle 28"/>
          <p:cNvSpPr/>
          <p:nvPr userDrawn="1"/>
        </p:nvSpPr>
        <p:spPr>
          <a:xfrm>
            <a:off x="481263" y="6713620"/>
            <a:ext cx="347187" cy="13234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9" name="Rectangle 68"/>
          <p:cNvSpPr/>
          <p:nvPr userDrawn="1"/>
        </p:nvSpPr>
        <p:spPr>
          <a:xfrm>
            <a:off x="11219851" y="3909044"/>
            <a:ext cx="89293" cy="5764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5" name="Rectangle 74"/>
          <p:cNvSpPr/>
          <p:nvPr userDrawn="1"/>
        </p:nvSpPr>
        <p:spPr>
          <a:xfrm>
            <a:off x="11013159" y="5943805"/>
            <a:ext cx="206692" cy="783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6" name="Rectangle 75"/>
          <p:cNvSpPr/>
          <p:nvPr userDrawn="1"/>
        </p:nvSpPr>
        <p:spPr>
          <a:xfrm>
            <a:off x="11019571" y="5782403"/>
            <a:ext cx="206692" cy="4571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3" name="Image 32"/>
          <p:cNvPicPr>
            <a:picLocks noChangeAspect="1"/>
          </p:cNvPicPr>
          <p:nvPr userDrawn="1"/>
        </p:nvPicPr>
        <p:blipFill>
          <a:blip r:embed="rId4">
            <a:grayscl/>
            <a:extLst>
              <a:ext uri="{28A0092B-C50C-407E-A947-70E740481C1C}">
                <a14:useLocalDpi xmlns:a14="http://schemas.microsoft.com/office/drawing/2010/main" val="0"/>
              </a:ext>
            </a:extLst>
          </a:blip>
          <a:stretch>
            <a:fillRect/>
          </a:stretch>
        </p:blipFill>
        <p:spPr>
          <a:xfrm>
            <a:off x="11281895" y="163859"/>
            <a:ext cx="694917" cy="694917"/>
          </a:xfrm>
          <a:prstGeom prst="rect">
            <a:avLst/>
          </a:prstGeom>
        </p:spPr>
      </p:pic>
      <p:sp>
        <p:nvSpPr>
          <p:cNvPr id="37" name="ZoneTexte 36"/>
          <p:cNvSpPr txBox="1"/>
          <p:nvPr userDrawn="1"/>
        </p:nvSpPr>
        <p:spPr>
          <a:xfrm>
            <a:off x="11027095" y="769091"/>
            <a:ext cx="1206915" cy="215443"/>
          </a:xfrm>
          <a:prstGeom prst="rect">
            <a:avLst/>
          </a:prstGeom>
          <a:noFill/>
        </p:spPr>
        <p:txBody>
          <a:bodyPr wrap="square" rtlCol="0">
            <a:spAutoFit/>
          </a:bodyPr>
          <a:lstStyle/>
          <a:p>
            <a:pPr algn="ctr"/>
            <a:r>
              <a:rPr lang="fr-FR" sz="800" b="1" dirty="0">
                <a:solidFill>
                  <a:srgbClr val="D6C377"/>
                </a:solidFill>
                <a:latin typeface="Montserrat Black" panose="00000A00000000000000" pitchFamily="2" charset="0"/>
              </a:rPr>
              <a:t>THEMATIQUE</a:t>
            </a:r>
          </a:p>
        </p:txBody>
      </p:sp>
      <p:pic>
        <p:nvPicPr>
          <p:cNvPr id="40" name="Graphique 297">
            <a:hlinkClick r:id="" action="ppaction://noaction"/>
            <a:extLst>
              <a:ext uri="{FF2B5EF4-FFF2-40B4-BE49-F238E27FC236}">
                <a16:creationId xmlns:a16="http://schemas.microsoft.com/office/drawing/2014/main" id="{C1A63987-1693-4349-9FAB-A0BDBDEB0526}"/>
              </a:ext>
            </a:extLst>
          </p:cNvPr>
          <p:cNvPicPr>
            <a:picLocks noChangeAspect="1"/>
          </p:cNvPicPr>
          <p:nvPr userDrawn="1"/>
        </p:nvPicPr>
        <p:blipFill>
          <a:blip r:embed="rId5" cstate="print">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tretch>
            <a:fillRect/>
          </a:stretch>
        </p:blipFill>
        <p:spPr>
          <a:xfrm>
            <a:off x="63363" y="29472"/>
            <a:ext cx="338827" cy="338827"/>
          </a:xfrm>
          <a:prstGeom prst="rect">
            <a:avLst/>
          </a:prstGeom>
        </p:spPr>
      </p:pic>
      <p:cxnSp>
        <p:nvCxnSpPr>
          <p:cNvPr id="30" name="Connecteur droit 29"/>
          <p:cNvCxnSpPr/>
          <p:nvPr userDrawn="1"/>
        </p:nvCxnSpPr>
        <p:spPr>
          <a:xfrm flipH="1">
            <a:off x="10982599" y="368299"/>
            <a:ext cx="36972" cy="6082157"/>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1" name="ZoneTexte 30"/>
          <p:cNvSpPr txBox="1"/>
          <p:nvPr userDrawn="1"/>
        </p:nvSpPr>
        <p:spPr>
          <a:xfrm>
            <a:off x="3514" y="36919"/>
            <a:ext cx="10979084" cy="830997"/>
          </a:xfrm>
          <a:prstGeom prst="rect">
            <a:avLst/>
          </a:prstGeom>
          <a:solidFill>
            <a:schemeClr val="bg1">
              <a:lumMod val="75000"/>
            </a:schemeClr>
          </a:solidFill>
        </p:spPr>
        <p:txBody>
          <a:bodyPr wrap="square" rtlCol="0">
            <a:spAutoFit/>
          </a:bodyPr>
          <a:lstStyle/>
          <a:p>
            <a:pPr defTabSz="1258794">
              <a:lnSpc>
                <a:spcPct val="150000"/>
              </a:lnSpc>
              <a:defRPr/>
            </a:pPr>
            <a:r>
              <a:rPr lang="fr-FR" sz="1600" kern="0" dirty="0">
                <a:solidFill>
                  <a:schemeClr val="bg1">
                    <a:lumMod val="50000"/>
                  </a:schemeClr>
                </a:solidFill>
              </a:rPr>
              <a:t>        ACTIONS COMMERCIALES / TOUS DOMAINES: tous produits</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2400" b="1" kern="0" dirty="0">
                <a:solidFill>
                  <a:schemeClr val="bg1">
                    <a:lumMod val="50000"/>
                  </a:schemeClr>
                </a:solidFill>
                <a:effectLst>
                  <a:outerShdw blurRad="38100" dist="38100" dir="2700000" algn="tl">
                    <a:srgbClr val="000000">
                      <a:alpha val="43137"/>
                    </a:srgbClr>
                  </a:outerShdw>
                </a:effectLst>
                <a:latin typeface="Calibri"/>
              </a:rPr>
              <a:t>       </a:t>
            </a:r>
            <a:endParaRPr lang="fr-FR" sz="2400" kern="0" dirty="0">
              <a:solidFill>
                <a:schemeClr val="bg1">
                  <a:lumMod val="50000"/>
                </a:schemeClr>
              </a:solidFill>
            </a:endParaRPr>
          </a:p>
        </p:txBody>
      </p:sp>
    </p:spTree>
    <p:extLst>
      <p:ext uri="{BB962C8B-B14F-4D97-AF65-F5344CB8AC3E}">
        <p14:creationId xmlns:p14="http://schemas.microsoft.com/office/powerpoint/2010/main" val="2318517994"/>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EXTE 1">
    <p:bg>
      <p:bgPr>
        <a:solidFill>
          <a:schemeClr val="bg1">
            <a:lumMod val="95000"/>
          </a:schemeClr>
        </a:solidFill>
        <a:effectLst/>
      </p:bgPr>
    </p:bg>
    <p:spTree>
      <p:nvGrpSpPr>
        <p:cNvPr id="1" name=""/>
        <p:cNvGrpSpPr/>
        <p:nvPr/>
      </p:nvGrpSpPr>
      <p:grpSpPr>
        <a:xfrm>
          <a:off x="0" y="0"/>
          <a:ext cx="0" cy="0"/>
          <a:chOff x="0" y="0"/>
          <a:chExt cx="0" cy="0"/>
        </a:xfrm>
      </p:grpSpPr>
      <p:sp>
        <p:nvSpPr>
          <p:cNvPr id="23" name="Rectangle 22"/>
          <p:cNvSpPr/>
          <p:nvPr userDrawn="1"/>
        </p:nvSpPr>
        <p:spPr>
          <a:xfrm>
            <a:off x="10946858" y="47800"/>
            <a:ext cx="1206914" cy="641675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8" name="Image 27"/>
          <p:cNvPicPr>
            <a:picLocks noChangeAspect="1"/>
          </p:cNvPicPr>
          <p:nvPr userDrawn="1"/>
        </p:nvPicPr>
        <p:blipFill rotWithShape="1">
          <a:blip r:embed="rId2" cstate="print">
            <a:extLst>
              <a:ext uri="{BEBA8EAE-BF5A-486C-A8C5-ECC9F3942E4B}">
                <a14:imgProps xmlns:a14="http://schemas.microsoft.com/office/drawing/2010/main">
                  <a14:imgLayer r:embed="rId3">
                    <a14:imgEffect>
                      <a14:colorTemperature colorTemp="9668"/>
                    </a14:imgEffect>
                    <a14:imgEffect>
                      <a14:brightnessContrast bright="-100000" contrast="-67000"/>
                    </a14:imgEffect>
                  </a14:imgLayer>
                </a14:imgProps>
              </a:ext>
              <a:ext uri="{28A0092B-C50C-407E-A947-70E740481C1C}">
                <a14:useLocalDpi xmlns:a14="http://schemas.microsoft.com/office/drawing/2010/main" val="0"/>
              </a:ext>
            </a:extLst>
          </a:blip>
          <a:srcRect r="23857" b="33075"/>
          <a:stretch/>
        </p:blipFill>
        <p:spPr>
          <a:xfrm>
            <a:off x="20448" y="6119318"/>
            <a:ext cx="785586" cy="690476"/>
          </a:xfrm>
          <a:prstGeom prst="rect">
            <a:avLst/>
          </a:prstGeom>
          <a:noFill/>
        </p:spPr>
      </p:pic>
      <p:sp>
        <p:nvSpPr>
          <p:cNvPr id="29" name="Rectangle 28"/>
          <p:cNvSpPr/>
          <p:nvPr userDrawn="1"/>
        </p:nvSpPr>
        <p:spPr>
          <a:xfrm>
            <a:off x="481263" y="6713620"/>
            <a:ext cx="347187" cy="13234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9" name="Rectangle 68"/>
          <p:cNvSpPr/>
          <p:nvPr userDrawn="1"/>
        </p:nvSpPr>
        <p:spPr>
          <a:xfrm>
            <a:off x="11219851" y="3909044"/>
            <a:ext cx="89293" cy="5764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5" name="Rectangle 74"/>
          <p:cNvSpPr/>
          <p:nvPr userDrawn="1"/>
        </p:nvSpPr>
        <p:spPr>
          <a:xfrm>
            <a:off x="11013159" y="5943805"/>
            <a:ext cx="206692" cy="783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6" name="Rectangle 75"/>
          <p:cNvSpPr/>
          <p:nvPr userDrawn="1"/>
        </p:nvSpPr>
        <p:spPr>
          <a:xfrm>
            <a:off x="11019571" y="5782403"/>
            <a:ext cx="206692" cy="4571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3" name="Image 32"/>
          <p:cNvPicPr>
            <a:picLocks noChangeAspect="1"/>
          </p:cNvPicPr>
          <p:nvPr userDrawn="1"/>
        </p:nvPicPr>
        <p:blipFill>
          <a:blip r:embed="rId4">
            <a:grayscl/>
            <a:extLst>
              <a:ext uri="{28A0092B-C50C-407E-A947-70E740481C1C}">
                <a14:useLocalDpi xmlns:a14="http://schemas.microsoft.com/office/drawing/2010/main" val="0"/>
              </a:ext>
            </a:extLst>
          </a:blip>
          <a:stretch>
            <a:fillRect/>
          </a:stretch>
        </p:blipFill>
        <p:spPr>
          <a:xfrm>
            <a:off x="11281895" y="163859"/>
            <a:ext cx="694917" cy="694917"/>
          </a:xfrm>
          <a:prstGeom prst="rect">
            <a:avLst/>
          </a:prstGeom>
        </p:spPr>
      </p:pic>
      <p:sp>
        <p:nvSpPr>
          <p:cNvPr id="37" name="ZoneTexte 36"/>
          <p:cNvSpPr txBox="1"/>
          <p:nvPr userDrawn="1"/>
        </p:nvSpPr>
        <p:spPr>
          <a:xfrm>
            <a:off x="11027095" y="769091"/>
            <a:ext cx="1206915" cy="215443"/>
          </a:xfrm>
          <a:prstGeom prst="rect">
            <a:avLst/>
          </a:prstGeom>
          <a:noFill/>
        </p:spPr>
        <p:txBody>
          <a:bodyPr wrap="square" rtlCol="0">
            <a:spAutoFit/>
          </a:bodyPr>
          <a:lstStyle/>
          <a:p>
            <a:pPr algn="ctr"/>
            <a:r>
              <a:rPr lang="fr-FR" sz="800" b="1" dirty="0">
                <a:solidFill>
                  <a:srgbClr val="D6C377"/>
                </a:solidFill>
                <a:latin typeface="Montserrat Black" panose="00000A00000000000000" pitchFamily="2" charset="0"/>
              </a:rPr>
              <a:t>THEMATIQUE</a:t>
            </a:r>
          </a:p>
        </p:txBody>
      </p:sp>
      <p:pic>
        <p:nvPicPr>
          <p:cNvPr id="40" name="Graphique 297">
            <a:hlinkClick r:id="" action="ppaction://noaction"/>
            <a:extLst>
              <a:ext uri="{FF2B5EF4-FFF2-40B4-BE49-F238E27FC236}">
                <a16:creationId xmlns:a16="http://schemas.microsoft.com/office/drawing/2014/main" id="{C1A63987-1693-4349-9FAB-A0BDBDEB0526}"/>
              </a:ext>
            </a:extLst>
          </p:cNvPr>
          <p:cNvPicPr>
            <a:picLocks noChangeAspect="1"/>
          </p:cNvPicPr>
          <p:nvPr userDrawn="1"/>
        </p:nvPicPr>
        <p:blipFill>
          <a:blip r:embed="rId5" cstate="print">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tretch>
            <a:fillRect/>
          </a:stretch>
        </p:blipFill>
        <p:spPr>
          <a:xfrm>
            <a:off x="63363" y="29472"/>
            <a:ext cx="338827" cy="338827"/>
          </a:xfrm>
          <a:prstGeom prst="rect">
            <a:avLst/>
          </a:prstGeom>
        </p:spPr>
      </p:pic>
      <p:cxnSp>
        <p:nvCxnSpPr>
          <p:cNvPr id="30" name="Connecteur droit 29"/>
          <p:cNvCxnSpPr/>
          <p:nvPr userDrawn="1"/>
        </p:nvCxnSpPr>
        <p:spPr>
          <a:xfrm flipH="1">
            <a:off x="10982599" y="368299"/>
            <a:ext cx="36972" cy="6082157"/>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1" name="ZoneTexte 30"/>
          <p:cNvSpPr txBox="1"/>
          <p:nvPr userDrawn="1"/>
        </p:nvSpPr>
        <p:spPr>
          <a:xfrm>
            <a:off x="3514" y="36919"/>
            <a:ext cx="10979084" cy="830997"/>
          </a:xfrm>
          <a:prstGeom prst="rect">
            <a:avLst/>
          </a:prstGeom>
          <a:solidFill>
            <a:schemeClr val="bg1">
              <a:lumMod val="75000"/>
            </a:schemeClr>
          </a:solidFill>
        </p:spPr>
        <p:txBody>
          <a:bodyPr wrap="square" rtlCol="0">
            <a:spAutoFit/>
          </a:bodyPr>
          <a:lstStyle/>
          <a:p>
            <a:pPr defTabSz="1258794">
              <a:lnSpc>
                <a:spcPct val="150000"/>
              </a:lnSpc>
              <a:defRPr/>
            </a:pPr>
            <a:r>
              <a:rPr lang="fr-FR" sz="1600" kern="0" dirty="0">
                <a:solidFill>
                  <a:schemeClr val="bg1">
                    <a:lumMod val="50000"/>
                  </a:schemeClr>
                </a:solidFill>
              </a:rPr>
              <a:t>        ACTIONS COMMERCIALES / TOUS DOMAINES: tous produits</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2400" b="1" kern="0" dirty="0">
                <a:solidFill>
                  <a:schemeClr val="bg1">
                    <a:lumMod val="50000"/>
                  </a:schemeClr>
                </a:solidFill>
                <a:effectLst>
                  <a:outerShdw blurRad="38100" dist="38100" dir="2700000" algn="tl">
                    <a:srgbClr val="000000">
                      <a:alpha val="43137"/>
                    </a:srgbClr>
                  </a:outerShdw>
                </a:effectLst>
                <a:latin typeface="Calibri"/>
              </a:rPr>
              <a:t>       </a:t>
            </a:r>
            <a:r>
              <a:rPr lang="fr-FR" sz="2400" b="1" kern="0" dirty="0">
                <a:solidFill>
                  <a:schemeClr val="bg1">
                    <a:lumMod val="50000"/>
                  </a:schemeClr>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VISION PATRIMOINE N°66</a:t>
            </a:r>
            <a:r>
              <a:rPr lang="fr-FR" sz="2400" b="1" kern="0" baseline="0" dirty="0">
                <a:solidFill>
                  <a:schemeClr val="bg1">
                    <a:lumMod val="50000"/>
                  </a:schemeClr>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Février 2021</a:t>
            </a:r>
            <a:endParaRPr lang="fr-FR" sz="2400" kern="0" dirty="0">
              <a:solidFill>
                <a:schemeClr val="bg1">
                  <a:lumMod val="50000"/>
                </a:schemeClr>
              </a:solidFill>
            </a:endParaRPr>
          </a:p>
        </p:txBody>
      </p:sp>
      <p:sp>
        <p:nvSpPr>
          <p:cNvPr id="20" name="ZoneTexte 19">
            <a:hlinkClick r:id="rId7"/>
          </p:cNvPr>
          <p:cNvSpPr txBox="1"/>
          <p:nvPr userDrawn="1"/>
        </p:nvSpPr>
        <p:spPr>
          <a:xfrm>
            <a:off x="181943" y="3344081"/>
            <a:ext cx="2704977" cy="1077218"/>
          </a:xfrm>
          <a:prstGeom prst="rect">
            <a:avLst/>
          </a:prstGeom>
          <a:noFill/>
        </p:spPr>
        <p:txBody>
          <a:bodyPr wrap="square" rtlCol="0">
            <a:spAutoFit/>
          </a:bodyPr>
          <a:lstStyle/>
          <a:p>
            <a:pPr algn="ctr"/>
            <a:endPar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algn="ctr"/>
            <a:endPar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algn="ctr"/>
            <a:r>
              <a:rPr lang="fr-FR" sz="1600" i="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Pour la consulter </a:t>
            </a:r>
          </a:p>
          <a:p>
            <a:pPr algn="ctr"/>
            <a:r>
              <a:rPr lang="fr-FR" sz="1600" i="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cliquez sur l’ image  </a:t>
            </a:r>
            <a:r>
              <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sym typeface="Wingdings" panose="05000000000000000000" pitchFamily="2" charset="2"/>
              </a:rPr>
              <a:t></a:t>
            </a:r>
            <a:endPar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82930605"/>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4_TEXTE 1">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368301"/>
            <a:ext cx="12192000" cy="60848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du contenu 2"/>
          <p:cNvSpPr>
            <a:spLocks noGrp="1"/>
          </p:cNvSpPr>
          <p:nvPr>
            <p:ph idx="15" hasCustomPrompt="1"/>
          </p:nvPr>
        </p:nvSpPr>
        <p:spPr>
          <a:xfrm>
            <a:off x="1346762" y="368300"/>
            <a:ext cx="9638323" cy="828676"/>
          </a:xfrm>
          <a:solidFill>
            <a:schemeClr val="bg1">
              <a:lumMod val="65000"/>
            </a:schemeClr>
          </a:solidFill>
        </p:spPr>
        <p:txBody>
          <a:bodyPr anchor="ctr">
            <a:normAutofit/>
          </a:bodyPr>
          <a:lstStyle>
            <a:lvl1pPr marL="36000" indent="0">
              <a:lnSpc>
                <a:spcPct val="100000"/>
              </a:lnSpc>
              <a:spcBef>
                <a:spcPts val="600"/>
              </a:spcBef>
              <a:buClr>
                <a:schemeClr val="accent4">
                  <a:lumMod val="75000"/>
                </a:schemeClr>
              </a:buClr>
              <a:buFont typeface="Arial" panose="020B0604020202020204" pitchFamily="34" charset="0"/>
              <a:buNone/>
              <a:defRPr sz="1400" b="1" i="1" baseline="0">
                <a:solidFill>
                  <a:schemeClr val="bg1"/>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Résumé du sujet en quelques phrases, pour comprendre rapidement le sujet traité. </a:t>
            </a:r>
          </a:p>
        </p:txBody>
      </p:sp>
      <p:pic>
        <p:nvPicPr>
          <p:cNvPr id="28" name="Image 27"/>
          <p:cNvPicPr>
            <a:picLocks noChangeAspect="1"/>
          </p:cNvPicPr>
          <p:nvPr userDrawn="1"/>
        </p:nvPicPr>
        <p:blipFill rotWithShape="1">
          <a:blip r:embed="rId2" cstate="print">
            <a:extLst>
              <a:ext uri="{BEBA8EAE-BF5A-486C-A8C5-ECC9F3942E4B}">
                <a14:imgProps xmlns:a14="http://schemas.microsoft.com/office/drawing/2010/main">
                  <a14:imgLayer r:embed="rId3">
                    <a14:imgEffect>
                      <a14:colorTemperature colorTemp="9668"/>
                    </a14:imgEffect>
                    <a14:imgEffect>
                      <a14:brightnessContrast bright="-100000" contrast="-67000"/>
                    </a14:imgEffect>
                  </a14:imgLayer>
                </a14:imgProps>
              </a:ext>
              <a:ext uri="{28A0092B-C50C-407E-A947-70E740481C1C}">
                <a14:useLocalDpi xmlns:a14="http://schemas.microsoft.com/office/drawing/2010/main" val="0"/>
              </a:ext>
            </a:extLst>
          </a:blip>
          <a:srcRect r="23857" b="33075"/>
          <a:stretch/>
        </p:blipFill>
        <p:spPr>
          <a:xfrm>
            <a:off x="20448" y="6119318"/>
            <a:ext cx="785586" cy="690476"/>
          </a:xfrm>
          <a:prstGeom prst="rect">
            <a:avLst/>
          </a:prstGeom>
          <a:noFill/>
        </p:spPr>
      </p:pic>
      <p:sp>
        <p:nvSpPr>
          <p:cNvPr id="29" name="Rectangle 28"/>
          <p:cNvSpPr/>
          <p:nvPr userDrawn="1"/>
        </p:nvSpPr>
        <p:spPr>
          <a:xfrm>
            <a:off x="481263" y="6713620"/>
            <a:ext cx="347187" cy="13234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6" name="Image 15"/>
          <p:cNvPicPr>
            <a:picLocks noChangeAspect="1"/>
          </p:cNvPicPr>
          <p:nvPr userDrawn="1"/>
        </p:nvPicPr>
        <p:blipFill>
          <a:blip r:embed="rId4"/>
          <a:stretch>
            <a:fillRect/>
          </a:stretch>
        </p:blipFill>
        <p:spPr>
          <a:xfrm>
            <a:off x="0" y="368300"/>
            <a:ext cx="1352908" cy="828675"/>
          </a:xfrm>
          <a:prstGeom prst="rect">
            <a:avLst/>
          </a:prstGeom>
          <a:solidFill>
            <a:schemeClr val="accent4"/>
          </a:solidFill>
        </p:spPr>
      </p:pic>
      <p:sp>
        <p:nvSpPr>
          <p:cNvPr id="35" name="Espace réservé du contenu 2"/>
          <p:cNvSpPr>
            <a:spLocks noGrp="1"/>
          </p:cNvSpPr>
          <p:nvPr>
            <p:ph idx="1" hasCustomPrompt="1"/>
          </p:nvPr>
        </p:nvSpPr>
        <p:spPr>
          <a:xfrm>
            <a:off x="717359" y="1484313"/>
            <a:ext cx="10065936" cy="4499296"/>
          </a:xfrm>
        </p:spPr>
        <p:txBody>
          <a:bodyPr/>
          <a:lstStyle>
            <a:lvl1pPr marL="252000" indent="-216000">
              <a:lnSpc>
                <a:spcPct val="100000"/>
              </a:lnSpc>
              <a:spcBef>
                <a:spcPts val="600"/>
              </a:spcBef>
              <a:buClr>
                <a:srgbClr val="D6C377"/>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rgbClr val="D6C377"/>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rgbClr val="D6C377"/>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rgbClr val="D6C377"/>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rgbClr val="D6C377"/>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10" name="Espace réservé du texte 9"/>
          <p:cNvSpPr>
            <a:spLocks noGrp="1"/>
          </p:cNvSpPr>
          <p:nvPr>
            <p:ph type="body" sz="quarter" idx="26" hasCustomPrompt="1"/>
          </p:nvPr>
        </p:nvSpPr>
        <p:spPr>
          <a:xfrm>
            <a:off x="515938" y="60465"/>
            <a:ext cx="10469148" cy="389455"/>
          </a:xfrm>
        </p:spPr>
        <p:txBody>
          <a:bodyPr>
            <a:normAutofit/>
          </a:bodyPr>
          <a:lstStyle>
            <a:lvl1pPr>
              <a:defRPr sz="1200" b="1">
                <a:solidFill>
                  <a:schemeClr val="bg1">
                    <a:lumMod val="50000"/>
                  </a:schemeClr>
                </a:solidFill>
                <a:latin typeface="Montserrat Black" panose="00000A00000000000000" pitchFamily="2" charset="0"/>
              </a:defRPr>
            </a:lvl1pPr>
          </a:lstStyle>
          <a:p>
            <a:pPr lvl="0"/>
            <a:r>
              <a:rPr lang="fr-FR" dirty="0"/>
              <a:t>Titre de ma slide</a:t>
            </a:r>
          </a:p>
        </p:txBody>
      </p:sp>
      <p:sp>
        <p:nvSpPr>
          <p:cNvPr id="69" name="Rectangle 68"/>
          <p:cNvSpPr/>
          <p:nvPr userDrawn="1"/>
        </p:nvSpPr>
        <p:spPr>
          <a:xfrm>
            <a:off x="11219851" y="3909044"/>
            <a:ext cx="89293" cy="5764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5" name="Rectangle 74"/>
          <p:cNvSpPr/>
          <p:nvPr userDrawn="1"/>
        </p:nvSpPr>
        <p:spPr>
          <a:xfrm>
            <a:off x="11013159" y="5943805"/>
            <a:ext cx="206692" cy="783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6" name="Rectangle 75"/>
          <p:cNvSpPr/>
          <p:nvPr userDrawn="1"/>
        </p:nvSpPr>
        <p:spPr>
          <a:xfrm>
            <a:off x="11019571" y="5782403"/>
            <a:ext cx="206692" cy="4571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3" name="Image 32"/>
          <p:cNvPicPr>
            <a:picLocks noChangeAspect="1"/>
          </p:cNvPicPr>
          <p:nvPr userDrawn="1"/>
        </p:nvPicPr>
        <p:blipFill>
          <a:blip r:embed="rId5">
            <a:grayscl/>
            <a:extLst>
              <a:ext uri="{28A0092B-C50C-407E-A947-70E740481C1C}">
                <a14:useLocalDpi xmlns:a14="http://schemas.microsoft.com/office/drawing/2010/main" val="0"/>
              </a:ext>
            </a:extLst>
          </a:blip>
          <a:stretch>
            <a:fillRect/>
          </a:stretch>
        </p:blipFill>
        <p:spPr>
          <a:xfrm>
            <a:off x="11281895" y="163859"/>
            <a:ext cx="694917" cy="694917"/>
          </a:xfrm>
          <a:prstGeom prst="rect">
            <a:avLst/>
          </a:prstGeom>
        </p:spPr>
      </p:pic>
      <p:pic>
        <p:nvPicPr>
          <p:cNvPr id="36" name="Image 35"/>
          <p:cNvPicPr>
            <a:picLocks noChangeAspect="1"/>
          </p:cNvPicPr>
          <p:nvPr userDrawn="1"/>
        </p:nvPicPr>
        <p:blipFill>
          <a:blip r:embed="rId6">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11244874" y="1677926"/>
            <a:ext cx="767100" cy="767100"/>
          </a:xfrm>
          <a:prstGeom prst="rect">
            <a:avLst/>
          </a:prstGeom>
        </p:spPr>
      </p:pic>
      <p:sp>
        <p:nvSpPr>
          <p:cNvPr id="37" name="ZoneTexte 36"/>
          <p:cNvSpPr txBox="1"/>
          <p:nvPr userDrawn="1"/>
        </p:nvSpPr>
        <p:spPr>
          <a:xfrm>
            <a:off x="11027095" y="769091"/>
            <a:ext cx="1206915" cy="215443"/>
          </a:xfrm>
          <a:prstGeom prst="rect">
            <a:avLst/>
          </a:prstGeom>
          <a:noFill/>
        </p:spPr>
        <p:txBody>
          <a:bodyPr wrap="square" rtlCol="0">
            <a:spAutoFit/>
          </a:bodyPr>
          <a:lstStyle/>
          <a:p>
            <a:pPr algn="ctr"/>
            <a:r>
              <a:rPr lang="fr-FR" sz="800" b="1" dirty="0">
                <a:solidFill>
                  <a:srgbClr val="D6C377"/>
                </a:solidFill>
                <a:latin typeface="Montserrat Black" panose="00000A00000000000000" pitchFamily="2" charset="0"/>
              </a:rPr>
              <a:t>THEMATIQUE</a:t>
            </a:r>
          </a:p>
        </p:txBody>
      </p:sp>
      <p:sp>
        <p:nvSpPr>
          <p:cNvPr id="38" name="Espace réservé du texte 6"/>
          <p:cNvSpPr>
            <a:spLocks noGrp="1"/>
          </p:cNvSpPr>
          <p:nvPr>
            <p:ph type="body" sz="quarter" idx="28" hasCustomPrompt="1"/>
          </p:nvPr>
        </p:nvSpPr>
        <p:spPr>
          <a:xfrm>
            <a:off x="11062823" y="2489063"/>
            <a:ext cx="1051438" cy="220030"/>
          </a:xfrm>
          <a:solidFill>
            <a:schemeClr val="bg1"/>
          </a:solidFill>
          <a:ln w="3175">
            <a:noFill/>
          </a:ln>
          <a:effectLst>
            <a:innerShdw blurRad="38100" dist="25400" dir="13200000">
              <a:prstClr val="black">
                <a:alpha val="50000"/>
              </a:prstClr>
            </a:innerShdw>
          </a:effectLst>
        </p:spPr>
        <p:txBody>
          <a:bodyPr anchor="ctr">
            <a:noAutofit/>
          </a:bodyPr>
          <a:lstStyle>
            <a:lvl1pPr algn="ctr">
              <a:defRPr sz="800" b="1"/>
            </a:lvl1pPr>
          </a:lstStyle>
          <a:p>
            <a:pPr lvl="0"/>
            <a:r>
              <a:rPr lang="fr-FR" dirty="0"/>
              <a:t>Produit</a:t>
            </a:r>
          </a:p>
        </p:txBody>
      </p:sp>
      <p:sp>
        <p:nvSpPr>
          <p:cNvPr id="39" name="Espace réservé du texte 6"/>
          <p:cNvSpPr>
            <a:spLocks noGrp="1"/>
          </p:cNvSpPr>
          <p:nvPr>
            <p:ph type="body" sz="quarter" idx="29" hasCustomPrompt="1"/>
          </p:nvPr>
        </p:nvSpPr>
        <p:spPr>
          <a:xfrm>
            <a:off x="11072837" y="980582"/>
            <a:ext cx="1051438" cy="220030"/>
          </a:xfrm>
          <a:solidFill>
            <a:schemeClr val="bg1"/>
          </a:solidFill>
          <a:ln w="3175">
            <a:noFill/>
          </a:ln>
          <a:effectLst>
            <a:innerShdw blurRad="38100" dist="25400" dir="13200000">
              <a:prstClr val="black">
                <a:alpha val="50000"/>
              </a:prstClr>
            </a:innerShdw>
          </a:effectLst>
        </p:spPr>
        <p:txBody>
          <a:bodyPr anchor="ctr">
            <a:noAutofit/>
          </a:bodyPr>
          <a:lstStyle>
            <a:lvl1pPr algn="ctr">
              <a:defRPr sz="800" b="1"/>
            </a:lvl1pPr>
          </a:lstStyle>
          <a:p>
            <a:pPr lvl="0"/>
            <a:r>
              <a:rPr lang="fr-FR" dirty="0"/>
              <a:t>Thématique</a:t>
            </a:r>
          </a:p>
        </p:txBody>
      </p:sp>
      <p:pic>
        <p:nvPicPr>
          <p:cNvPr id="40" name="Graphique 297">
            <a:hlinkClick r:id="" action="ppaction://noaction"/>
            <a:extLst>
              <a:ext uri="{FF2B5EF4-FFF2-40B4-BE49-F238E27FC236}">
                <a16:creationId xmlns:a16="http://schemas.microsoft.com/office/drawing/2014/main" id="{C1A63987-1693-4349-9FAB-A0BDBDEB0526}"/>
              </a:ext>
            </a:extLst>
          </p:cNvPr>
          <p:cNvPicPr>
            <a:picLocks noChangeAspect="1"/>
          </p:cNvPicPr>
          <p:nvPr userDrawn="1"/>
        </p:nvPicPr>
        <p:blipFill>
          <a:blip r:embed="rId7" cstate="print">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tretch>
            <a:fillRect/>
          </a:stretch>
        </p:blipFill>
        <p:spPr>
          <a:xfrm>
            <a:off x="63363" y="29472"/>
            <a:ext cx="338827" cy="338827"/>
          </a:xfrm>
          <a:prstGeom prst="rect">
            <a:avLst/>
          </a:prstGeom>
        </p:spPr>
      </p:pic>
      <p:sp>
        <p:nvSpPr>
          <p:cNvPr id="42" name="ZoneTexte 41"/>
          <p:cNvSpPr txBox="1"/>
          <p:nvPr userDrawn="1"/>
        </p:nvSpPr>
        <p:spPr>
          <a:xfrm>
            <a:off x="10985085" y="2275508"/>
            <a:ext cx="1206915" cy="217034"/>
          </a:xfrm>
          <a:prstGeom prst="rect">
            <a:avLst/>
          </a:prstGeom>
          <a:noFill/>
        </p:spPr>
        <p:txBody>
          <a:bodyPr wrap="square" rtlCol="0">
            <a:spAutoFit/>
          </a:bodyPr>
          <a:lstStyle/>
          <a:p>
            <a:pPr algn="ctr"/>
            <a:r>
              <a:rPr lang="fr-FR" sz="800" b="1" dirty="0">
                <a:solidFill>
                  <a:srgbClr val="D6C377"/>
                </a:solidFill>
                <a:latin typeface="Montserrat Black" panose="00000A00000000000000" pitchFamily="2" charset="0"/>
              </a:rPr>
              <a:t> PRODUIT</a:t>
            </a:r>
          </a:p>
        </p:txBody>
      </p:sp>
      <p:cxnSp>
        <p:nvCxnSpPr>
          <p:cNvPr id="30" name="Connecteur droit 29"/>
          <p:cNvCxnSpPr/>
          <p:nvPr userDrawn="1"/>
        </p:nvCxnSpPr>
        <p:spPr>
          <a:xfrm flipH="1">
            <a:off x="10982599" y="368300"/>
            <a:ext cx="2486" cy="6082156"/>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53340839"/>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729CF1-B408-4B39-B7DC-AFEAD84F45F7}" type="datetimeFigureOut">
              <a:rPr lang="fr-FR" smtClean="0"/>
              <a:t>04/05/2023</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99A734-6F6A-4747-8496-1727BE0D694F}" type="slidenum">
              <a:rPr lang="fr-FR" smtClean="0"/>
              <a:t>‹N°›</a:t>
            </a:fld>
            <a:endParaRPr lang="fr-FR"/>
          </a:p>
        </p:txBody>
      </p:sp>
    </p:spTree>
    <p:extLst>
      <p:ext uri="{BB962C8B-B14F-4D97-AF65-F5344CB8AC3E}">
        <p14:creationId xmlns:p14="http://schemas.microsoft.com/office/powerpoint/2010/main" val="756338897"/>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697" r:id="rId3"/>
    <p:sldLayoutId id="2147483698" r:id="rId4"/>
    <p:sldLayoutId id="2147483716"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hyperlink" Target="https://www.google.fr/url?sa=i&amp;rct=j&amp;q=&amp;esrc=s&amp;source=images&amp;cd=&amp;cad=rja&amp;uact=8&amp;ved=2ahUKEwjt5qXfsbXcAhUFDOwKHZYZA0wQjRx6BAgBEAU&amp;url=https://fr.fotolia.com/tag/%22%C3%A0%20retenir%22&amp;psig=AOvVaw2JoVTkk_lOo4UqznKrnQmc&amp;ust=1532440987601167" TargetMode="External"/><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5.xml"/><Relationship Id="rId6" Type="http://schemas.openxmlformats.org/officeDocument/2006/relationships/image" Target="../media/image15.png"/><Relationship Id="rId5" Type="http://schemas.openxmlformats.org/officeDocument/2006/relationships/image" Target="../media/image14.png"/><Relationship Id="rId10" Type="http://schemas.openxmlformats.org/officeDocument/2006/relationships/image" Target="../media/image18.png"/><Relationship Id="rId4" Type="http://schemas.openxmlformats.org/officeDocument/2006/relationships/image" Target="../media/image13.emf"/><Relationship Id="rId9" Type="http://schemas.openxmlformats.org/officeDocument/2006/relationships/image" Target="../media/image17.jpeg"/></Relationships>
</file>

<file path=ppt/slides/_rels/slide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png"/><Relationship Id="rId1" Type="http://schemas.openxmlformats.org/officeDocument/2006/relationships/slideLayout" Target="../slideLayouts/slideLayout5.xml"/><Relationship Id="rId4" Type="http://schemas.openxmlformats.org/officeDocument/2006/relationships/image" Target="../media/image21.jpeg"/></Relationships>
</file>

<file path=ppt/slides/_rels/slide5.xml.rels><?xml version="1.0" encoding="UTF-8" standalone="yes"?>
<Relationships xmlns="http://schemas.openxmlformats.org/package/2006/relationships"><Relationship Id="rId3" Type="http://schemas.openxmlformats.org/officeDocument/2006/relationships/hyperlink" Target="http://commerciaux.celca.caisse-epargne.fr/download/1449/referentiel-des-delegations-commerciales/9052/referentiel-des-derogations-commerciales.pdf" TargetMode="External"/><Relationship Id="rId2" Type="http://schemas.openxmlformats.org/officeDocument/2006/relationships/notesSlide" Target="../notesSlides/notesSlide2.xml"/><Relationship Id="rId1" Type="http://schemas.openxmlformats.org/officeDocument/2006/relationships/slideLayout" Target="../slideLayouts/slideLayout5.xml"/><Relationship Id="rId5" Type="http://schemas.openxmlformats.org/officeDocument/2006/relationships/image" Target="../media/image22.png"/><Relationship Id="rId4" Type="http://schemas.openxmlformats.org/officeDocument/2006/relationships/hyperlink" Target="http://commerciaux.celca.caisse-epargne.fr/download/1176/documents-hors-arbo-2/30121/bpce-selection-pea-pea-pme.pdf" TargetMode="External"/></Relationships>
</file>

<file path=ppt/slides/_rels/slide6.xml.rels><?xml version="1.0" encoding="UTF-8" standalone="yes"?>
<Relationships xmlns="http://schemas.openxmlformats.org/package/2006/relationships"><Relationship Id="rId8" Type="http://schemas.openxmlformats.org/officeDocument/2006/relationships/hyperlink" Target="http://commerciaux.celca.caisse-epargne.fr/download/1449/referentiel-des-delegations-commerciales/9052/referentiel-des-derogations-commerciales.pdf" TargetMode="External"/><Relationship Id="rId3" Type="http://schemas.openxmlformats.org/officeDocument/2006/relationships/image" Target="../media/image23.png"/><Relationship Id="rId7" Type="http://schemas.openxmlformats.org/officeDocument/2006/relationships/image" Target="../media/image25.png"/><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image" Target="../media/image24.png"/><Relationship Id="rId5" Type="http://schemas.openxmlformats.org/officeDocument/2006/relationships/hyperlink" Target="http://commerciaux.celca.caisse-epargne.fr/download/1176/documents-hors-arbo-2/30147/2023-03-31-standard_fr_mirova-insertion-emploi-dynamique_part-r.pdf" TargetMode="External"/><Relationship Id="rId10" Type="http://schemas.openxmlformats.org/officeDocument/2006/relationships/image" Target="../media/image26.png"/><Relationship Id="rId4" Type="http://schemas.openxmlformats.org/officeDocument/2006/relationships/hyperlink" Target="https://groupebpce-my.sharepoint.com/:v:/g/personal/romain_dehlinger_natixis_com/EePyuH1WxgdJroI_-VW3HXQB4O0z7KdtX8ycBbUAGfqWOA" TargetMode="External"/><Relationship Id="rId9" Type="http://schemas.openxmlformats.org/officeDocument/2006/relationships/hyperlink" Target="http://commerciaux.celca.caisse-epargne.fr/download/1176/documents-hors-arbo-2/30148/fund-factsheet-insertion-emplois-dynamique-raeur-fr.pdf" TargetMode="External"/></Relationships>
</file>

<file path=ppt/slides/_rels/slide7.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3.png"/><Relationship Id="rId7" Type="http://schemas.openxmlformats.org/officeDocument/2006/relationships/hyperlink" Target="http://commerciaux.celca.caisse-epargne.fr/download/1648/lettre-hebdomadaire-vega-investment-managers/30134/la-lettre-hebdomadaire-de-vega-im_2-mai-2023.pdf" TargetMode="External"/><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28.png"/><Relationship Id="rId5" Type="http://schemas.openxmlformats.org/officeDocument/2006/relationships/hyperlink" Target="http://commerciaux.celca.caisse-epargne.fr/download/1449/referentiel-des-delegations-commerciales/9052/referentiel-des-derogations-commerciales.pdf" TargetMode="External"/><Relationship Id="rId4"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p:cNvSpPr>
            <a:spLocks noGrp="1"/>
          </p:cNvSpPr>
          <p:nvPr>
            <p:ph type="subTitle" idx="1"/>
          </p:nvPr>
        </p:nvSpPr>
        <p:spPr>
          <a:xfrm>
            <a:off x="176270" y="5223163"/>
            <a:ext cx="13133154" cy="556592"/>
          </a:xfrm>
        </p:spPr>
        <p:txBody>
          <a:bodyPr/>
          <a:lstStyle/>
          <a:p>
            <a:r>
              <a:rPr lang="fr-FR" dirty="0"/>
              <a:t>2023 – Semaine 19 du Lundi 8 au Samedi 13 mai</a:t>
            </a:r>
          </a:p>
        </p:txBody>
      </p:sp>
    </p:spTree>
    <p:extLst>
      <p:ext uri="{BB962C8B-B14F-4D97-AF65-F5344CB8AC3E}">
        <p14:creationId xmlns:p14="http://schemas.microsoft.com/office/powerpoint/2010/main" val="8539782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3"/>
          <p:cNvSpPr txBox="1">
            <a:spLocks/>
          </p:cNvSpPr>
          <p:nvPr/>
        </p:nvSpPr>
        <p:spPr>
          <a:xfrm>
            <a:off x="3030885" y="6498618"/>
            <a:ext cx="4478717" cy="361950"/>
          </a:xfrm>
          <a:prstGeom prst="rect">
            <a:avLst/>
          </a:prstGeom>
        </p:spPr>
        <p:txBody>
          <a:bodyPr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tx1">
                    <a:lumMod val="75000"/>
                    <a:lumOff val="25000"/>
                  </a:schemeClr>
                </a:solidFill>
                <a:latin typeface="Montserrat" panose="00000500000000000000" pitchFamily="2"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8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dirty="0">
                <a:solidFill>
                  <a:schemeClr val="bg1">
                    <a:lumMod val="50000"/>
                  </a:schemeClr>
                </a:solidFill>
              </a:rPr>
              <a:t>Semaine 19</a:t>
            </a:r>
          </a:p>
        </p:txBody>
      </p:sp>
      <p:sp>
        <p:nvSpPr>
          <p:cNvPr id="3" name="Espace réservé du numéro de diapositive 1"/>
          <p:cNvSpPr txBox="1">
            <a:spLocks/>
          </p:cNvSpPr>
          <p:nvPr/>
        </p:nvSpPr>
        <p:spPr>
          <a:xfrm>
            <a:off x="11276532" y="6474557"/>
            <a:ext cx="673405" cy="261814"/>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100" b="1" smtClean="0">
                <a:solidFill>
                  <a:schemeClr val="tx1">
                    <a:lumMod val="50000"/>
                    <a:lumOff val="50000"/>
                  </a:schemeClr>
                </a:solidFill>
                <a:latin typeface="+mj-lt"/>
                <a:cs typeface="Helvetica Neue Medium"/>
              </a:rPr>
              <a:pPr algn="r"/>
              <a:t>2</a:t>
            </a:fld>
            <a:endParaRPr lang="fr-FR" sz="1000" b="1" dirty="0">
              <a:solidFill>
                <a:schemeClr val="tx1">
                  <a:lumMod val="50000"/>
                  <a:lumOff val="50000"/>
                </a:schemeClr>
              </a:solidFill>
              <a:latin typeface="+mj-lt"/>
              <a:cs typeface="Helvetica Neue Medium"/>
            </a:endParaRPr>
          </a:p>
        </p:txBody>
      </p:sp>
      <p:sp>
        <p:nvSpPr>
          <p:cNvPr id="5" name="Rectangle 4"/>
          <p:cNvSpPr/>
          <p:nvPr/>
        </p:nvSpPr>
        <p:spPr>
          <a:xfrm>
            <a:off x="3459938" y="2732133"/>
            <a:ext cx="8578776" cy="2031325"/>
          </a:xfrm>
          <a:prstGeom prst="rect">
            <a:avLst/>
          </a:prstGeom>
          <a:solidFill>
            <a:schemeClr val="bg1">
              <a:lumMod val="85000"/>
            </a:schemeClr>
          </a:solidFill>
        </p:spPr>
        <p:txBody>
          <a:bodyPr wrap="square">
            <a:spAutoFit/>
          </a:bodyPr>
          <a:lstStyle/>
          <a:p>
            <a:pPr marL="285750" indent="-285750">
              <a:buFont typeface="Wingdings" panose="05000000000000000000" pitchFamily="2" charset="2"/>
              <a:buChar char="§"/>
            </a:pPr>
            <a:r>
              <a:rPr lang="fr-FR" dirty="0">
                <a:effectLst>
                  <a:outerShdw blurRad="38100" dist="38100" dir="2700000" algn="tl">
                    <a:srgbClr val="000000">
                      <a:alpha val="43137"/>
                    </a:srgbClr>
                  </a:outerShdw>
                </a:effectLst>
              </a:rPr>
              <a:t>SCPI OUVERTES : </a:t>
            </a:r>
            <a:r>
              <a:rPr lang="fr-FR" dirty="0"/>
              <a:t>à date chez CNP &amp; BPCE VIE (HORS  TEORA BY NWM) &amp; SCPI en direct</a:t>
            </a:r>
          </a:p>
          <a:p>
            <a:pPr marL="285750" indent="-285750">
              <a:buFont typeface="Wingdings" panose="05000000000000000000" pitchFamily="2" charset="2"/>
              <a:buChar char="§"/>
            </a:pPr>
            <a:r>
              <a:rPr lang="fr-FR" dirty="0">
                <a:effectLst>
                  <a:outerShdw blurRad="38100" dist="38100" dir="2700000" algn="tl">
                    <a:srgbClr val="000000">
                      <a:alpha val="43137"/>
                    </a:srgbClr>
                  </a:outerShdw>
                </a:effectLst>
              </a:rPr>
              <a:t>FISCALITE: FIP ODYSSEE VENTURE</a:t>
            </a:r>
            <a:r>
              <a:rPr lang="fr-FR" dirty="0"/>
              <a:t>: envoi des attestations fiscales</a:t>
            </a:r>
          </a:p>
          <a:p>
            <a:pPr marL="285750" indent="-285750">
              <a:buFont typeface="Wingdings" panose="05000000000000000000" pitchFamily="2" charset="2"/>
              <a:buChar char="§"/>
            </a:pPr>
            <a:r>
              <a:rPr lang="fr-FR" dirty="0">
                <a:effectLst>
                  <a:outerShdw blurRad="38100" dist="38100" dir="2700000" algn="tl">
                    <a:srgbClr val="000000">
                      <a:alpha val="43137"/>
                    </a:srgbClr>
                  </a:outerShdw>
                </a:effectLst>
              </a:rPr>
              <a:t>PEA: </a:t>
            </a:r>
            <a:r>
              <a:rPr lang="fr-FR" dirty="0"/>
              <a:t>mapping des OPC éligibles au PEA</a:t>
            </a:r>
          </a:p>
          <a:p>
            <a:pPr marL="285750" indent="-285750">
              <a:buFont typeface="Wingdings" panose="05000000000000000000" pitchFamily="2" charset="2"/>
              <a:buChar char="§"/>
            </a:pPr>
            <a:r>
              <a:rPr lang="fr-FR" dirty="0">
                <a:effectLst>
                  <a:outerShdw blurRad="38100" dist="38100" dir="2700000" algn="tl">
                    <a:srgbClr val="000000">
                      <a:alpha val="43137"/>
                    </a:srgbClr>
                  </a:outerShdw>
                </a:effectLst>
              </a:rPr>
              <a:t>Assurance Vie / Valeurs  mobilières: MIROVA: </a:t>
            </a:r>
            <a:r>
              <a:rPr lang="fr-FR" dirty="0"/>
              <a:t>Réécoute de la </a:t>
            </a:r>
            <a:r>
              <a:rPr lang="fr-FR" dirty="0" err="1"/>
              <a:t>webex</a:t>
            </a:r>
            <a:r>
              <a:rPr lang="fr-FR" dirty="0"/>
              <a:t> sur Insertion Emplois Dynamique  du jeudi 4 mai 2023 , support de présentation et </a:t>
            </a:r>
            <a:r>
              <a:rPr lang="fr-FR" dirty="0" err="1"/>
              <a:t>reporting</a:t>
            </a:r>
            <a:endParaRPr lang="fr-FR" dirty="0"/>
          </a:p>
          <a:p>
            <a:pPr marL="285750" indent="-285750">
              <a:buFont typeface="Wingdings" panose="05000000000000000000" pitchFamily="2" charset="2"/>
              <a:buChar char="§"/>
            </a:pPr>
            <a:r>
              <a:rPr lang="fr-FR" dirty="0">
                <a:effectLst>
                  <a:outerShdw blurRad="38100" dist="38100" dir="2700000" algn="tl">
                    <a:srgbClr val="000000">
                      <a:alpha val="43137"/>
                    </a:srgbClr>
                  </a:outerShdw>
                </a:effectLst>
              </a:rPr>
              <a:t>Assurance Vie / Valeurs  mobilières : VEGA IM </a:t>
            </a:r>
            <a:r>
              <a:rPr lang="fr-FR" dirty="0"/>
              <a:t>:  La lettre HEBDO du 2 mai 2023</a:t>
            </a:r>
          </a:p>
          <a:p>
            <a:pPr marL="285750" indent="-285750">
              <a:buFont typeface="Wingdings" panose="05000000000000000000" pitchFamily="2" charset="2"/>
              <a:buChar char="§"/>
            </a:pPr>
            <a:endParaRPr lang="fr-FR" dirty="0"/>
          </a:p>
        </p:txBody>
      </p:sp>
    </p:spTree>
    <p:extLst>
      <p:ext uri="{BB962C8B-B14F-4D97-AF65-F5344CB8AC3E}">
        <p14:creationId xmlns:p14="http://schemas.microsoft.com/office/powerpoint/2010/main" val="25698339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p:cNvSpPr txBox="1"/>
          <p:nvPr/>
        </p:nvSpPr>
        <p:spPr>
          <a:xfrm>
            <a:off x="0" y="368300"/>
            <a:ext cx="10979084" cy="830997"/>
          </a:xfrm>
          <a:prstGeom prst="rect">
            <a:avLst/>
          </a:prstGeom>
          <a:solidFill>
            <a:schemeClr val="bg1">
              <a:lumMod val="75000"/>
            </a:schemeClr>
          </a:solidFill>
        </p:spPr>
        <p:txBody>
          <a:bodyPr wrap="square" rtlCol="0">
            <a:spAutoFit/>
          </a:bodyPr>
          <a:lstStyle/>
          <a:p>
            <a:pPr defTabSz="1258794">
              <a:lnSpc>
                <a:spcPct val="150000"/>
              </a:lnSpc>
              <a:defRPr/>
            </a:pPr>
            <a:r>
              <a:rPr lang="fr-FR" sz="1600" kern="0" dirty="0">
                <a:solidFill>
                  <a:schemeClr val="bg1">
                    <a:lumMod val="50000"/>
                  </a:schemeClr>
                </a:solidFill>
              </a:rPr>
              <a:t>        ACTIONS COMMERCIALES / COLLECTE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2400" b="1" kern="0" dirty="0">
                <a:solidFill>
                  <a:schemeClr val="bg1">
                    <a:lumMod val="50000"/>
                  </a:schemeClr>
                </a:solidFill>
                <a:effectLst>
                  <a:outerShdw blurRad="38100" dist="38100" dir="2700000" algn="tl">
                    <a:srgbClr val="000000">
                      <a:alpha val="43137"/>
                    </a:srgbClr>
                  </a:outerShdw>
                </a:effectLst>
                <a:latin typeface="Calibri"/>
              </a:rPr>
              <a:t> </a:t>
            </a:r>
            <a:r>
              <a:rPr lang="fr-FR" sz="2200" b="1" kern="0" dirty="0">
                <a:solidFill>
                  <a:schemeClr val="bg1">
                    <a:lumMod val="50000"/>
                  </a:schemeClr>
                </a:solidFill>
                <a:effectLst>
                  <a:outerShdw blurRad="38100" dist="38100" dir="2700000" algn="tl">
                    <a:srgbClr val="000000">
                      <a:alpha val="43137"/>
                    </a:srgbClr>
                  </a:outerShdw>
                </a:effectLst>
                <a:latin typeface="Calibri"/>
              </a:rPr>
              <a:t>S</a:t>
            </a:r>
            <a:r>
              <a:rPr lang="fr-FR" sz="2200" b="1" kern="0" dirty="0">
                <a:solidFill>
                  <a:schemeClr val="bg1">
                    <a:lumMod val="50000"/>
                  </a:schemeClr>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CPI OUVERTES A DATE CHEZ  CNP &amp; BPCE VIE (HORS TEORA BY NWM) &amp; SCPI EN  DIRECT</a:t>
            </a:r>
            <a:endParaRPr lang="fr-FR" sz="2200" kern="0" dirty="0">
              <a:solidFill>
                <a:schemeClr val="bg1">
                  <a:lumMod val="50000"/>
                </a:schemeClr>
              </a:solidFill>
            </a:endParaRPr>
          </a:p>
        </p:txBody>
      </p:sp>
      <p:sp>
        <p:nvSpPr>
          <p:cNvPr id="9" name="Rectangle 8"/>
          <p:cNvSpPr/>
          <p:nvPr/>
        </p:nvSpPr>
        <p:spPr>
          <a:xfrm>
            <a:off x="10988298" y="3261528"/>
            <a:ext cx="1134369" cy="318499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 name="Picture 9">
            <a:extLst>
              <a:ext uri="{FF2B5EF4-FFF2-40B4-BE49-F238E27FC236}">
                <a16:creationId xmlns:a16="http://schemas.microsoft.com/office/drawing/2014/main" id="{02099965-D0A3-47AD-B902-59282BF11C84}"/>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3585561" y="1863168"/>
            <a:ext cx="1043608" cy="7799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Image 10"/>
          <p:cNvPicPr>
            <a:picLocks noChangeAspect="1"/>
          </p:cNvPicPr>
          <p:nvPr/>
        </p:nvPicPr>
        <p:blipFill>
          <a:blip r:embed="rId3"/>
          <a:stretch>
            <a:fillRect/>
          </a:stretch>
        </p:blipFill>
        <p:spPr>
          <a:xfrm>
            <a:off x="1631398" y="2126086"/>
            <a:ext cx="1208879" cy="348848"/>
          </a:xfrm>
          <a:prstGeom prst="rect">
            <a:avLst/>
          </a:prstGeom>
        </p:spPr>
      </p:pic>
      <p:sp>
        <p:nvSpPr>
          <p:cNvPr id="12" name="Espace réservé du texte 13"/>
          <p:cNvSpPr txBox="1">
            <a:spLocks/>
          </p:cNvSpPr>
          <p:nvPr/>
        </p:nvSpPr>
        <p:spPr>
          <a:xfrm>
            <a:off x="1868007" y="6524625"/>
            <a:ext cx="4478717" cy="361950"/>
          </a:xfrm>
          <a:prstGeom prst="rect">
            <a:avLst/>
          </a:prstGeom>
        </p:spPr>
        <p:txBody>
          <a:bodyPr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tx1">
                    <a:lumMod val="75000"/>
                    <a:lumOff val="25000"/>
                  </a:schemeClr>
                </a:solidFill>
                <a:latin typeface="Montserrat" panose="00000500000000000000" pitchFamily="2"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8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dirty="0">
                <a:solidFill>
                  <a:schemeClr val="bg1">
                    <a:lumMod val="50000"/>
                  </a:schemeClr>
                </a:solidFill>
              </a:rPr>
              <a:t>Semaine</a:t>
            </a:r>
            <a:r>
              <a:rPr lang="fr-FR" baseline="0" dirty="0">
                <a:solidFill>
                  <a:schemeClr val="bg1">
                    <a:lumMod val="50000"/>
                  </a:schemeClr>
                </a:solidFill>
              </a:rPr>
              <a:t> 19</a:t>
            </a:r>
            <a:endParaRPr lang="fr-FR" dirty="0">
              <a:solidFill>
                <a:schemeClr val="bg1">
                  <a:lumMod val="50000"/>
                </a:schemeClr>
              </a:solidFill>
            </a:endParaRPr>
          </a:p>
        </p:txBody>
      </p:sp>
      <p:sp>
        <p:nvSpPr>
          <p:cNvPr id="13" name="Espace réservé du numéro de diapositive 1"/>
          <p:cNvSpPr txBox="1">
            <a:spLocks/>
          </p:cNvSpPr>
          <p:nvPr/>
        </p:nvSpPr>
        <p:spPr>
          <a:xfrm>
            <a:off x="10988298" y="6524625"/>
            <a:ext cx="673405" cy="261814"/>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100" b="1" smtClean="0">
                <a:solidFill>
                  <a:schemeClr val="tx1">
                    <a:lumMod val="50000"/>
                    <a:lumOff val="50000"/>
                  </a:schemeClr>
                </a:solidFill>
                <a:latin typeface="+mj-lt"/>
                <a:cs typeface="Helvetica Neue Medium"/>
              </a:rPr>
              <a:pPr algn="r"/>
              <a:t>3</a:t>
            </a:fld>
            <a:endParaRPr lang="fr-FR" sz="1000" b="1" dirty="0">
              <a:solidFill>
                <a:schemeClr val="tx1">
                  <a:lumMod val="50000"/>
                  <a:lumOff val="50000"/>
                </a:schemeClr>
              </a:solidFill>
              <a:latin typeface="+mj-lt"/>
              <a:cs typeface="Helvetica Neue Medium"/>
            </a:endParaRPr>
          </a:p>
        </p:txBody>
      </p:sp>
      <p:sp>
        <p:nvSpPr>
          <p:cNvPr id="14" name="Rectangle 13"/>
          <p:cNvSpPr/>
          <p:nvPr/>
        </p:nvSpPr>
        <p:spPr>
          <a:xfrm>
            <a:off x="11028156" y="256664"/>
            <a:ext cx="1120771" cy="149300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26" name="Picture 2" descr="Toujours indiquer l’entité titulaire jointe en cas de souscription pour une personne mariée sous un régime communautaire ou pacsée en régime d’indivision, SAUF si remploi de fonds propres.&#10;Pour rappel la signature du conjoint ou partenaire de Pacs est d’ailleurs nécessaire sur le bulletin dans ces cas de fig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41540" y="5125450"/>
            <a:ext cx="4953000" cy="1295400"/>
          </a:xfrm>
          <a:prstGeom prst="rect">
            <a:avLst/>
          </a:prstGeom>
          <a:noFill/>
          <a:extLst>
            <a:ext uri="{909E8E84-426E-40DD-AFC4-6F175D3DCCD1}">
              <a14:hiddenFill xmlns:a14="http://schemas.microsoft.com/office/drawing/2010/main">
                <a:solidFill>
                  <a:srgbClr val="FFFFFF"/>
                </a:solidFill>
              </a14:hiddenFill>
            </a:ext>
          </a:extLst>
        </p:spPr>
      </p:pic>
      <p:pic>
        <p:nvPicPr>
          <p:cNvPr id="15" name="Image 14">
            <a:extLst>
              <a:ext uri="{FF2B5EF4-FFF2-40B4-BE49-F238E27FC236}">
                <a16:creationId xmlns:a16="http://schemas.microsoft.com/office/drawing/2014/main" id="{B05F56B2-AF29-47D7-BAF0-58C87E14F2B3}"/>
              </a:ext>
            </a:extLst>
          </p:cNvPr>
          <p:cNvPicPr>
            <a:picLocks noChangeAspect="1"/>
          </p:cNvPicPr>
          <p:nvPr/>
        </p:nvPicPr>
        <p:blipFill>
          <a:blip r:embed="rId5"/>
          <a:stretch>
            <a:fillRect/>
          </a:stretch>
        </p:blipFill>
        <p:spPr>
          <a:xfrm>
            <a:off x="7665159" y="1982630"/>
            <a:ext cx="1452679" cy="427093"/>
          </a:xfrm>
          <a:prstGeom prst="rect">
            <a:avLst/>
          </a:prstGeom>
        </p:spPr>
      </p:pic>
      <p:pic>
        <p:nvPicPr>
          <p:cNvPr id="8" name="Image 7">
            <a:extLst>
              <a:ext uri="{FF2B5EF4-FFF2-40B4-BE49-F238E27FC236}">
                <a16:creationId xmlns:a16="http://schemas.microsoft.com/office/drawing/2014/main" id="{74B6D0DD-149F-4F6B-B454-25971F04D595}"/>
              </a:ext>
            </a:extLst>
          </p:cNvPr>
          <p:cNvPicPr>
            <a:picLocks noChangeAspect="1"/>
          </p:cNvPicPr>
          <p:nvPr/>
        </p:nvPicPr>
        <p:blipFill>
          <a:blip r:embed="rId6"/>
          <a:stretch>
            <a:fillRect/>
          </a:stretch>
        </p:blipFill>
        <p:spPr>
          <a:xfrm>
            <a:off x="9401033" y="1983195"/>
            <a:ext cx="1452679" cy="427092"/>
          </a:xfrm>
          <a:prstGeom prst="rect">
            <a:avLst/>
          </a:prstGeom>
        </p:spPr>
      </p:pic>
      <p:sp>
        <p:nvSpPr>
          <p:cNvPr id="16" name="Espace réservé du texte 5">
            <a:extLst>
              <a:ext uri="{FF2B5EF4-FFF2-40B4-BE49-F238E27FC236}">
                <a16:creationId xmlns:a16="http://schemas.microsoft.com/office/drawing/2014/main" id="{FAAC8D67-87C4-44F5-9099-FA9EF0091AB0}"/>
              </a:ext>
            </a:extLst>
          </p:cNvPr>
          <p:cNvSpPr txBox="1">
            <a:spLocks/>
          </p:cNvSpPr>
          <p:nvPr/>
        </p:nvSpPr>
        <p:spPr>
          <a:xfrm>
            <a:off x="11028156" y="2489675"/>
            <a:ext cx="1082796" cy="659375"/>
          </a:xfrm>
          <a:prstGeom prst="rect">
            <a:avLst/>
          </a:prstGeom>
          <a:solidFill>
            <a:schemeClr val="bg1"/>
          </a:solidFill>
          <a:ln w="3175">
            <a:noFill/>
          </a:ln>
          <a:effectLst>
            <a:innerShdw blurRad="38100" dist="25400" dir="13200000">
              <a:prstClr val="black">
                <a:alpha val="50000"/>
              </a:prstClr>
            </a:innerShdw>
          </a:effectLst>
        </p:spPr>
        <p:txBody>
          <a:bodyPr vert="horz" lIns="91440" tIns="45720" rIns="91440" bIns="45720" rtlCol="0" anchor="ctr">
            <a:noAutofit/>
          </a:bodyPr>
          <a:lstStyle>
            <a:lvl1pPr marL="228600" indent="-228600" algn="ctr" defTabSz="914400" rtl="0" eaLnBrk="1" latinLnBrk="0" hangingPunct="1">
              <a:lnSpc>
                <a:spcPct val="90000"/>
              </a:lnSpc>
              <a:spcBef>
                <a:spcPts val="1000"/>
              </a:spcBef>
              <a:buFont typeface="Arial" panose="020B0604020202020204" pitchFamily="34" charset="0"/>
              <a:buChar char="•"/>
              <a:defRPr sz="8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sz="1400" dirty="0"/>
              <a:t>SCPI</a:t>
            </a:r>
          </a:p>
        </p:txBody>
      </p:sp>
      <p:pic>
        <p:nvPicPr>
          <p:cNvPr id="2" name="Image 1">
            <a:extLst>
              <a:ext uri="{FF2B5EF4-FFF2-40B4-BE49-F238E27FC236}">
                <a16:creationId xmlns:a16="http://schemas.microsoft.com/office/drawing/2014/main" id="{08F3F999-446C-4943-97D4-06CABE65BDB3}"/>
              </a:ext>
            </a:extLst>
          </p:cNvPr>
          <p:cNvPicPr>
            <a:picLocks noChangeAspect="1"/>
          </p:cNvPicPr>
          <p:nvPr/>
        </p:nvPicPr>
        <p:blipFill>
          <a:blip r:embed="rId7"/>
          <a:stretch>
            <a:fillRect/>
          </a:stretch>
        </p:blipFill>
        <p:spPr>
          <a:xfrm>
            <a:off x="5929287" y="2474934"/>
            <a:ext cx="4924425" cy="2190750"/>
          </a:xfrm>
          <a:prstGeom prst="rect">
            <a:avLst/>
          </a:prstGeom>
        </p:spPr>
      </p:pic>
      <p:pic>
        <p:nvPicPr>
          <p:cNvPr id="17" name="Picture 2" descr="Résultat de recherche d'images pour &quot;à retenir&quot;">
            <a:hlinkClick r:id="rId8"/>
            <a:extLst>
              <a:ext uri="{FF2B5EF4-FFF2-40B4-BE49-F238E27FC236}">
                <a16:creationId xmlns:a16="http://schemas.microsoft.com/office/drawing/2014/main" id="{BA29E15A-459C-4E03-8136-E183FA87DDA8}"/>
              </a:ext>
            </a:extLst>
          </p:cNvPr>
          <p:cNvPicPr/>
          <p:nvPr/>
        </p:nvPicPr>
        <p:blipFill rotWithShape="1">
          <a:blip r:embed="rId9" cstate="print">
            <a:extLst>
              <a:ext uri="{28A0092B-C50C-407E-A947-70E740481C1C}">
                <a14:useLocalDpi xmlns:a14="http://schemas.microsoft.com/office/drawing/2010/main" val="0"/>
              </a:ext>
            </a:extLst>
          </a:blip>
          <a:srcRect l="20354" t="28043" r="14390" b="27196"/>
          <a:stretch/>
        </p:blipFill>
        <p:spPr bwMode="auto">
          <a:xfrm rot="21294829">
            <a:off x="1151726" y="1336395"/>
            <a:ext cx="1432560" cy="42037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5" name="ZoneTexte 4">
            <a:extLst>
              <a:ext uri="{FF2B5EF4-FFF2-40B4-BE49-F238E27FC236}">
                <a16:creationId xmlns:a16="http://schemas.microsoft.com/office/drawing/2014/main" id="{302C7D1E-C2A8-4D4E-9569-FDFDB3FA443B}"/>
              </a:ext>
            </a:extLst>
          </p:cNvPr>
          <p:cNvSpPr txBox="1"/>
          <p:nvPr/>
        </p:nvSpPr>
        <p:spPr>
          <a:xfrm>
            <a:off x="2734091" y="1321573"/>
            <a:ext cx="7552324" cy="369332"/>
          </a:xfrm>
          <a:prstGeom prst="rect">
            <a:avLst/>
          </a:prstGeom>
          <a:noFill/>
        </p:spPr>
        <p:txBody>
          <a:bodyPr wrap="none" rtlCol="0">
            <a:spAutoFit/>
          </a:bodyPr>
          <a:lstStyle/>
          <a:p>
            <a:r>
              <a:rPr lang="fr-FR" dirty="0">
                <a:solidFill>
                  <a:srgbClr val="FF0000"/>
                </a:solidFill>
                <a:effectLst>
                  <a:outerShdw blurRad="38100" dist="38100" dir="2700000" algn="tl">
                    <a:srgbClr val="000000">
                      <a:alpha val="43137"/>
                    </a:srgbClr>
                  </a:outerShdw>
                </a:effectLst>
              </a:rPr>
              <a:t>Retrait de la commercialisation de PIERRE PLUS en direct depuis le 31/03/2023</a:t>
            </a:r>
          </a:p>
        </p:txBody>
      </p:sp>
      <p:pic>
        <p:nvPicPr>
          <p:cNvPr id="19" name="Image 18">
            <a:extLst>
              <a:ext uri="{FF2B5EF4-FFF2-40B4-BE49-F238E27FC236}">
                <a16:creationId xmlns:a16="http://schemas.microsoft.com/office/drawing/2014/main" id="{4C8262CB-60DC-2585-5391-C58E54D4E17F}"/>
              </a:ext>
            </a:extLst>
          </p:cNvPr>
          <p:cNvPicPr>
            <a:picLocks noChangeAspect="1"/>
          </p:cNvPicPr>
          <p:nvPr/>
        </p:nvPicPr>
        <p:blipFill>
          <a:blip r:embed="rId10"/>
          <a:stretch>
            <a:fillRect/>
          </a:stretch>
        </p:blipFill>
        <p:spPr>
          <a:xfrm>
            <a:off x="486265" y="2643111"/>
            <a:ext cx="4708023" cy="3226019"/>
          </a:xfrm>
          <a:prstGeom prst="rect">
            <a:avLst/>
          </a:prstGeom>
        </p:spPr>
      </p:pic>
    </p:spTree>
    <p:extLst>
      <p:ext uri="{BB962C8B-B14F-4D97-AF65-F5344CB8AC3E}">
        <p14:creationId xmlns:p14="http://schemas.microsoft.com/office/powerpoint/2010/main" val="20774853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p:cNvSpPr>
            <a:spLocks noGrp="1"/>
          </p:cNvSpPr>
          <p:nvPr>
            <p:ph type="body" sz="quarter" idx="28"/>
          </p:nvPr>
        </p:nvSpPr>
        <p:spPr>
          <a:xfrm>
            <a:off x="11062821" y="980581"/>
            <a:ext cx="1082796" cy="659375"/>
          </a:xfrm>
        </p:spPr>
        <p:txBody>
          <a:bodyPr/>
          <a:lstStyle/>
          <a:p>
            <a:pPr marL="0" indent="0">
              <a:buNone/>
            </a:pPr>
            <a:r>
              <a:rPr lang="fr-FR" sz="1400" dirty="0"/>
              <a:t>MARCHES FINANCIERS</a:t>
            </a:r>
          </a:p>
        </p:txBody>
      </p:sp>
      <p:sp>
        <p:nvSpPr>
          <p:cNvPr id="7" name="ZoneTexte 6"/>
          <p:cNvSpPr txBox="1"/>
          <p:nvPr/>
        </p:nvSpPr>
        <p:spPr>
          <a:xfrm>
            <a:off x="0" y="368300"/>
            <a:ext cx="10979084" cy="830997"/>
          </a:xfrm>
          <a:prstGeom prst="rect">
            <a:avLst/>
          </a:prstGeom>
          <a:solidFill>
            <a:schemeClr val="bg1">
              <a:lumMod val="75000"/>
            </a:schemeClr>
          </a:solidFill>
        </p:spPr>
        <p:txBody>
          <a:bodyPr wrap="square" rtlCol="0">
            <a:spAutoFit/>
          </a:bodyPr>
          <a:lstStyle/>
          <a:p>
            <a:pPr defTabSz="1258794">
              <a:lnSpc>
                <a:spcPct val="150000"/>
              </a:lnSpc>
              <a:defRPr/>
            </a:pPr>
            <a:r>
              <a:rPr lang="fr-FR" sz="1600" kern="0" dirty="0">
                <a:solidFill>
                  <a:schemeClr val="bg1">
                    <a:lumMod val="50000"/>
                  </a:schemeClr>
                </a:solidFill>
              </a:rPr>
              <a:t>        ACTIONS COMMERCIALES / COLLECTE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2400" b="1" kern="0" dirty="0">
                <a:solidFill>
                  <a:schemeClr val="bg1">
                    <a:lumMod val="50000"/>
                  </a:schemeClr>
                </a:solidFill>
                <a:effectLst>
                  <a:outerShdw blurRad="38100" dist="38100" dir="2700000" algn="tl">
                    <a:srgbClr val="000000">
                      <a:alpha val="43137"/>
                    </a:srgbClr>
                  </a:outerShdw>
                </a:effectLst>
                <a:latin typeface="Calibri"/>
              </a:rPr>
              <a:t>  ATTESTATIONS FISCALES  FIP/FCPI</a:t>
            </a:r>
            <a:endParaRPr lang="fr-FR" sz="2400" kern="0" dirty="0">
              <a:solidFill>
                <a:schemeClr val="bg1">
                  <a:lumMod val="50000"/>
                </a:schemeClr>
              </a:solidFill>
            </a:endParaRPr>
          </a:p>
        </p:txBody>
      </p:sp>
      <p:sp>
        <p:nvSpPr>
          <p:cNvPr id="14" name="Rectangle 13"/>
          <p:cNvSpPr/>
          <p:nvPr/>
        </p:nvSpPr>
        <p:spPr>
          <a:xfrm>
            <a:off x="11039631" y="3260994"/>
            <a:ext cx="1082796" cy="326363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Espace réservé du texte 13"/>
          <p:cNvSpPr txBox="1">
            <a:spLocks/>
          </p:cNvSpPr>
          <p:nvPr/>
        </p:nvSpPr>
        <p:spPr>
          <a:xfrm>
            <a:off x="1510199" y="6424489"/>
            <a:ext cx="4478717" cy="361950"/>
          </a:xfrm>
          <a:prstGeom prst="rect">
            <a:avLst/>
          </a:prstGeom>
        </p:spPr>
        <p:txBody>
          <a:bodyPr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tx1">
                    <a:lumMod val="75000"/>
                    <a:lumOff val="25000"/>
                  </a:schemeClr>
                </a:solidFill>
                <a:latin typeface="Montserrat" panose="00000500000000000000" pitchFamily="2"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8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dirty="0">
                <a:solidFill>
                  <a:schemeClr val="bg1">
                    <a:lumMod val="50000"/>
                  </a:schemeClr>
                </a:solidFill>
              </a:rPr>
              <a:t>Semaine</a:t>
            </a:r>
            <a:r>
              <a:rPr lang="fr-FR" baseline="0" dirty="0">
                <a:solidFill>
                  <a:schemeClr val="bg1">
                    <a:lumMod val="50000"/>
                  </a:schemeClr>
                </a:solidFill>
              </a:rPr>
              <a:t> 19</a:t>
            </a:r>
            <a:endParaRPr lang="fr-FR" dirty="0">
              <a:solidFill>
                <a:schemeClr val="bg1">
                  <a:lumMod val="50000"/>
                </a:schemeClr>
              </a:solidFill>
            </a:endParaRPr>
          </a:p>
        </p:txBody>
      </p:sp>
      <p:sp>
        <p:nvSpPr>
          <p:cNvPr id="16" name="Espace réservé du numéro de diapositive 1"/>
          <p:cNvSpPr txBox="1">
            <a:spLocks/>
          </p:cNvSpPr>
          <p:nvPr/>
        </p:nvSpPr>
        <p:spPr>
          <a:xfrm>
            <a:off x="10988298" y="6524625"/>
            <a:ext cx="673405" cy="261814"/>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100" b="1" smtClean="0">
                <a:solidFill>
                  <a:schemeClr val="tx1">
                    <a:lumMod val="50000"/>
                    <a:lumOff val="50000"/>
                  </a:schemeClr>
                </a:solidFill>
                <a:latin typeface="+mj-lt"/>
                <a:cs typeface="Helvetica Neue Medium"/>
              </a:rPr>
              <a:pPr algn="r"/>
              <a:t>4</a:t>
            </a:fld>
            <a:endParaRPr lang="fr-FR" sz="1000" b="1" dirty="0">
              <a:solidFill>
                <a:schemeClr val="tx1">
                  <a:lumMod val="50000"/>
                  <a:lumOff val="50000"/>
                </a:schemeClr>
              </a:solidFill>
              <a:latin typeface="+mj-lt"/>
              <a:cs typeface="Helvetica Neue Medium"/>
            </a:endParaRPr>
          </a:p>
        </p:txBody>
      </p:sp>
      <p:sp>
        <p:nvSpPr>
          <p:cNvPr id="18" name="Espace réservé du texte 5">
            <a:extLst>
              <a:ext uri="{FF2B5EF4-FFF2-40B4-BE49-F238E27FC236}">
                <a16:creationId xmlns:a16="http://schemas.microsoft.com/office/drawing/2014/main" id="{9BFBA407-B8C4-41A0-96DA-12582EA14CCB}"/>
              </a:ext>
            </a:extLst>
          </p:cNvPr>
          <p:cNvSpPr txBox="1">
            <a:spLocks/>
          </p:cNvSpPr>
          <p:nvPr/>
        </p:nvSpPr>
        <p:spPr>
          <a:xfrm>
            <a:off x="10979084" y="2507811"/>
            <a:ext cx="1082796" cy="659375"/>
          </a:xfrm>
          <a:prstGeom prst="rect">
            <a:avLst/>
          </a:prstGeom>
          <a:solidFill>
            <a:schemeClr val="bg1"/>
          </a:solidFill>
          <a:ln w="3175">
            <a:noFill/>
          </a:ln>
          <a:effectLst>
            <a:innerShdw blurRad="38100" dist="25400" dir="13200000">
              <a:prstClr val="black">
                <a:alpha val="50000"/>
              </a:prstClr>
            </a:innerShdw>
          </a:effectLst>
        </p:spPr>
        <p:txBody>
          <a:bodyPr vert="horz" lIns="91440" tIns="45720" rIns="91440" bIns="45720" rtlCol="0" anchor="ctr">
            <a:noAutofit/>
          </a:bodyPr>
          <a:lstStyle>
            <a:lvl1pPr marL="228600" indent="-228600" algn="ctr" defTabSz="914400" rtl="0" eaLnBrk="1" latinLnBrk="0" hangingPunct="1">
              <a:lnSpc>
                <a:spcPct val="90000"/>
              </a:lnSpc>
              <a:spcBef>
                <a:spcPts val="1000"/>
              </a:spcBef>
              <a:buFont typeface="Arial" panose="020B0604020202020204" pitchFamily="34" charset="0"/>
              <a:buChar char="•"/>
              <a:defRPr sz="8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sz="1400" dirty="0"/>
              <a:t>FIP/FCPI</a:t>
            </a:r>
          </a:p>
        </p:txBody>
      </p:sp>
      <p:sp>
        <p:nvSpPr>
          <p:cNvPr id="19" name="Rectangle 18">
            <a:extLst>
              <a:ext uri="{FF2B5EF4-FFF2-40B4-BE49-F238E27FC236}">
                <a16:creationId xmlns:a16="http://schemas.microsoft.com/office/drawing/2014/main" id="{AC1B6854-6ADE-4784-B869-D95760FFA3F1}"/>
              </a:ext>
            </a:extLst>
          </p:cNvPr>
          <p:cNvSpPr/>
          <p:nvPr/>
        </p:nvSpPr>
        <p:spPr>
          <a:xfrm>
            <a:off x="11048658" y="71561"/>
            <a:ext cx="1143342" cy="170215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27B0A939-A70D-48E8-8DD9-2EE6CFC619F7}"/>
              </a:ext>
            </a:extLst>
          </p:cNvPr>
          <p:cNvSpPr/>
          <p:nvPr/>
        </p:nvSpPr>
        <p:spPr>
          <a:xfrm>
            <a:off x="130120" y="2091614"/>
            <a:ext cx="11016438" cy="2542363"/>
          </a:xfrm>
          <a:prstGeom prst="rect">
            <a:avLst/>
          </a:prstGeom>
        </p:spPr>
        <p:txBody>
          <a:bodyPr wrap="square">
            <a:spAutoFit/>
          </a:bodyPr>
          <a:lstStyle/>
          <a:p>
            <a:pPr>
              <a:lnSpc>
                <a:spcPct val="150000"/>
              </a:lnSpc>
            </a:pPr>
            <a:r>
              <a:rPr lang="fr-FR" dirty="0">
                <a:solidFill>
                  <a:srgbClr val="232342"/>
                </a:solidFill>
                <a:latin typeface="Calibri" panose="020F0502020204030204" pitchFamily="34" charset="0"/>
                <a:ea typeface="Calibri" panose="020F0502020204030204" pitchFamily="34" charset="0"/>
                <a:cs typeface="Calibri" panose="020F0502020204030204" pitchFamily="34" charset="0"/>
              </a:rPr>
              <a:t>L’envoi des attestations fiscales d’ Odyssée Venture  a débuté  fin de semaine dernière, certaines sont encore en cours d’acheminement.</a:t>
            </a:r>
          </a:p>
          <a:p>
            <a:pPr>
              <a:lnSpc>
                <a:spcPct val="150000"/>
              </a:lnSpc>
            </a:pPr>
            <a:r>
              <a:rPr lang="fr-FR"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Pour rappel, les déclarations peuvent dès à présent être remplies sans  les justificatifs, qui  ne sont pas requis. </a:t>
            </a:r>
          </a:p>
          <a:p>
            <a:pPr>
              <a:lnSpc>
                <a:spcPct val="150000"/>
              </a:lnSpc>
            </a:pPr>
            <a:r>
              <a:rPr lang="fr-FR" dirty="0">
                <a:solidFill>
                  <a:srgbClr val="232342"/>
                </a:solidFill>
                <a:latin typeface="Calibri" panose="020F0502020204030204" pitchFamily="34" charset="0"/>
                <a:ea typeface="Calibri" panose="020F0502020204030204" pitchFamily="34" charset="0"/>
                <a:cs typeface="Calibri" panose="020F0502020204030204" pitchFamily="34" charset="0"/>
              </a:rPr>
              <a:t>Si toutefois , d’ici fin de la semaine prochaine vos clients n’auraient pas reçus leurs justificatifs</a:t>
            </a:r>
            <a:r>
              <a:rPr lang="fr-FR"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merci de vous rapprocher de vos ingénieurs patrimoniaux ou du marché Premium (N.CASSAN) qui centraliseront les demandes et se rapprocheront de la société de gestion pour demander la réédition d’un duplicata. </a:t>
            </a:r>
          </a:p>
        </p:txBody>
      </p:sp>
      <p:pic>
        <p:nvPicPr>
          <p:cNvPr id="13" name="Picture 2">
            <a:extLst>
              <a:ext uri="{FF2B5EF4-FFF2-40B4-BE49-F238E27FC236}">
                <a16:creationId xmlns:a16="http://schemas.microsoft.com/office/drawing/2014/main" id="{BDF30533-6907-4525-94CB-B7AAE1CF6752}"/>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53057" y="5277673"/>
            <a:ext cx="1694439" cy="83155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0" name="Picture 7">
            <a:extLst>
              <a:ext uri="{FF2B5EF4-FFF2-40B4-BE49-F238E27FC236}">
                <a16:creationId xmlns:a16="http://schemas.microsoft.com/office/drawing/2014/main" id="{F4FFA9BA-7640-4C1E-BFD6-B5733BEEE093}"/>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85381" y="4866687"/>
            <a:ext cx="1597025" cy="9226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Image 23">
            <a:extLst>
              <a:ext uri="{FF2B5EF4-FFF2-40B4-BE49-F238E27FC236}">
                <a16:creationId xmlns:a16="http://schemas.microsoft.com/office/drawing/2014/main" id="{01A37220-81D4-417F-8209-A15599C9086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0" y="540910"/>
            <a:ext cx="2152650"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43022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p:cNvSpPr>
            <a:spLocks noGrp="1"/>
          </p:cNvSpPr>
          <p:nvPr>
            <p:ph type="body" sz="quarter" idx="28"/>
          </p:nvPr>
        </p:nvSpPr>
        <p:spPr>
          <a:xfrm>
            <a:off x="11062821" y="980581"/>
            <a:ext cx="1082796" cy="659375"/>
          </a:xfrm>
        </p:spPr>
        <p:txBody>
          <a:bodyPr/>
          <a:lstStyle/>
          <a:p>
            <a:pPr marL="0" indent="0">
              <a:buNone/>
            </a:pPr>
            <a:r>
              <a:rPr lang="fr-FR" sz="1400" dirty="0"/>
              <a:t>MARCHES FINANCIERS</a:t>
            </a:r>
          </a:p>
        </p:txBody>
      </p:sp>
      <p:sp>
        <p:nvSpPr>
          <p:cNvPr id="7" name="ZoneTexte 6"/>
          <p:cNvSpPr txBox="1"/>
          <p:nvPr/>
        </p:nvSpPr>
        <p:spPr>
          <a:xfrm>
            <a:off x="0" y="368300"/>
            <a:ext cx="10979084" cy="830997"/>
          </a:xfrm>
          <a:prstGeom prst="rect">
            <a:avLst/>
          </a:prstGeom>
          <a:solidFill>
            <a:schemeClr val="bg1">
              <a:lumMod val="75000"/>
            </a:schemeClr>
          </a:solidFill>
        </p:spPr>
        <p:txBody>
          <a:bodyPr wrap="square" rtlCol="0">
            <a:spAutoFit/>
          </a:bodyPr>
          <a:lstStyle/>
          <a:p>
            <a:pPr defTabSz="1258794">
              <a:lnSpc>
                <a:spcPct val="150000"/>
              </a:lnSpc>
              <a:defRPr/>
            </a:pPr>
            <a:r>
              <a:rPr lang="fr-FR" sz="1600" kern="0" dirty="0">
                <a:solidFill>
                  <a:schemeClr val="bg1">
                    <a:lumMod val="50000"/>
                  </a:schemeClr>
                </a:solidFill>
              </a:rPr>
              <a:t>        ACTIONS COMMERCIALES / COLLECTE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2400" b="1" kern="0" dirty="0">
                <a:solidFill>
                  <a:schemeClr val="bg1">
                    <a:lumMod val="50000"/>
                  </a:schemeClr>
                </a:solidFill>
                <a:effectLst>
                  <a:outerShdw blurRad="38100" dist="38100" dir="2700000" algn="tl">
                    <a:srgbClr val="000000">
                      <a:alpha val="43137"/>
                    </a:srgbClr>
                  </a:outerShdw>
                </a:effectLst>
                <a:latin typeface="Calibri"/>
              </a:rPr>
              <a:t>   MAPPING DES OPC ELIGIBLES AU PEA</a:t>
            </a:r>
            <a:endParaRPr lang="fr-FR" sz="2400" kern="0" dirty="0">
              <a:solidFill>
                <a:schemeClr val="bg1">
                  <a:lumMod val="50000"/>
                </a:schemeClr>
              </a:solidFill>
            </a:endParaRPr>
          </a:p>
        </p:txBody>
      </p:sp>
      <p:sp>
        <p:nvSpPr>
          <p:cNvPr id="13" name="ZoneTexte 12">
            <a:hlinkClick r:id="rId3"/>
          </p:cNvPr>
          <p:cNvSpPr txBox="1"/>
          <p:nvPr/>
        </p:nvSpPr>
        <p:spPr>
          <a:xfrm>
            <a:off x="275825" y="3003109"/>
            <a:ext cx="2704977" cy="1077218"/>
          </a:xfrm>
          <a:prstGeom prst="rect">
            <a:avLst/>
          </a:prstGeom>
          <a:noFill/>
        </p:spPr>
        <p:txBody>
          <a:bodyPr wrap="square" rtlCol="0">
            <a:spAutoFit/>
          </a:bodyPr>
          <a:lstStyle/>
          <a:p>
            <a:pPr algn="ctr"/>
            <a:endPar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algn="ctr"/>
            <a:endPar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algn="ctr"/>
            <a:r>
              <a:rPr lang="fr-FR" sz="1600" i="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Pour la consulter </a:t>
            </a:r>
          </a:p>
          <a:p>
            <a:pPr algn="ctr"/>
            <a:r>
              <a:rPr lang="fr-FR" sz="1600" i="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cliquez sur l’ image  </a:t>
            </a:r>
            <a:r>
              <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sym typeface="Wingdings" panose="05000000000000000000" pitchFamily="2" charset="2"/>
              </a:rPr>
              <a:t></a:t>
            </a:r>
            <a:endPar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
        <p:nvSpPr>
          <p:cNvPr id="14" name="Rectangle 13"/>
          <p:cNvSpPr/>
          <p:nvPr/>
        </p:nvSpPr>
        <p:spPr>
          <a:xfrm>
            <a:off x="11039629" y="3227942"/>
            <a:ext cx="1111975" cy="323205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Espace réservé du texte 13"/>
          <p:cNvSpPr txBox="1">
            <a:spLocks/>
          </p:cNvSpPr>
          <p:nvPr/>
        </p:nvSpPr>
        <p:spPr>
          <a:xfrm>
            <a:off x="1510199" y="6424489"/>
            <a:ext cx="4478717" cy="361950"/>
          </a:xfrm>
          <a:prstGeom prst="rect">
            <a:avLst/>
          </a:prstGeom>
        </p:spPr>
        <p:txBody>
          <a:bodyPr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tx1">
                    <a:lumMod val="75000"/>
                    <a:lumOff val="25000"/>
                  </a:schemeClr>
                </a:solidFill>
                <a:latin typeface="Montserrat" panose="00000500000000000000" pitchFamily="2"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8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dirty="0">
                <a:solidFill>
                  <a:schemeClr val="bg1">
                    <a:lumMod val="50000"/>
                  </a:schemeClr>
                </a:solidFill>
              </a:rPr>
              <a:t>Semaine</a:t>
            </a:r>
            <a:r>
              <a:rPr lang="fr-FR" baseline="0" dirty="0">
                <a:solidFill>
                  <a:schemeClr val="bg1">
                    <a:lumMod val="50000"/>
                  </a:schemeClr>
                </a:solidFill>
              </a:rPr>
              <a:t> 19</a:t>
            </a:r>
            <a:endParaRPr lang="fr-FR" dirty="0">
              <a:solidFill>
                <a:schemeClr val="bg1">
                  <a:lumMod val="50000"/>
                </a:schemeClr>
              </a:solidFill>
            </a:endParaRPr>
          </a:p>
        </p:txBody>
      </p:sp>
      <p:sp>
        <p:nvSpPr>
          <p:cNvPr id="16" name="Espace réservé du numéro de diapositive 1"/>
          <p:cNvSpPr txBox="1">
            <a:spLocks/>
          </p:cNvSpPr>
          <p:nvPr/>
        </p:nvSpPr>
        <p:spPr>
          <a:xfrm>
            <a:off x="10988298" y="6524625"/>
            <a:ext cx="673405" cy="261814"/>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100" b="1" smtClean="0">
                <a:solidFill>
                  <a:schemeClr val="tx1">
                    <a:lumMod val="50000"/>
                    <a:lumOff val="50000"/>
                  </a:schemeClr>
                </a:solidFill>
                <a:latin typeface="+mj-lt"/>
                <a:cs typeface="Helvetica Neue Medium"/>
              </a:rPr>
              <a:pPr algn="r"/>
              <a:t>5</a:t>
            </a:fld>
            <a:endParaRPr lang="fr-FR" sz="1000" b="1" dirty="0">
              <a:solidFill>
                <a:schemeClr val="tx1">
                  <a:lumMod val="50000"/>
                  <a:lumOff val="50000"/>
                </a:schemeClr>
              </a:solidFill>
              <a:latin typeface="+mj-lt"/>
              <a:cs typeface="Helvetica Neue Medium"/>
            </a:endParaRPr>
          </a:p>
        </p:txBody>
      </p:sp>
      <p:sp>
        <p:nvSpPr>
          <p:cNvPr id="2" name="Espace réservé du texte 5">
            <a:extLst>
              <a:ext uri="{FF2B5EF4-FFF2-40B4-BE49-F238E27FC236}">
                <a16:creationId xmlns:a16="http://schemas.microsoft.com/office/drawing/2014/main" id="{E7F797A3-68E3-28A0-0C2E-AE292569FB68}"/>
              </a:ext>
            </a:extLst>
          </p:cNvPr>
          <p:cNvSpPr txBox="1">
            <a:spLocks/>
          </p:cNvSpPr>
          <p:nvPr/>
        </p:nvSpPr>
        <p:spPr>
          <a:xfrm>
            <a:off x="11062821" y="2489063"/>
            <a:ext cx="1082796" cy="659375"/>
          </a:xfrm>
          <a:prstGeom prst="rect">
            <a:avLst/>
          </a:prstGeom>
          <a:solidFill>
            <a:schemeClr val="bg1"/>
          </a:solidFill>
          <a:ln w="3175">
            <a:noFill/>
          </a:ln>
          <a:effectLst>
            <a:innerShdw blurRad="38100" dist="25400" dir="13200000">
              <a:prstClr val="black">
                <a:alpha val="50000"/>
              </a:prstClr>
            </a:innerShdw>
          </a:effectLst>
        </p:spPr>
        <p:txBody>
          <a:bodyPr vert="horz" lIns="91440" tIns="45720" rIns="91440" bIns="45720" rtlCol="0" anchor="ctr">
            <a:noAutofit/>
          </a:bodyPr>
          <a:lstStyle>
            <a:lvl1pPr marL="228600" indent="-228600" algn="ctr" defTabSz="914400" rtl="0" eaLnBrk="1" latinLnBrk="0" hangingPunct="1">
              <a:lnSpc>
                <a:spcPct val="90000"/>
              </a:lnSpc>
              <a:spcBef>
                <a:spcPts val="1000"/>
              </a:spcBef>
              <a:buFont typeface="Arial" panose="020B0604020202020204" pitchFamily="34" charset="0"/>
              <a:buChar char="•"/>
              <a:defRPr sz="8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sz="1400" dirty="0"/>
              <a:t>PEA</a:t>
            </a:r>
          </a:p>
        </p:txBody>
      </p:sp>
      <p:sp>
        <p:nvSpPr>
          <p:cNvPr id="3" name="Rectangle 2">
            <a:extLst>
              <a:ext uri="{FF2B5EF4-FFF2-40B4-BE49-F238E27FC236}">
                <a16:creationId xmlns:a16="http://schemas.microsoft.com/office/drawing/2014/main" id="{A4E7FF94-6E01-39CB-0B88-A085876DFEEC}"/>
              </a:ext>
            </a:extLst>
          </p:cNvPr>
          <p:cNvSpPr/>
          <p:nvPr/>
        </p:nvSpPr>
        <p:spPr>
          <a:xfrm>
            <a:off x="11039628" y="71561"/>
            <a:ext cx="1111975" cy="156839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a:hlinkClick r:id="rId4"/>
            <a:extLst>
              <a:ext uri="{FF2B5EF4-FFF2-40B4-BE49-F238E27FC236}">
                <a16:creationId xmlns:a16="http://schemas.microsoft.com/office/drawing/2014/main" id="{D69FA546-BE94-1570-584C-83064AFA722C}"/>
              </a:ext>
            </a:extLst>
          </p:cNvPr>
          <p:cNvPicPr>
            <a:picLocks noChangeAspect="1"/>
          </p:cNvPicPr>
          <p:nvPr/>
        </p:nvPicPr>
        <p:blipFill>
          <a:blip r:embed="rId5"/>
          <a:stretch>
            <a:fillRect/>
          </a:stretch>
        </p:blipFill>
        <p:spPr>
          <a:xfrm>
            <a:off x="3443511" y="1982921"/>
            <a:ext cx="5972175" cy="4324350"/>
          </a:xfrm>
          <a:prstGeom prst="rect">
            <a:avLst/>
          </a:prstGeom>
          <a:ln>
            <a:solidFill>
              <a:schemeClr val="accent5"/>
            </a:solidFill>
          </a:ln>
        </p:spPr>
      </p:pic>
      <p:sp>
        <p:nvSpPr>
          <p:cNvPr id="9" name="ZoneTexte 8">
            <a:extLst>
              <a:ext uri="{FF2B5EF4-FFF2-40B4-BE49-F238E27FC236}">
                <a16:creationId xmlns:a16="http://schemas.microsoft.com/office/drawing/2014/main" id="{C497AAD7-92A7-256D-0471-8D69ECD5DD2F}"/>
              </a:ext>
            </a:extLst>
          </p:cNvPr>
          <p:cNvSpPr txBox="1"/>
          <p:nvPr/>
        </p:nvSpPr>
        <p:spPr>
          <a:xfrm>
            <a:off x="474960" y="1370314"/>
            <a:ext cx="5338321" cy="369332"/>
          </a:xfrm>
          <a:prstGeom prst="rect">
            <a:avLst/>
          </a:prstGeom>
          <a:noFill/>
        </p:spPr>
        <p:txBody>
          <a:bodyPr wrap="none" rtlCol="0">
            <a:spAutoFit/>
          </a:bodyPr>
          <a:lstStyle/>
          <a:p>
            <a:r>
              <a:rPr lang="fr-FR" dirty="0"/>
              <a:t>Retrouvez la sélection de fonds BPCE pour le PEA /PME</a:t>
            </a:r>
          </a:p>
        </p:txBody>
      </p:sp>
    </p:spTree>
    <p:extLst>
      <p:ext uri="{BB962C8B-B14F-4D97-AF65-F5344CB8AC3E}">
        <p14:creationId xmlns:p14="http://schemas.microsoft.com/office/powerpoint/2010/main" val="4113819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p:cNvSpPr txBox="1"/>
          <p:nvPr/>
        </p:nvSpPr>
        <p:spPr>
          <a:xfrm>
            <a:off x="0" y="368300"/>
            <a:ext cx="10979084" cy="830997"/>
          </a:xfrm>
          <a:prstGeom prst="rect">
            <a:avLst/>
          </a:prstGeom>
          <a:solidFill>
            <a:schemeClr val="bg1">
              <a:lumMod val="75000"/>
            </a:schemeClr>
          </a:solidFill>
        </p:spPr>
        <p:txBody>
          <a:bodyPr wrap="square" rtlCol="0">
            <a:spAutoFit/>
          </a:bodyPr>
          <a:lstStyle/>
          <a:p>
            <a:pPr defTabSz="1258794">
              <a:lnSpc>
                <a:spcPct val="150000"/>
              </a:lnSpc>
              <a:defRPr/>
            </a:pPr>
            <a:r>
              <a:rPr lang="fr-FR" sz="1600" kern="0" dirty="0">
                <a:solidFill>
                  <a:schemeClr val="bg1">
                    <a:lumMod val="50000"/>
                  </a:schemeClr>
                </a:solidFill>
              </a:rPr>
              <a:t>        ACTIONS COMMERCIALES / COLLECTE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2400" b="1" kern="0" dirty="0">
                <a:solidFill>
                  <a:schemeClr val="bg1">
                    <a:lumMod val="50000"/>
                  </a:schemeClr>
                </a:solidFill>
                <a:effectLst>
                  <a:outerShdw blurRad="38100" dist="38100" dir="2700000" algn="tl">
                    <a:srgbClr val="000000">
                      <a:alpha val="43137"/>
                    </a:srgbClr>
                  </a:outerShdw>
                </a:effectLst>
                <a:latin typeface="Calibri"/>
              </a:rPr>
              <a:t>   Réécoute de la </a:t>
            </a:r>
            <a:r>
              <a:rPr lang="fr-FR" sz="2400" b="1" kern="0" dirty="0" err="1">
                <a:solidFill>
                  <a:schemeClr val="bg1">
                    <a:lumMod val="50000"/>
                  </a:schemeClr>
                </a:solidFill>
                <a:effectLst>
                  <a:outerShdw blurRad="38100" dist="38100" dir="2700000" algn="tl">
                    <a:srgbClr val="000000">
                      <a:alpha val="43137"/>
                    </a:srgbClr>
                  </a:outerShdw>
                </a:effectLst>
                <a:latin typeface="Calibri"/>
              </a:rPr>
              <a:t>webex</a:t>
            </a:r>
            <a:r>
              <a:rPr lang="fr-FR" sz="2400" b="1" kern="0" dirty="0">
                <a:solidFill>
                  <a:schemeClr val="bg1">
                    <a:lumMod val="50000"/>
                  </a:schemeClr>
                </a:solidFill>
                <a:effectLst>
                  <a:outerShdw blurRad="38100" dist="38100" dir="2700000" algn="tl">
                    <a:srgbClr val="000000">
                      <a:alpha val="43137"/>
                    </a:srgbClr>
                  </a:outerShdw>
                </a:effectLst>
                <a:latin typeface="Calibri"/>
              </a:rPr>
              <a:t> du 4 mai 20</a:t>
            </a:r>
            <a:r>
              <a:rPr lang="fr-FR" sz="2400" b="1" kern="0" dirty="0">
                <a:solidFill>
                  <a:schemeClr val="bg1">
                    <a:lumMod val="50000"/>
                  </a:schemeClr>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23  sur  Insertion Emplois Dynamique</a:t>
            </a:r>
            <a:endParaRPr lang="fr-FR" sz="2400" kern="0" dirty="0">
              <a:solidFill>
                <a:schemeClr val="bg1">
                  <a:lumMod val="50000"/>
                </a:schemeClr>
              </a:solidFill>
            </a:endParaRPr>
          </a:p>
        </p:txBody>
      </p:sp>
      <p:pic>
        <p:nvPicPr>
          <p:cNvPr id="8" name="Image 7"/>
          <p:cNvPicPr>
            <a:picLocks noChangeAspect="1"/>
          </p:cNvPicPr>
          <p:nvPr/>
        </p:nvPicPr>
        <p:blipFill>
          <a:blip r:embed="rId3"/>
          <a:stretch>
            <a:fillRect/>
          </a:stretch>
        </p:blipFill>
        <p:spPr>
          <a:xfrm>
            <a:off x="247932" y="2321018"/>
            <a:ext cx="1219200" cy="1000125"/>
          </a:xfrm>
          <a:prstGeom prst="rect">
            <a:avLst/>
          </a:prstGeom>
        </p:spPr>
      </p:pic>
      <p:sp>
        <p:nvSpPr>
          <p:cNvPr id="14" name="Rectangle 13"/>
          <p:cNvSpPr/>
          <p:nvPr/>
        </p:nvSpPr>
        <p:spPr>
          <a:xfrm>
            <a:off x="11039630" y="2489063"/>
            <a:ext cx="1051439" cy="397093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Espace réservé du texte 13"/>
          <p:cNvSpPr txBox="1">
            <a:spLocks/>
          </p:cNvSpPr>
          <p:nvPr/>
        </p:nvSpPr>
        <p:spPr>
          <a:xfrm>
            <a:off x="1510199" y="6424489"/>
            <a:ext cx="4478717" cy="361950"/>
          </a:xfrm>
          <a:prstGeom prst="rect">
            <a:avLst/>
          </a:prstGeom>
        </p:spPr>
        <p:txBody>
          <a:bodyPr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tx1">
                    <a:lumMod val="75000"/>
                    <a:lumOff val="25000"/>
                  </a:schemeClr>
                </a:solidFill>
                <a:latin typeface="Montserrat" panose="00000500000000000000" pitchFamily="2"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8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dirty="0">
                <a:solidFill>
                  <a:schemeClr val="bg1">
                    <a:lumMod val="50000"/>
                  </a:schemeClr>
                </a:solidFill>
              </a:rPr>
              <a:t>Semaine</a:t>
            </a:r>
            <a:r>
              <a:rPr lang="fr-FR" baseline="0" dirty="0">
                <a:solidFill>
                  <a:schemeClr val="bg1">
                    <a:lumMod val="50000"/>
                  </a:schemeClr>
                </a:solidFill>
              </a:rPr>
              <a:t> 18</a:t>
            </a:r>
            <a:endParaRPr lang="fr-FR" dirty="0">
              <a:solidFill>
                <a:schemeClr val="bg1">
                  <a:lumMod val="50000"/>
                </a:schemeClr>
              </a:solidFill>
            </a:endParaRPr>
          </a:p>
        </p:txBody>
      </p:sp>
      <p:sp>
        <p:nvSpPr>
          <p:cNvPr id="16" name="Espace réservé du numéro de diapositive 1"/>
          <p:cNvSpPr txBox="1">
            <a:spLocks/>
          </p:cNvSpPr>
          <p:nvPr/>
        </p:nvSpPr>
        <p:spPr>
          <a:xfrm>
            <a:off x="10988298" y="6524625"/>
            <a:ext cx="673405" cy="261814"/>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100" b="1" smtClean="0">
                <a:solidFill>
                  <a:schemeClr val="tx1">
                    <a:lumMod val="50000"/>
                    <a:lumOff val="50000"/>
                  </a:schemeClr>
                </a:solidFill>
                <a:latin typeface="+mj-lt"/>
                <a:cs typeface="Helvetica Neue Medium"/>
              </a:rPr>
              <a:pPr algn="r"/>
              <a:t>6</a:t>
            </a:fld>
            <a:endParaRPr lang="fr-FR" sz="1000" b="1" dirty="0">
              <a:solidFill>
                <a:schemeClr val="tx1">
                  <a:lumMod val="50000"/>
                  <a:lumOff val="50000"/>
                </a:schemeClr>
              </a:solidFill>
              <a:latin typeface="+mj-lt"/>
              <a:cs typeface="Helvetica Neue Medium"/>
            </a:endParaRPr>
          </a:p>
        </p:txBody>
      </p:sp>
      <p:sp>
        <p:nvSpPr>
          <p:cNvPr id="4" name="Espace réservé du texte 3">
            <a:extLst>
              <a:ext uri="{FF2B5EF4-FFF2-40B4-BE49-F238E27FC236}">
                <a16:creationId xmlns:a16="http://schemas.microsoft.com/office/drawing/2014/main" id="{89AFFD75-F176-4EFB-9987-D048AB51202F}"/>
              </a:ext>
            </a:extLst>
          </p:cNvPr>
          <p:cNvSpPr>
            <a:spLocks noGrp="1"/>
          </p:cNvSpPr>
          <p:nvPr>
            <p:ph type="body" sz="quarter" idx="28"/>
          </p:nvPr>
        </p:nvSpPr>
        <p:spPr>
          <a:xfrm>
            <a:off x="11062822" y="2489063"/>
            <a:ext cx="1051439" cy="332018"/>
          </a:xfrm>
        </p:spPr>
        <p:txBody>
          <a:bodyPr/>
          <a:lstStyle/>
          <a:p>
            <a:pPr marL="0" indent="0">
              <a:buNone/>
            </a:pPr>
            <a:r>
              <a:rPr lang="fr-FR" sz="1200" dirty="0"/>
              <a:t>Valeurs mobilières</a:t>
            </a:r>
          </a:p>
        </p:txBody>
      </p:sp>
      <p:sp>
        <p:nvSpPr>
          <p:cNvPr id="18" name="Rectangle 17">
            <a:extLst>
              <a:ext uri="{FF2B5EF4-FFF2-40B4-BE49-F238E27FC236}">
                <a16:creationId xmlns:a16="http://schemas.microsoft.com/office/drawing/2014/main" id="{0B5EF6D1-92AA-4EFA-81A4-C6F223AA071A}"/>
              </a:ext>
            </a:extLst>
          </p:cNvPr>
          <p:cNvSpPr/>
          <p:nvPr/>
        </p:nvSpPr>
        <p:spPr>
          <a:xfrm>
            <a:off x="11016440" y="71561"/>
            <a:ext cx="1129177" cy="169192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ZoneTexte 18">
            <a:extLst>
              <a:ext uri="{FF2B5EF4-FFF2-40B4-BE49-F238E27FC236}">
                <a16:creationId xmlns:a16="http://schemas.microsoft.com/office/drawing/2014/main" id="{E97CFD68-B244-4538-A2ED-BCB2CDFB769B}"/>
              </a:ext>
            </a:extLst>
          </p:cNvPr>
          <p:cNvSpPr txBox="1"/>
          <p:nvPr/>
        </p:nvSpPr>
        <p:spPr>
          <a:xfrm>
            <a:off x="46383" y="1417563"/>
            <a:ext cx="10313772" cy="646331"/>
          </a:xfrm>
          <a:prstGeom prst="rect">
            <a:avLst/>
          </a:prstGeom>
          <a:noFill/>
        </p:spPr>
        <p:txBody>
          <a:bodyPr wrap="square" rtlCol="0">
            <a:spAutoFit/>
          </a:bodyPr>
          <a:lstStyle/>
          <a:p>
            <a:pPr algn="just"/>
            <a:r>
              <a:rPr lang="fr-FR" dirty="0">
                <a:solidFill>
                  <a:prstClr val="black"/>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Pour les personnes n’ayant pu assister à la </a:t>
            </a:r>
            <a:r>
              <a:rPr lang="fr-FR" dirty="0" err="1">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Webex</a:t>
            </a:r>
            <a:r>
              <a:rPr lang="fr-FR"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MIROVA sur Insertion Emplois Dynamique du jeudi 4 mai 2023 retrouvez  le lien de réécoute , le support de présentation (usage interne) et le </a:t>
            </a:r>
            <a:r>
              <a:rPr lang="fr-FR" dirty="0" err="1">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reporting</a:t>
            </a:r>
            <a:r>
              <a:rPr lang="fr-FR"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du fonds. </a:t>
            </a:r>
          </a:p>
        </p:txBody>
      </p:sp>
      <p:sp>
        <p:nvSpPr>
          <p:cNvPr id="5" name="ZoneTexte 4">
            <a:extLst>
              <a:ext uri="{FF2B5EF4-FFF2-40B4-BE49-F238E27FC236}">
                <a16:creationId xmlns:a16="http://schemas.microsoft.com/office/drawing/2014/main" id="{EF56BBCB-D27C-4991-B3CF-5C7AB37060A6}"/>
              </a:ext>
            </a:extLst>
          </p:cNvPr>
          <p:cNvSpPr txBox="1"/>
          <p:nvPr/>
        </p:nvSpPr>
        <p:spPr>
          <a:xfrm>
            <a:off x="3820540" y="2125491"/>
            <a:ext cx="3338004" cy="369332"/>
          </a:xfrm>
          <a:prstGeom prst="rect">
            <a:avLst/>
          </a:prstGeom>
          <a:noFill/>
        </p:spPr>
        <p:txBody>
          <a:bodyPr wrap="square" rtlCol="0">
            <a:spAutoFit/>
          </a:bodyPr>
          <a:lstStyle/>
          <a:p>
            <a:r>
              <a:rPr lang="fr-FR" dirty="0">
                <a:hlinkClick r:id="rId4"/>
              </a:rPr>
              <a:t>Lien de réécoute </a:t>
            </a:r>
            <a:endParaRPr lang="fr-FR" dirty="0"/>
          </a:p>
        </p:txBody>
      </p:sp>
      <p:pic>
        <p:nvPicPr>
          <p:cNvPr id="10" name="Image 9">
            <a:hlinkClick r:id="rId5"/>
            <a:extLst>
              <a:ext uri="{FF2B5EF4-FFF2-40B4-BE49-F238E27FC236}">
                <a16:creationId xmlns:a16="http://schemas.microsoft.com/office/drawing/2014/main" id="{656EFF48-B69D-8CE2-FC55-F35BE3B1F842}"/>
              </a:ext>
            </a:extLst>
          </p:cNvPr>
          <p:cNvPicPr>
            <a:picLocks noChangeAspect="1"/>
          </p:cNvPicPr>
          <p:nvPr/>
        </p:nvPicPr>
        <p:blipFill>
          <a:blip r:embed="rId6"/>
          <a:stretch>
            <a:fillRect/>
          </a:stretch>
        </p:blipFill>
        <p:spPr>
          <a:xfrm>
            <a:off x="5140071" y="3497599"/>
            <a:ext cx="4415107" cy="2382347"/>
          </a:xfrm>
          <a:prstGeom prst="rect">
            <a:avLst/>
          </a:prstGeom>
        </p:spPr>
      </p:pic>
      <p:pic>
        <p:nvPicPr>
          <p:cNvPr id="12" name="Image 11">
            <a:extLst>
              <a:ext uri="{FF2B5EF4-FFF2-40B4-BE49-F238E27FC236}">
                <a16:creationId xmlns:a16="http://schemas.microsoft.com/office/drawing/2014/main" id="{2A6DF116-D4EF-C206-6239-8FD3C475D62A}"/>
              </a:ext>
            </a:extLst>
          </p:cNvPr>
          <p:cNvPicPr>
            <a:picLocks noChangeAspect="1"/>
          </p:cNvPicPr>
          <p:nvPr/>
        </p:nvPicPr>
        <p:blipFill>
          <a:blip r:embed="rId7"/>
          <a:stretch>
            <a:fillRect/>
          </a:stretch>
        </p:blipFill>
        <p:spPr>
          <a:xfrm>
            <a:off x="10360155" y="208343"/>
            <a:ext cx="1517203" cy="905956"/>
          </a:xfrm>
          <a:prstGeom prst="rect">
            <a:avLst/>
          </a:prstGeom>
        </p:spPr>
      </p:pic>
      <p:sp>
        <p:nvSpPr>
          <p:cNvPr id="3" name="ZoneTexte 2">
            <a:hlinkClick r:id="rId8"/>
            <a:extLst>
              <a:ext uri="{FF2B5EF4-FFF2-40B4-BE49-F238E27FC236}">
                <a16:creationId xmlns:a16="http://schemas.microsoft.com/office/drawing/2014/main" id="{E38D9476-9620-84F4-2AAB-A6B1F029CBA0}"/>
              </a:ext>
            </a:extLst>
          </p:cNvPr>
          <p:cNvSpPr txBox="1"/>
          <p:nvPr/>
        </p:nvSpPr>
        <p:spPr>
          <a:xfrm>
            <a:off x="1877233" y="2208369"/>
            <a:ext cx="5914768" cy="830997"/>
          </a:xfrm>
          <a:prstGeom prst="rect">
            <a:avLst/>
          </a:prstGeom>
          <a:noFill/>
        </p:spPr>
        <p:txBody>
          <a:bodyPr wrap="square" rtlCol="0">
            <a:spAutoFit/>
          </a:bodyPr>
          <a:lstStyle/>
          <a:p>
            <a:pPr algn="ctr"/>
            <a:endPar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algn="ctr"/>
            <a:endPar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algn="ctr"/>
            <a:r>
              <a:rPr lang="fr-FR" sz="1600" i="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Pour  consulter cliquez sur les images</a:t>
            </a:r>
            <a:endPar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pic>
        <p:nvPicPr>
          <p:cNvPr id="9" name="Image 8">
            <a:hlinkClick r:id="rId9"/>
            <a:extLst>
              <a:ext uri="{FF2B5EF4-FFF2-40B4-BE49-F238E27FC236}">
                <a16:creationId xmlns:a16="http://schemas.microsoft.com/office/drawing/2014/main" id="{3056430E-A26D-74A7-4FF5-4A87C578C0A0}"/>
              </a:ext>
            </a:extLst>
          </p:cNvPr>
          <p:cNvPicPr>
            <a:picLocks noChangeAspect="1"/>
          </p:cNvPicPr>
          <p:nvPr/>
        </p:nvPicPr>
        <p:blipFill>
          <a:blip r:embed="rId10"/>
          <a:stretch>
            <a:fillRect/>
          </a:stretch>
        </p:blipFill>
        <p:spPr>
          <a:xfrm>
            <a:off x="2065219" y="3183841"/>
            <a:ext cx="2155160" cy="3021043"/>
          </a:xfrm>
          <a:prstGeom prst="rect">
            <a:avLst/>
          </a:prstGeom>
          <a:solidFill>
            <a:srgbClr val="7030A0"/>
          </a:solidFill>
          <a:ln>
            <a:solidFill>
              <a:schemeClr val="accent5">
                <a:lumMod val="50000"/>
              </a:schemeClr>
            </a:solidFill>
          </a:ln>
        </p:spPr>
      </p:pic>
    </p:spTree>
    <p:extLst>
      <p:ext uri="{BB962C8B-B14F-4D97-AF65-F5344CB8AC3E}">
        <p14:creationId xmlns:p14="http://schemas.microsoft.com/office/powerpoint/2010/main" val="12085269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p:cNvSpPr>
            <a:spLocks noGrp="1"/>
          </p:cNvSpPr>
          <p:nvPr>
            <p:ph type="body" sz="quarter" idx="28"/>
          </p:nvPr>
        </p:nvSpPr>
        <p:spPr>
          <a:xfrm>
            <a:off x="11062821" y="980581"/>
            <a:ext cx="1082796" cy="659375"/>
          </a:xfrm>
        </p:spPr>
        <p:txBody>
          <a:bodyPr/>
          <a:lstStyle/>
          <a:p>
            <a:pPr marL="0" indent="0">
              <a:buNone/>
            </a:pPr>
            <a:r>
              <a:rPr lang="fr-FR" sz="1400" dirty="0"/>
              <a:t>MARCHES FINANCIERS</a:t>
            </a:r>
          </a:p>
        </p:txBody>
      </p:sp>
      <p:sp>
        <p:nvSpPr>
          <p:cNvPr id="7" name="ZoneTexte 6"/>
          <p:cNvSpPr txBox="1"/>
          <p:nvPr/>
        </p:nvSpPr>
        <p:spPr>
          <a:xfrm>
            <a:off x="0" y="368300"/>
            <a:ext cx="10979084" cy="830997"/>
          </a:xfrm>
          <a:prstGeom prst="rect">
            <a:avLst/>
          </a:prstGeom>
          <a:solidFill>
            <a:schemeClr val="bg1">
              <a:lumMod val="75000"/>
            </a:schemeClr>
          </a:solidFill>
        </p:spPr>
        <p:txBody>
          <a:bodyPr wrap="square" rtlCol="0">
            <a:spAutoFit/>
          </a:bodyPr>
          <a:lstStyle/>
          <a:p>
            <a:pPr defTabSz="1258794">
              <a:lnSpc>
                <a:spcPct val="150000"/>
              </a:lnSpc>
              <a:defRPr/>
            </a:pPr>
            <a:r>
              <a:rPr lang="fr-FR" sz="1600" kern="0" dirty="0">
                <a:solidFill>
                  <a:schemeClr val="bg1">
                    <a:lumMod val="50000"/>
                  </a:schemeClr>
                </a:solidFill>
              </a:rPr>
              <a:t>        ACTIONS COMMERCIALES / TOUS DOMAINES</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2400" b="1" kern="0" dirty="0">
                <a:solidFill>
                  <a:schemeClr val="bg1">
                    <a:lumMod val="50000"/>
                  </a:schemeClr>
                </a:solidFill>
                <a:effectLst>
                  <a:outerShdw blurRad="38100" dist="38100" dir="2700000" algn="tl">
                    <a:srgbClr val="000000">
                      <a:alpha val="43137"/>
                    </a:srgbClr>
                  </a:outerShdw>
                </a:effectLst>
                <a:latin typeface="Calibri"/>
              </a:rPr>
              <a:t>   LA LETTRE HEBDO </a:t>
            </a:r>
            <a:r>
              <a:rPr lang="fr-FR" sz="2400" b="1" kern="0" dirty="0">
                <a:solidFill>
                  <a:schemeClr val="bg1">
                    <a:lumMod val="50000"/>
                  </a:schemeClr>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DU  2 MAI 2023</a:t>
            </a:r>
            <a:endParaRPr lang="fr-FR" sz="2400" kern="0" dirty="0">
              <a:solidFill>
                <a:schemeClr val="bg1">
                  <a:lumMod val="50000"/>
                </a:schemeClr>
              </a:solidFill>
            </a:endParaRPr>
          </a:p>
        </p:txBody>
      </p:sp>
      <p:pic>
        <p:nvPicPr>
          <p:cNvPr id="8" name="Image 7"/>
          <p:cNvPicPr>
            <a:picLocks noChangeAspect="1"/>
          </p:cNvPicPr>
          <p:nvPr/>
        </p:nvPicPr>
        <p:blipFill>
          <a:blip r:embed="rId3"/>
          <a:stretch>
            <a:fillRect/>
          </a:stretch>
        </p:blipFill>
        <p:spPr>
          <a:xfrm>
            <a:off x="523221" y="2489063"/>
            <a:ext cx="1219200" cy="1000125"/>
          </a:xfrm>
          <a:prstGeom prst="rect">
            <a:avLst/>
          </a:prstGeom>
        </p:spPr>
      </p:pic>
      <p:pic>
        <p:nvPicPr>
          <p:cNvPr id="10" name="Image 9"/>
          <p:cNvPicPr>
            <a:picLocks noChangeAspect="1"/>
          </p:cNvPicPr>
          <p:nvPr/>
        </p:nvPicPr>
        <p:blipFill>
          <a:blip r:embed="rId4"/>
          <a:stretch>
            <a:fillRect/>
          </a:stretch>
        </p:blipFill>
        <p:spPr>
          <a:xfrm>
            <a:off x="3443511" y="1268650"/>
            <a:ext cx="4943475" cy="495300"/>
          </a:xfrm>
          <a:prstGeom prst="rect">
            <a:avLst/>
          </a:prstGeom>
        </p:spPr>
      </p:pic>
      <p:sp>
        <p:nvSpPr>
          <p:cNvPr id="13" name="ZoneTexte 12">
            <a:hlinkClick r:id="rId5"/>
          </p:cNvPr>
          <p:cNvSpPr txBox="1"/>
          <p:nvPr/>
        </p:nvSpPr>
        <p:spPr>
          <a:xfrm>
            <a:off x="738534" y="4010003"/>
            <a:ext cx="2704977" cy="1077218"/>
          </a:xfrm>
          <a:prstGeom prst="rect">
            <a:avLst/>
          </a:prstGeom>
          <a:noFill/>
        </p:spPr>
        <p:txBody>
          <a:bodyPr wrap="square" rtlCol="0">
            <a:spAutoFit/>
          </a:bodyPr>
          <a:lstStyle/>
          <a:p>
            <a:pPr algn="ctr"/>
            <a:endPar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algn="ctr"/>
            <a:endPar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algn="ctr"/>
            <a:r>
              <a:rPr lang="fr-FR" sz="1600" i="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Pour la consulter </a:t>
            </a:r>
          </a:p>
          <a:p>
            <a:pPr algn="ctr"/>
            <a:r>
              <a:rPr lang="fr-FR" sz="1600" i="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cliquez sur l’ image  </a:t>
            </a:r>
            <a:r>
              <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sym typeface="Wingdings" panose="05000000000000000000" pitchFamily="2" charset="2"/>
              </a:rPr>
              <a:t></a:t>
            </a:r>
            <a:endPar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
        <p:nvSpPr>
          <p:cNvPr id="14" name="Rectangle 13"/>
          <p:cNvSpPr/>
          <p:nvPr/>
        </p:nvSpPr>
        <p:spPr>
          <a:xfrm>
            <a:off x="11039630" y="1560007"/>
            <a:ext cx="1129177" cy="489999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Espace réservé du texte 13"/>
          <p:cNvSpPr txBox="1">
            <a:spLocks/>
          </p:cNvSpPr>
          <p:nvPr/>
        </p:nvSpPr>
        <p:spPr>
          <a:xfrm>
            <a:off x="1510199" y="6424489"/>
            <a:ext cx="4478717" cy="361950"/>
          </a:xfrm>
          <a:prstGeom prst="rect">
            <a:avLst/>
          </a:prstGeom>
        </p:spPr>
        <p:txBody>
          <a:bodyPr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tx1">
                    <a:lumMod val="75000"/>
                    <a:lumOff val="25000"/>
                  </a:schemeClr>
                </a:solidFill>
                <a:latin typeface="Montserrat" panose="00000500000000000000" pitchFamily="2"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8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dirty="0">
                <a:solidFill>
                  <a:schemeClr val="bg1">
                    <a:lumMod val="50000"/>
                  </a:schemeClr>
                </a:solidFill>
              </a:rPr>
              <a:t>Semaine</a:t>
            </a:r>
            <a:r>
              <a:rPr lang="fr-FR" baseline="0" dirty="0">
                <a:solidFill>
                  <a:schemeClr val="bg1">
                    <a:lumMod val="50000"/>
                  </a:schemeClr>
                </a:solidFill>
              </a:rPr>
              <a:t> 19</a:t>
            </a:r>
            <a:endParaRPr lang="fr-FR" dirty="0">
              <a:solidFill>
                <a:schemeClr val="bg1">
                  <a:lumMod val="50000"/>
                </a:schemeClr>
              </a:solidFill>
            </a:endParaRPr>
          </a:p>
        </p:txBody>
      </p:sp>
      <p:sp>
        <p:nvSpPr>
          <p:cNvPr id="16" name="Espace réservé du numéro de diapositive 1"/>
          <p:cNvSpPr txBox="1">
            <a:spLocks/>
          </p:cNvSpPr>
          <p:nvPr/>
        </p:nvSpPr>
        <p:spPr>
          <a:xfrm>
            <a:off x="10988298" y="6524625"/>
            <a:ext cx="673405" cy="261814"/>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100" b="1" smtClean="0">
                <a:solidFill>
                  <a:schemeClr val="tx1">
                    <a:lumMod val="50000"/>
                    <a:lumOff val="50000"/>
                  </a:schemeClr>
                </a:solidFill>
                <a:latin typeface="+mj-lt"/>
                <a:cs typeface="Helvetica Neue Medium"/>
              </a:rPr>
              <a:pPr algn="r"/>
              <a:t>7</a:t>
            </a:fld>
            <a:endParaRPr lang="fr-FR" sz="1000" b="1" dirty="0">
              <a:solidFill>
                <a:schemeClr val="tx1">
                  <a:lumMod val="50000"/>
                  <a:lumOff val="50000"/>
                </a:schemeClr>
              </a:solidFill>
              <a:latin typeface="+mj-lt"/>
              <a:cs typeface="Helvetica Neue Medium"/>
            </a:endParaRPr>
          </a:p>
        </p:txBody>
      </p:sp>
      <p:pic>
        <p:nvPicPr>
          <p:cNvPr id="17" name="Image 16">
            <a:extLst>
              <a:ext uri="{FF2B5EF4-FFF2-40B4-BE49-F238E27FC236}">
                <a16:creationId xmlns:a16="http://schemas.microsoft.com/office/drawing/2014/main" id="{54C32AC0-CFA3-43E4-A5B0-7BC0D19CBD8F}"/>
              </a:ext>
            </a:extLst>
          </p:cNvPr>
          <p:cNvPicPr>
            <a:picLocks noChangeAspect="1"/>
          </p:cNvPicPr>
          <p:nvPr/>
        </p:nvPicPr>
        <p:blipFill>
          <a:blip r:embed="rId6"/>
          <a:stretch>
            <a:fillRect/>
          </a:stretch>
        </p:blipFill>
        <p:spPr>
          <a:xfrm>
            <a:off x="8848437" y="519462"/>
            <a:ext cx="1570880" cy="528672"/>
          </a:xfrm>
          <a:prstGeom prst="rect">
            <a:avLst/>
          </a:prstGeom>
        </p:spPr>
      </p:pic>
      <p:pic>
        <p:nvPicPr>
          <p:cNvPr id="3" name="Image 2">
            <a:hlinkClick r:id="rId7"/>
            <a:extLst>
              <a:ext uri="{FF2B5EF4-FFF2-40B4-BE49-F238E27FC236}">
                <a16:creationId xmlns:a16="http://schemas.microsoft.com/office/drawing/2014/main" id="{D906612D-B8BF-6C9F-EEE9-4BFFC61EF3D2}"/>
              </a:ext>
            </a:extLst>
          </p:cNvPr>
          <p:cNvPicPr>
            <a:picLocks noChangeAspect="1"/>
          </p:cNvPicPr>
          <p:nvPr/>
        </p:nvPicPr>
        <p:blipFill>
          <a:blip r:embed="rId8"/>
          <a:stretch>
            <a:fillRect/>
          </a:stretch>
        </p:blipFill>
        <p:spPr>
          <a:xfrm>
            <a:off x="4011516" y="1833303"/>
            <a:ext cx="3057929" cy="4452479"/>
          </a:xfrm>
          <a:prstGeom prst="rect">
            <a:avLst/>
          </a:prstGeom>
          <a:ln>
            <a:solidFill>
              <a:schemeClr val="accent5">
                <a:lumMod val="50000"/>
              </a:schemeClr>
            </a:solidFill>
          </a:ln>
        </p:spPr>
      </p:pic>
    </p:spTree>
    <p:extLst>
      <p:ext uri="{BB962C8B-B14F-4D97-AF65-F5344CB8AC3E}">
        <p14:creationId xmlns:p14="http://schemas.microsoft.com/office/powerpoint/2010/main" val="1418056246"/>
      </p:ext>
    </p:extLst>
  </p:cSld>
  <p:clrMapOvr>
    <a:masterClrMapping/>
  </p:clrMapOvr>
</p:sld>
</file>

<file path=ppt/theme/theme1.xml><?xml version="1.0" encoding="utf-8"?>
<a:theme xmlns:a="http://schemas.openxmlformats.org/drawingml/2006/main" name="Conception personnalisée">
  <a:themeElements>
    <a:clrScheme name="Rouge violet">
      <a:dk1>
        <a:sysClr val="windowText" lastClr="000000"/>
      </a:dk1>
      <a:lt1>
        <a:sysClr val="window" lastClr="FFFFFF"/>
      </a:lt1>
      <a:dk2>
        <a:srgbClr val="454551"/>
      </a:dk2>
      <a:lt2>
        <a:srgbClr val="D8D9DC"/>
      </a:lt2>
      <a:accent1>
        <a:srgbClr val="E32D91"/>
      </a:accent1>
      <a:accent2>
        <a:srgbClr val="C830CC"/>
      </a:accent2>
      <a:accent3>
        <a:srgbClr val="4EA6DC"/>
      </a:accent3>
      <a:accent4>
        <a:srgbClr val="4775E7"/>
      </a:accent4>
      <a:accent5>
        <a:srgbClr val="8971E1"/>
      </a:accent5>
      <a:accent6>
        <a:srgbClr val="D54773"/>
      </a:accent6>
      <a:hlink>
        <a:srgbClr val="6B9F25"/>
      </a:hlink>
      <a:folHlink>
        <a:srgbClr val="8C8C8C"/>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8B0DE9E3EEC639499EC5C362D51B0CB3" ma:contentTypeVersion="6" ma:contentTypeDescription="Crée un document." ma:contentTypeScope="" ma:versionID="a98e7cd8e6af16404adbbd2dbf36fd73">
  <xsd:schema xmlns:xsd="http://www.w3.org/2001/XMLSchema" xmlns:xs="http://www.w3.org/2001/XMLSchema" xmlns:p="http://schemas.microsoft.com/office/2006/metadata/properties" xmlns:ns2="402bd0e2-1d78-4f7d-9dde-91cd55d66e87" targetNamespace="http://schemas.microsoft.com/office/2006/metadata/properties" ma:root="true" ma:fieldsID="d045a51b23aae36d8e12e43b51c5a24b" ns2:_="">
    <xsd:import namespace="402bd0e2-1d78-4f7d-9dde-91cd55d66e8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2bd0e2-1d78-4f7d-9dde-91cd55d66e8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haredContentType xmlns="Microsoft.SharePoint.Taxonomy.ContentTypeSync" SourceId="c52eb4dc-0ef3-4aa8-8e03-025dbf6c8637" ContentTypeId="0x0101" PreviousValue="false"/>
</file>

<file path=customXml/itemProps1.xml><?xml version="1.0" encoding="utf-8"?>
<ds:datastoreItem xmlns:ds="http://schemas.openxmlformats.org/officeDocument/2006/customXml" ds:itemID="{6DCBF3AC-1CE8-4CBE-A8E8-6C05D0153D3A}">
  <ds:schemaRefs>
    <ds:schemaRef ds:uri="http://schemas.microsoft.com/sharepoint/v3/contenttype/forms"/>
  </ds:schemaRefs>
</ds:datastoreItem>
</file>

<file path=customXml/itemProps2.xml><?xml version="1.0" encoding="utf-8"?>
<ds:datastoreItem xmlns:ds="http://schemas.openxmlformats.org/officeDocument/2006/customXml" ds:itemID="{AB1515AA-57AE-4459-BE05-37022DA03708}">
  <ds:schemaRefs>
    <ds:schemaRef ds:uri="http://schemas.microsoft.com/office/infopath/2007/PartnerControls"/>
    <ds:schemaRef ds:uri="http://purl.org/dc/elements/1.1/"/>
    <ds:schemaRef ds:uri="http://schemas.microsoft.com/office/2006/metadata/properties"/>
    <ds:schemaRef ds:uri="http://purl.org/dc/terms/"/>
    <ds:schemaRef ds:uri="http://schemas.openxmlformats.org/package/2006/metadata/core-properties"/>
    <ds:schemaRef ds:uri="http://schemas.microsoft.com/office/2006/documentManagement/types"/>
    <ds:schemaRef ds:uri="402bd0e2-1d78-4f7d-9dde-91cd55d66e87"/>
    <ds:schemaRef ds:uri="http://www.w3.org/XML/1998/namespace"/>
    <ds:schemaRef ds:uri="http://purl.org/dc/dcmitype/"/>
  </ds:schemaRefs>
</ds:datastoreItem>
</file>

<file path=customXml/itemProps3.xml><?xml version="1.0" encoding="utf-8"?>
<ds:datastoreItem xmlns:ds="http://schemas.openxmlformats.org/officeDocument/2006/customXml" ds:itemID="{1DCCBB72-847F-4065-875A-670B9A5E6ED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02bd0e2-1d78-4f7d-9dde-91cd55d66e8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E06315C2-90E4-4EB1-BDE2-0DFEE55D7B92}">
  <ds:schemaRefs>
    <ds:schemaRef ds:uri="Microsoft.SharePoint.Taxonomy.ContentTypeSync"/>
  </ds:schemaRefs>
</ds:datastoreItem>
</file>

<file path=docProps/app.xml><?xml version="1.0" encoding="utf-8"?>
<Properties xmlns="http://schemas.openxmlformats.org/officeDocument/2006/extended-properties" xmlns:vt="http://schemas.openxmlformats.org/officeDocument/2006/docPropsVTypes">
  <Template/>
  <TotalTime>41703</TotalTime>
  <Words>392</Words>
  <Application>Microsoft Office PowerPoint</Application>
  <PresentationFormat>Grand écran</PresentationFormat>
  <Paragraphs>57</Paragraphs>
  <Slides>7</Slides>
  <Notes>4</Notes>
  <HiddenSlides>0</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7</vt:i4>
      </vt:variant>
    </vt:vector>
  </HeadingPairs>
  <TitlesOfParts>
    <vt:vector size="16" baseType="lpstr">
      <vt:lpstr>Arial</vt:lpstr>
      <vt:lpstr>Arial Black</vt:lpstr>
      <vt:lpstr>Calibri</vt:lpstr>
      <vt:lpstr>Calibri Light</vt:lpstr>
      <vt:lpstr>Montserrat</vt:lpstr>
      <vt:lpstr>Montserrat Black</vt:lpstr>
      <vt:lpstr>Segoe Print</vt:lpstr>
      <vt:lpstr>Wingdings</vt:lpstr>
      <vt:lpstr>Conception personnalisée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JUNG Lucie [CEGEE]</dc:creator>
  <cp:lastModifiedBy>CASSAN Nathalie [CEGEE]</cp:lastModifiedBy>
  <cp:revision>2169</cp:revision>
  <dcterms:created xsi:type="dcterms:W3CDTF">2020-06-24T09:20:11Z</dcterms:created>
  <dcterms:modified xsi:type="dcterms:W3CDTF">2023-05-04T09:04:45Z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0x0101008B0DE9E3EEC639499EC5C362D51B0CB3</vt:lpwstr>
  </property>
  <property fmtid="{D5CDD505-2E9C-101B-9397-08002B2CF9AE}" pid="3" name="MSIP_Label_48a19f0c-bea1-442e-a475-ed109d9ec508_Enabled">
    <vt:lpwstr>true</vt:lpwstr>
  </property>
  <property fmtid="{D5CDD505-2E9C-101B-9397-08002B2CF9AE}" pid="4" name="MSIP_Label_48a19f0c-bea1-442e-a475-ed109d9ec508_SetDate">
    <vt:lpwstr>2023-01-17T13:40:48Z</vt:lpwstr>
  </property>
  <property fmtid="{D5CDD505-2E9C-101B-9397-08002B2CF9AE}" pid="5" name="MSIP_Label_48a19f0c-bea1-442e-a475-ed109d9ec508_Method">
    <vt:lpwstr>Standard</vt:lpwstr>
  </property>
  <property fmtid="{D5CDD505-2E9C-101B-9397-08002B2CF9AE}" pid="6" name="MSIP_Label_48a19f0c-bea1-442e-a475-ed109d9ec508_Name">
    <vt:lpwstr>48a19f0c-bea1-442e-a475-ed109d9ec508</vt:lpwstr>
  </property>
  <property fmtid="{D5CDD505-2E9C-101B-9397-08002B2CF9AE}" pid="7" name="MSIP_Label_48a19f0c-bea1-442e-a475-ed109d9ec508_SiteId">
    <vt:lpwstr>d5bb6d35-8a82-4329-b49a-5030bd6497ab</vt:lpwstr>
  </property>
  <property fmtid="{D5CDD505-2E9C-101B-9397-08002B2CF9AE}" pid="8" name="MSIP_Label_48a19f0c-bea1-442e-a475-ed109d9ec508_ContentBits">
    <vt:lpwstr>0</vt:lpwstr>
  </property>
</Properties>
</file>