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6"/>
  </p:notesMasterIdLst>
  <p:handoutMasterIdLst>
    <p:handoutMasterId r:id="rId17"/>
  </p:handoutMasterIdLst>
  <p:sldIdLst>
    <p:sldId id="256" r:id="rId6"/>
    <p:sldId id="257" r:id="rId7"/>
    <p:sldId id="283" r:id="rId8"/>
    <p:sldId id="459" r:id="rId9"/>
    <p:sldId id="460" r:id="rId10"/>
    <p:sldId id="458" r:id="rId11"/>
    <p:sldId id="269" r:id="rId12"/>
    <p:sldId id="285" r:id="rId13"/>
    <p:sldId id="461" r:id="rId14"/>
    <p:sldId id="284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11921"/>
    <a:srgbClr val="B82A56"/>
    <a:srgbClr val="C31632"/>
    <a:srgbClr val="E3322C"/>
    <a:srgbClr val="E7302A"/>
    <a:srgbClr val="0000FF"/>
    <a:srgbClr val="EC1B24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12/05/2023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12/05/2023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5767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0709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0269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7888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668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12/05/2023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emf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http://commerciaux.celca.caisse-epargne.fr/download/1176/documents-hors-arbo-2/30179/aew-patrimoine_projet-fusion-actipierre-europe-et-pierre-plus_062023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hyperlink" Target="http://commerciaux.celca.caisse-epargne.fr/download/1176/documents-hors-arbo-2/30201/fiche_memo_ifi_-_v20220509_-_vce.pptx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29677/2022-fiches-pratiques-des-fonctionnalites-selfcare-par-canal-2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176/documents-hors-arbo-2/30204/li-fip-neoveris-corse-2015-31-12-2022.pdf" TargetMode="External"/><Relationship Id="rId13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12" Type="http://schemas.openxmlformats.org/officeDocument/2006/relationships/hyperlink" Target="http://commerciaux.celca.caisse-epargne.fr/download/1176/documents-hors-arbo-2/30202/li-fip-savoir-faire-france-31-12-2022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0205/li-fip-neoveris-corse-2014-31-12-2022.pdf" TargetMode="External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0" Type="http://schemas.openxmlformats.org/officeDocument/2006/relationships/hyperlink" Target="http://commerciaux.celca.caisse-epargne.fr/download/1176/documents-hors-arbo-2/30203/li-fip-neoveris-corse-2016-31-12-2022.pdf" TargetMode="External"/><Relationship Id="rId4" Type="http://schemas.openxmlformats.org/officeDocument/2006/relationships/hyperlink" Target="http://commerciaux.celca.caisse-epargne.fr/download/1176/documents-hors-arbo-2/30206/li-fip-neoveris-corse-2013-31-12-2022.pdf" TargetMode="External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png"/><Relationship Id="rId7" Type="http://schemas.openxmlformats.org/officeDocument/2006/relationships/hyperlink" Target="http://commerciaux.celca.caisse-epargne.fr/download/1648/lettre-hebdomadaire-vega-investment-managers/30200/la-lettre-hebdomadaire-de-vega-im_9-mai-2023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20 du Lundi 15 au Samedi 20 mai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20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59938" y="2732133"/>
            <a:ext cx="8578776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direct : AEW PATRIMOINE: </a:t>
            </a:r>
            <a:r>
              <a:rPr lang="fr-FR" dirty="0"/>
              <a:t>Projet de fusion ACTIPIERRE EUROPE &amp; PIERRE PLUS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IFI: V</a:t>
            </a:r>
            <a:r>
              <a:rPr lang="fr-FR" dirty="0"/>
              <a:t>aleur des IFI des SCPI dans les contrats assurance vie BPCE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BANQUE AU QUOTIDIEN: </a:t>
            </a:r>
            <a:r>
              <a:rPr lang="fr-FR" dirty="0"/>
              <a:t>Digitalisation retrouvez le fiche mémo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SMALT CAPITAL</a:t>
            </a:r>
            <a:r>
              <a:rPr lang="fr-FR" dirty="0"/>
              <a:t>: Lettres annuelles des FIP NEOVERIS CORSE et SAVOIR FAIRE FANCE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IM: </a:t>
            </a:r>
            <a:r>
              <a:rPr lang="fr-FR" dirty="0"/>
              <a:t>Performances des OG/GSM au 30/04/2023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9 mai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159" y="1982630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033" y="198319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F3F999-446C-4943-97D4-06CABE65B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287" y="2474934"/>
            <a:ext cx="4924425" cy="2190750"/>
          </a:xfrm>
          <a:prstGeom prst="rect">
            <a:avLst/>
          </a:prstGeom>
        </p:spPr>
      </p:pic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C8262CB-60DC-2585-5391-C58E54D4E1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265" y="2643111"/>
            <a:ext cx="4708023" cy="322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PROJET DE FUSION-ABSORPTION ACTIPIERRE EUROPE ET PIERRE PLUS 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8022189" y="248906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consulter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SCPI en direct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100931" y="1204433"/>
            <a:ext cx="103137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800" dirty="0">
                <a:effectLst/>
                <a:ea typeface="Calibri" panose="020F0502020204030204" pitchFamily="34" charset="0"/>
              </a:rPr>
              <a:t>Le 31 mars dernier  nous communiquions sur  la suspension des souscriptions et retraits de la SCPI PIERRE PLUS. Cette suspension résulte d’un projet de fusion-absorption de la SCPI PIERRE PLUS et ACTIPIERRE EUROPE </a:t>
            </a:r>
          </a:p>
          <a:p>
            <a:pPr algn="just"/>
            <a:r>
              <a:rPr lang="fr-FR" sz="1800" dirty="0">
                <a:effectLst/>
                <a:ea typeface="Calibri" panose="020F0502020204030204" pitchFamily="34" charset="0"/>
              </a:rPr>
              <a:t>Les deux SCPI ayant des stratégies d'investissement et des fondamentaux similaires,</a:t>
            </a:r>
            <a:r>
              <a:rPr lang="fr-FR" sz="1800" b="1" dirty="0">
                <a:effectLst/>
                <a:ea typeface="Calibri" panose="020F0502020204030204" pitchFamily="34" charset="0"/>
              </a:rPr>
              <a:t> l’objectif de cette fusion-absorption est de créer une nouvelle SCPI plus attractive afin de dynamiser sa collecte</a:t>
            </a:r>
            <a:r>
              <a:rPr lang="fr-FR" sz="1800" dirty="0">
                <a:effectLst/>
                <a:ea typeface="Calibri" panose="020F0502020204030204" pitchFamily="34" charset="0"/>
              </a:rPr>
              <a:t>.</a:t>
            </a:r>
            <a:br>
              <a:rPr lang="fr-FR" sz="1800" dirty="0">
                <a:effectLst/>
                <a:ea typeface="Calibri" panose="020F0502020204030204" pitchFamily="34" charset="0"/>
              </a:rPr>
            </a:br>
            <a:r>
              <a:rPr lang="fr-FR" sz="1800" dirty="0">
                <a:effectLst/>
                <a:ea typeface="Calibri" panose="020F0502020204030204" pitchFamily="34" charset="0"/>
              </a:rPr>
              <a:t>Vous trouverez toutes les informations utiles concernant ce </a:t>
            </a:r>
            <a:r>
              <a:rPr lang="fr-FR" sz="1800" dirty="0" err="1">
                <a:effectLst/>
                <a:ea typeface="Calibri" panose="020F0502020204030204" pitchFamily="34" charset="0"/>
              </a:rPr>
              <a:t>proje,t</a:t>
            </a:r>
            <a:r>
              <a:rPr lang="fr-FR" sz="1800" dirty="0">
                <a:effectLst/>
                <a:ea typeface="Calibri" panose="020F0502020204030204" pitchFamily="34" charset="0"/>
              </a:rPr>
              <a:t> ainsi que le profil de la nouvelle SCPI dans le document ci-joint, et sur le site  internet de AEW PATRIMOINE  à compter du 10 mai. 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05EE8A-1C05-9857-7AE3-F7D9BD1B8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3135" y="232481"/>
            <a:ext cx="2388061" cy="704850"/>
          </a:xfrm>
          <a:prstGeom prst="rect">
            <a:avLst/>
          </a:prstGeom>
        </p:spPr>
      </p:pic>
      <p:pic>
        <p:nvPicPr>
          <p:cNvPr id="10" name="Image 9">
            <a:hlinkClick r:id="rId4"/>
            <a:extLst>
              <a:ext uri="{FF2B5EF4-FFF2-40B4-BE49-F238E27FC236}">
                <a16:creationId xmlns:a16="http://schemas.microsoft.com/office/drawing/2014/main" id="{D148C63C-0A3F-1740-7844-D9A1DDB0A0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2433" y="3687419"/>
            <a:ext cx="1947388" cy="264977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1CC6949-339B-75EB-FAC5-A41CD96563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165" y="3416675"/>
            <a:ext cx="7406459" cy="2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IFI : VALEURS DES  SCPI EN ASSURANCE VIE DES CONTRATS BPCE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SCPI en ASV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6B08620-E9B4-93DA-F7B3-32759395D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61" y="1315874"/>
            <a:ext cx="8880159" cy="485496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4CE4306-EE77-4452-120E-EDAD2A3ADED1}"/>
              </a:ext>
            </a:extLst>
          </p:cNvPr>
          <p:cNvSpPr txBox="1"/>
          <p:nvPr/>
        </p:nvSpPr>
        <p:spPr>
          <a:xfrm>
            <a:off x="685761" y="1199297"/>
            <a:ext cx="180045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0319871-89D2-3457-85B9-6FEE7A318A14}"/>
              </a:ext>
            </a:extLst>
          </p:cNvPr>
          <p:cNvSpPr txBox="1"/>
          <p:nvPr/>
        </p:nvSpPr>
        <p:spPr>
          <a:xfrm>
            <a:off x="1129085" y="2139517"/>
            <a:ext cx="1054823" cy="1345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0" name="Image 9">
            <a:hlinkClick r:id="rId4"/>
            <a:extLst>
              <a:ext uri="{FF2B5EF4-FFF2-40B4-BE49-F238E27FC236}">
                <a16:creationId xmlns:a16="http://schemas.microsoft.com/office/drawing/2014/main" id="{C2668955-AAFC-464A-667B-E833D313AB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6317" y="4695748"/>
            <a:ext cx="1566624" cy="209069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32063DE-14E2-C2BA-C29C-646F0B744B05}"/>
              </a:ext>
            </a:extLst>
          </p:cNvPr>
          <p:cNvSpPr txBox="1"/>
          <p:nvPr/>
        </p:nvSpPr>
        <p:spPr>
          <a:xfrm>
            <a:off x="4273431" y="5801510"/>
            <a:ext cx="2352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Retrouvez la fiche mémo en cliquant sur l’image 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9C26CD9D-96B1-2CE6-8547-2CAA3729C627}"/>
              </a:ext>
            </a:extLst>
          </p:cNvPr>
          <p:cNvSpPr/>
          <p:nvPr/>
        </p:nvSpPr>
        <p:spPr>
          <a:xfrm>
            <a:off x="5917909" y="6120015"/>
            <a:ext cx="509524" cy="236236"/>
          </a:xfrm>
          <a:prstGeom prst="rightArrow">
            <a:avLst>
              <a:gd name="adj1" fmla="val 65032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7565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BANQUE AU QUOTIDIEN ET DIGITALISATION: FICHE MEMO 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397068" y="3429000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consulter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Banque au quotidien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Afin de gagner du temps au quotidien et de rendre vos clients autonomes sur des actes de gestion à faible valeur ajoutée, retrouvez la fiche récapitulative , indispensable à garder en sous-main , des actions possibles en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selfcare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Elle reprend de manière synthétique toutes les opérations réalisables par canal (depuis le mobile, le DEI PART et les GAB). A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partager massivement avec vos clients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>
            <a:hlinkClick r:id="rId3"/>
            <a:extLst>
              <a:ext uri="{FF2B5EF4-FFF2-40B4-BE49-F238E27FC236}">
                <a16:creationId xmlns:a16="http://schemas.microsoft.com/office/drawing/2014/main" id="{21ED81A2-D585-4540-88E5-CFFBAD005E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683413"/>
            <a:ext cx="2466314" cy="358223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69C8FDC8-8740-41BA-A549-899A2B4F7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6949">
            <a:off x="9738139" y="414934"/>
            <a:ext cx="1837055" cy="737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2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FIP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071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LETTRES ANNUELLES DES FIP NEOVERIS CORSE ET SAVOIR FAIRE FRANCE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62823" y="2830665"/>
            <a:ext cx="1051438" cy="3709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20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249998" y="191468"/>
            <a:ext cx="823409" cy="1311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633152E-5026-4101-A7E1-79CBBAE2D8DA}"/>
              </a:ext>
            </a:extLst>
          </p:cNvPr>
          <p:cNvSpPr txBox="1"/>
          <p:nvPr/>
        </p:nvSpPr>
        <p:spPr>
          <a:xfrm>
            <a:off x="321342" y="1260767"/>
            <a:ext cx="2378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NEOVERIS CORSE 2013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2BDE120-1F68-40E3-9BE2-EC7CB5C962DE}"/>
              </a:ext>
            </a:extLst>
          </p:cNvPr>
          <p:cNvSpPr txBox="1"/>
          <p:nvPr/>
        </p:nvSpPr>
        <p:spPr>
          <a:xfrm>
            <a:off x="7729890" y="1848558"/>
            <a:ext cx="32792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les images</a:t>
            </a: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040A518-BF18-C9C9-7703-0BEFD683B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317" y="257233"/>
            <a:ext cx="1949373" cy="65433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631F0DD-2778-C9EF-90DD-421D26687C9E}"/>
              </a:ext>
            </a:extLst>
          </p:cNvPr>
          <p:cNvSpPr txBox="1"/>
          <p:nvPr/>
        </p:nvSpPr>
        <p:spPr>
          <a:xfrm>
            <a:off x="3519001" y="1283792"/>
            <a:ext cx="2378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NEOVERIS CORSE 2014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75477EF-F690-02E3-7399-6525F4D0497B}"/>
              </a:ext>
            </a:extLst>
          </p:cNvPr>
          <p:cNvSpPr txBox="1"/>
          <p:nvPr/>
        </p:nvSpPr>
        <p:spPr>
          <a:xfrm>
            <a:off x="6159121" y="1276820"/>
            <a:ext cx="2378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NEOVERIS CORSE 2015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35EB38E-6970-84E1-EBC3-95F5769CF323}"/>
              </a:ext>
            </a:extLst>
          </p:cNvPr>
          <p:cNvSpPr txBox="1"/>
          <p:nvPr/>
        </p:nvSpPr>
        <p:spPr>
          <a:xfrm>
            <a:off x="1719673" y="4081341"/>
            <a:ext cx="2378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NEOVERIS CORSE 2016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E3FB773-136B-B2D5-E4F2-34C44633DFCD}"/>
              </a:ext>
            </a:extLst>
          </p:cNvPr>
          <p:cNvSpPr txBox="1"/>
          <p:nvPr/>
        </p:nvSpPr>
        <p:spPr>
          <a:xfrm>
            <a:off x="8173089" y="3814492"/>
            <a:ext cx="2378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SAVOIR FAIRE FRANCE </a:t>
            </a:r>
          </a:p>
        </p:txBody>
      </p:sp>
      <p:pic>
        <p:nvPicPr>
          <p:cNvPr id="34" name="Image 33">
            <a:hlinkClick r:id="rId4"/>
            <a:extLst>
              <a:ext uri="{FF2B5EF4-FFF2-40B4-BE49-F238E27FC236}">
                <a16:creationId xmlns:a16="http://schemas.microsoft.com/office/drawing/2014/main" id="{E8E6F737-FDE3-839C-728C-BC26BE5C0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974" y="1701573"/>
            <a:ext cx="1476203" cy="2112919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36" name="Image 35">
            <a:hlinkClick r:id="rId6"/>
            <a:extLst>
              <a:ext uri="{FF2B5EF4-FFF2-40B4-BE49-F238E27FC236}">
                <a16:creationId xmlns:a16="http://schemas.microsoft.com/office/drawing/2014/main" id="{3ABC19B4-52D4-295F-6BDD-557EADE6EA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9762" y="1660149"/>
            <a:ext cx="1633890" cy="2341031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38" name="Image 37">
            <a:hlinkClick r:id="rId8"/>
            <a:extLst>
              <a:ext uri="{FF2B5EF4-FFF2-40B4-BE49-F238E27FC236}">
                <a16:creationId xmlns:a16="http://schemas.microsoft.com/office/drawing/2014/main" id="{B9F7E4CE-0BC0-4C47-D1F4-CEA180121C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7533" y="1705756"/>
            <a:ext cx="1700958" cy="2403231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40" name="Image 39">
            <a:hlinkClick r:id="rId10"/>
            <a:extLst>
              <a:ext uri="{FF2B5EF4-FFF2-40B4-BE49-F238E27FC236}">
                <a16:creationId xmlns:a16="http://schemas.microsoft.com/office/drawing/2014/main" id="{2E1CEC1D-8D43-30C0-65F0-EED5575781F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63452" y="4489492"/>
            <a:ext cx="1627309" cy="2306079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42" name="Image 41">
            <a:hlinkClick r:id="rId12"/>
            <a:extLst>
              <a:ext uri="{FF2B5EF4-FFF2-40B4-BE49-F238E27FC236}">
                <a16:creationId xmlns:a16="http://schemas.microsoft.com/office/drawing/2014/main" id="{2CBB80C4-FFD9-4675-89CF-CA4CB7D5588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06860" y="4226022"/>
            <a:ext cx="1733550" cy="251460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21676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OG –GSM  30/04/2023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200400"/>
            <a:ext cx="1008273" cy="32240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05AD4DA-89B3-4F59-8816-2F4A82D136C9}"/>
              </a:ext>
            </a:extLst>
          </p:cNvPr>
          <p:cNvSpPr txBox="1">
            <a:spLocks/>
          </p:cNvSpPr>
          <p:nvPr/>
        </p:nvSpPr>
        <p:spPr>
          <a:xfrm>
            <a:off x="11062821" y="2485690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OG-GSM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E92984-5CA2-48E9-8506-6C2EE83DE9C6}"/>
              </a:ext>
            </a:extLst>
          </p:cNvPr>
          <p:cNvSpPr/>
          <p:nvPr/>
        </p:nvSpPr>
        <p:spPr>
          <a:xfrm>
            <a:off x="11062820" y="71561"/>
            <a:ext cx="1082796" cy="1695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94A18D2-2BC9-C131-F048-80FDDFF85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199" y="1261120"/>
            <a:ext cx="8412500" cy="507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9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DES ORIENTATIONS DE GESTION AU 30/04/2023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80" y="2600986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62821" y="3312367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51226" y="100109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5095" y="466185"/>
            <a:ext cx="1570880" cy="52867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476810-CF7B-05A0-0B66-AC1F8347D7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0981" y="1409260"/>
            <a:ext cx="7075884" cy="480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92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9 MAI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132C5C06-400C-E387-CC4E-EC5D9E039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6530" y="2136710"/>
            <a:ext cx="2826023" cy="4058816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41905</TotalTime>
  <Words>529</Words>
  <Application>Microsoft Office PowerPoint</Application>
  <PresentationFormat>Grand écran</PresentationFormat>
  <Paragraphs>86</Paragraphs>
  <Slides>10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2187</cp:revision>
  <dcterms:created xsi:type="dcterms:W3CDTF">2020-06-24T09:20:11Z</dcterms:created>
  <dcterms:modified xsi:type="dcterms:W3CDTF">2023-05-12T06:52:00Z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