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146847294" r:id="rId9"/>
    <p:sldId id="2146847293" r:id="rId10"/>
    <p:sldId id="2146847292" r:id="rId11"/>
    <p:sldId id="457" r:id="rId12"/>
    <p:sldId id="28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B82A56"/>
    <a:srgbClr val="C31632"/>
    <a:srgbClr val="E3322C"/>
    <a:srgbClr val="E7302A"/>
    <a:srgbClr val="0000FF"/>
    <a:srgbClr val="EC1B24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17/05/2023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17/05/2023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806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4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17/05/2023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gestion-patrimoniale/epargne-4/lassurance-vie/option-transmissio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ophe.gressier@eu.aew.com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://commerciaux.celca.caisse-epargne.fr/download/1176/documents-hors-arbo-2/30268/note-de-renseignements-issoria-002-2.pdf" TargetMode="Externa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0274/bpce-life_bonus_rendement_janv2023-2.pdf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://commerciaux.celca.caisse-epargne.fr/download/1176/documents-hors-arbo-2/30273/202305_bpcelife_offre-commerciale-exceptionnelle.pdf" TargetMode="External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hyperlink" Target="https://youtu.be/7JAjizC60n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hyperlink" Target="http://commerciaux.celca.caisse-epargne.fr/download/1648/lettre-hebdomadaire-vega-investment-managers/30264/la-lettre-hebdomadaire-de-vega-im_15-mai-20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21 du Lundi 22 au Samedi 27 mai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54288" y="2261078"/>
            <a:ext cx="8578776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TRANSMISSION : </a:t>
            </a:r>
            <a:r>
              <a:rPr lang="fr-FR" dirty="0"/>
              <a:t>Nouveautés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GROUPEMENTS FORESTIERS: </a:t>
            </a:r>
            <a:r>
              <a:rPr lang="fr-FR" dirty="0"/>
              <a:t>ISSORIA : valorisation des GP au 31/12/2022 et rappel du process en cas de demande de remboursement de part de groupement forestier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: BPCE LIFE: </a:t>
            </a:r>
            <a:r>
              <a:rPr lang="fr-FR" dirty="0"/>
              <a:t>nouvelle offre commerciale boost fonds en euros jusqu’au 30 septembre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VEGA IM: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GMS du vendredi 12 mai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15 mai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OPTION TRANSMISSION: NOUVEAUTES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50649" y="3193242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050" dirty="0"/>
              <a:t>OPTION TRANSMISSION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C6BA0F1-E543-8B25-FD2F-3A85992B35FD}"/>
              </a:ext>
            </a:extLst>
          </p:cNvPr>
          <p:cNvSpPr txBox="1"/>
          <p:nvPr/>
        </p:nvSpPr>
        <p:spPr>
          <a:xfrm>
            <a:off x="58555" y="1199297"/>
            <a:ext cx="10623246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fr-FR" sz="1800" b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r-FR" sz="1600" b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Désormais, </a:t>
            </a:r>
            <a:r>
              <a:rPr lang="fr-FR" sz="1600" b="1" u="sng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pour parrainer un filleul, il suffit d’être</a:t>
            </a:r>
            <a:r>
              <a:rPr lang="fr-FR" sz="1600" b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 :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000000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fr-FR" sz="16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Un client Premium </a:t>
            </a:r>
            <a:r>
              <a:rPr lang="fr-FR" sz="1600" b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détenteur ou non</a:t>
            </a:r>
            <a:r>
              <a:rPr lang="fr-FR" sz="16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 d’un contrat d’assurance vie Premium (*)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000000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fr-FR" sz="16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Ou un client Grand Public </a:t>
            </a:r>
            <a:r>
              <a:rPr lang="fr-FR" sz="1600" b="1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détenteur d’un contrat</a:t>
            </a:r>
            <a:r>
              <a:rPr lang="fr-FR" sz="1600" dirty="0">
                <a:solidFill>
                  <a:srgbClr val="00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 d’assurance vie Premium (*) que nous appellerons « l’assuré/le parrain ». L’assuré/parrain recommande l’option transmission à son(ses)  ayant(s)-droit  et/ou bénéficiaire du contrat d’assurance vie du parrain si celui-ci est déjà détenteur d’un contrat d’assurance vie dans nos livres.</a:t>
            </a:r>
          </a:p>
          <a:p>
            <a:pPr algn="just"/>
            <a:endParaRPr lang="fr-FR" sz="16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fr-FR" sz="1600" b="1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Réinvestissement sans frais</a:t>
            </a:r>
            <a:r>
              <a:rPr lang="fr-FR" sz="1600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sz="1600" b="1" u="sng" dirty="0">
                <a:solidFill>
                  <a:srgbClr val="000000"/>
                </a:solidFill>
              </a:rPr>
              <a:t>dans les 2 ans après le décès du parrain </a:t>
            </a:r>
          </a:p>
          <a:p>
            <a:pPr lvl="0" algn="just"/>
            <a:endParaRPr lang="fr-FR" sz="1600" b="1" u="sng" dirty="0">
              <a:solidFill>
                <a:srgbClr val="000000"/>
              </a:solidFill>
            </a:endParaRPr>
          </a:p>
          <a:p>
            <a:pPr lvl="0" algn="just"/>
            <a:r>
              <a:rPr lang="fr-FR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Le </a:t>
            </a:r>
            <a:r>
              <a:rPr lang="fr-FR" sz="1600" dirty="0">
                <a:effectLst/>
                <a:ea typeface="Times New Roman" panose="02020603050405020304" pitchFamily="18" charset="0"/>
              </a:rPr>
              <a:t>réinvestissement sans frais (et sans condition d’UC) des capitaux décès perçus à l’occasion du décès du parrain sur le contrat de l’ayant-droit  détenteur de l’option sera possible</a:t>
            </a:r>
            <a:r>
              <a:rPr lang="fr-FR" sz="1600" dirty="0"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 pendant les 2 ans suivant la date de décès du parrain, </a:t>
            </a:r>
            <a:r>
              <a:rPr lang="fr-FR" sz="1600" dirty="0">
                <a:solidFill>
                  <a:srgbClr val="FF0000"/>
                </a:solidFill>
                <a:effectLst/>
                <a:highlight>
                  <a:srgbClr val="FFFFFF"/>
                </a:highlight>
                <a:ea typeface="Times New Roman" panose="02020603050405020304" pitchFamily="18" charset="0"/>
              </a:rPr>
              <a:t>le filleul peut investir sur son contrat d’assurance vie en une ou plusieurs fois sans frais sur versement, tout avoir, issu ou non de la succession.</a:t>
            </a:r>
          </a:p>
          <a:p>
            <a:pPr lvl="0" algn="just"/>
            <a:endParaRPr lang="fr-FR" sz="1600" dirty="0">
              <a:solidFill>
                <a:srgbClr val="FF0000"/>
              </a:solidFill>
              <a:highlight>
                <a:srgbClr val="FFFFFF"/>
              </a:highlight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ea typeface="Times New Roman" panose="02020603050405020304" pitchFamily="18" charset="0"/>
              </a:rPr>
              <a:t>Retrouvez  toute la documentation dans la rubrique des commerciaux, ainsi que la note de mise en marché actualisée  </a:t>
            </a:r>
          </a:p>
          <a:p>
            <a:pPr algn="just"/>
            <a:endParaRPr lang="fr-FR" sz="1400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algn="just"/>
            <a:r>
              <a:rPr lang="fr-FR" sz="16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http://commerciaux.celca.caisse-epargne.fr/gestion-patrimoniale/epargne-4/lassurance-vie/option-transmission/</a:t>
            </a:r>
            <a:endParaRPr lang="fr-FR" sz="160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/>
            <a:endParaRPr lang="fr-FR" sz="160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fr-FR" sz="11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	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*Nuances Plus, Nuances Capi, Nuances Privilège, Nuances Capi, </a:t>
            </a:r>
            <a:r>
              <a:rPr lang="fr-FR" sz="10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Millevie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 Premium, </a:t>
            </a:r>
            <a:r>
              <a:rPr lang="fr-FR" sz="10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Millevie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 Premium 2, </a:t>
            </a:r>
            <a:r>
              <a:rPr lang="fr-FR" sz="10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Millevie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 Capi, </a:t>
            </a:r>
            <a:r>
              <a:rPr lang="fr-FR" sz="10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Millevie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 Infinie, </a:t>
            </a:r>
            <a:r>
              <a:rPr lang="fr-FR" sz="1000" dirty="0" err="1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Millevie</a:t>
            </a:r>
            <a:r>
              <a:rPr lang="fr-FR" sz="1000" dirty="0">
                <a:solidFill>
                  <a:srgbClr val="000000"/>
                </a:solidFill>
                <a:highlight>
                  <a:srgbClr val="FFFFFF"/>
                </a:highlight>
                <a:ea typeface="Times New Roman" panose="02020603050405020304" pitchFamily="18" charset="0"/>
              </a:rPr>
              <a:t> Infinie 2 ou contrat TEORA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fr-FR" sz="180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Espace réservé du contenu 18">
            <a:extLst>
              <a:ext uri="{FF2B5EF4-FFF2-40B4-BE49-F238E27FC236}">
                <a16:creationId xmlns:a16="http://schemas.microsoft.com/office/drawing/2014/main" id="{8D9AA685-5F7D-96FA-D79B-01E5B1DDF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46730">
            <a:off x="9262696" y="591291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5269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PROCESS EN CAS DE DEMANDE DE REMBOURSEMENT DE PART DE GROUPEMENT FORESTIER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Groupements Forestiers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38705" y="1615525"/>
            <a:ext cx="10879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des associés souhaitent racheter leur(s) part(s) de groupement(s) forestier(s), il faut fournir une CNI recto/verso + un RIB + compléter la note de renseignement ci-dessous et adresser le tout par mail à Christophe GRESSIER </a:t>
            </a: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christophe.gressier@eu.aew.com</a:t>
            </a: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Le prix d’exécution s’effectuera sur la base de la valeur de la part au 31/12/2022 (voir tableau ci-dessous)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7A4274A-367B-10AA-4835-690F7E8C4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151">
            <a:off x="10270197" y="73532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35F983D9-50EF-3FA7-276D-560C4A80FF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209" y="2821080"/>
            <a:ext cx="2262215" cy="34539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Image 20">
            <a:extLst>
              <a:ext uri="{FF2B5EF4-FFF2-40B4-BE49-F238E27FC236}">
                <a16:creationId xmlns:a16="http://schemas.microsoft.com/office/drawing/2014/main" id="{570E818D-97FA-9469-6880-825DBDCFB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672" y="2489063"/>
            <a:ext cx="2262215" cy="38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A56D934-262C-9671-C6AE-80410841229B}"/>
              </a:ext>
            </a:extLst>
          </p:cNvPr>
          <p:cNvSpPr txBox="1"/>
          <p:nvPr/>
        </p:nvSpPr>
        <p:spPr>
          <a:xfrm>
            <a:off x="6096000" y="4136940"/>
            <a:ext cx="189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</p:spTree>
    <p:extLst>
      <p:ext uri="{BB962C8B-B14F-4D97-AF65-F5344CB8AC3E}">
        <p14:creationId xmlns:p14="http://schemas.microsoft.com/office/powerpoint/2010/main" val="428928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NOUVELLE OFFRE COMMERCIALE BOOST SUR FONDS EN EUROS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237475"/>
            <a:ext cx="1129177" cy="336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55660985-E24A-4949-A69E-442CA24059BC}"/>
              </a:ext>
            </a:extLst>
          </p:cNvPr>
          <p:cNvSpPr txBox="1">
            <a:spLocks/>
          </p:cNvSpPr>
          <p:nvPr/>
        </p:nvSpPr>
        <p:spPr>
          <a:xfrm>
            <a:off x="11050649" y="24972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ASSURANCE VIE LUXEMBOURGEOISE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CA977-AC2B-46B1-A76D-753F5AB18854}"/>
              </a:ext>
            </a:extLst>
          </p:cNvPr>
          <p:cNvSpPr/>
          <p:nvPr/>
        </p:nvSpPr>
        <p:spPr>
          <a:xfrm>
            <a:off x="11014871" y="121199"/>
            <a:ext cx="1129177" cy="1586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022BF41-CA2F-478F-9C4B-7F4B6FB0C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548" y="1210995"/>
            <a:ext cx="108265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>
                <a:solidFill>
                  <a:srgbClr val="FF0000"/>
                </a:solidFill>
                <a:ea typeface="Calibri" panose="020F0502020204030204" pitchFamily="34" charset="0"/>
              </a:rPr>
              <a:t>Pour rappel , la commercialisation de l’offre BPCE LIFE  est exclusivement réservée aux  CAGP et aux banquiers privés.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 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142C4-A513-F049-88B8-FC2218F8A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548" y="144534"/>
            <a:ext cx="2251330" cy="795627"/>
          </a:xfrm>
          <a:prstGeom prst="rect">
            <a:avLst/>
          </a:prstGeom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6ABBDE36-E7E4-BD37-BD9C-CAE148965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65" y="2223961"/>
            <a:ext cx="5711396" cy="3749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 1">
            <a:hlinkClick r:id="rId6"/>
            <a:extLst>
              <a:ext uri="{FF2B5EF4-FFF2-40B4-BE49-F238E27FC236}">
                <a16:creationId xmlns:a16="http://schemas.microsoft.com/office/drawing/2014/main" id="{811A9450-854F-4D87-B7F9-F6E6B749F8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80350">
            <a:off x="8518552" y="3133811"/>
            <a:ext cx="1423911" cy="2030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Espace réservé du contenu 18">
            <a:extLst>
              <a:ext uri="{FF2B5EF4-FFF2-40B4-BE49-F238E27FC236}">
                <a16:creationId xmlns:a16="http://schemas.microsoft.com/office/drawing/2014/main" id="{CFAC8C60-F99D-4A88-870B-DF10EB3D82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46730">
            <a:off x="2898553" y="1789980"/>
            <a:ext cx="1647821" cy="6526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8CCDA1-1AAB-41E9-8E5D-9F456D9F2B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48307">
            <a:off x="8755879" y="2568877"/>
            <a:ext cx="1313339" cy="704617"/>
          </a:xfrm>
          <a:prstGeom prst="rect">
            <a:avLst/>
          </a:prstGeom>
        </p:spPr>
      </p:pic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35402436-77E1-43D7-9860-7E439D95AB02}"/>
              </a:ext>
            </a:extLst>
          </p:cNvPr>
          <p:cNvCxnSpPr>
            <a:cxnSpLocks/>
          </p:cNvCxnSpPr>
          <p:nvPr/>
        </p:nvCxnSpPr>
        <p:spPr>
          <a:xfrm flipV="1">
            <a:off x="6656587" y="5284122"/>
            <a:ext cx="2385070" cy="902632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425D098-BB11-4FF3-83F6-C60DAD162CDE}"/>
              </a:ext>
            </a:extLst>
          </p:cNvPr>
          <p:cNvSpPr txBox="1"/>
          <p:nvPr/>
        </p:nvSpPr>
        <p:spPr>
          <a:xfrm>
            <a:off x="2128589" y="5751756"/>
            <a:ext cx="45945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r>
              <a:rPr lang="fr-FR" sz="1100" i="1" dirty="0"/>
              <a:t>Offre non cumulable avec celle actuellement en vigueur jusqu'au 30 juin 2023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11905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12 mai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 sur la GSM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VEGA sur la GSM du vendredi  12 mai 2023 retrouvez  le lien de réécoute . </a:t>
            </a:r>
          </a:p>
        </p:txBody>
      </p:sp>
      <p:sp>
        <p:nvSpPr>
          <p:cNvPr id="3" name="ZoneTexte 2">
            <a:hlinkClick r:id="rId4"/>
            <a:extLst>
              <a:ext uri="{FF2B5EF4-FFF2-40B4-BE49-F238E27FC236}">
                <a16:creationId xmlns:a16="http://schemas.microsoft.com/office/drawing/2014/main" id="{E38D9476-9620-84F4-2AAB-A6B1F029CBA0}"/>
              </a:ext>
            </a:extLst>
          </p:cNvPr>
          <p:cNvSpPr txBox="1"/>
          <p:nvPr/>
        </p:nvSpPr>
        <p:spPr>
          <a:xfrm>
            <a:off x="1667912" y="3680076"/>
            <a:ext cx="5914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cliquez sur les images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94AEFA-C08C-37CA-F45C-EB08E40EB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120" y="368300"/>
            <a:ext cx="1570880" cy="5286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EBAE4D-9BE0-EA23-C232-251FD225E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443" y="2110105"/>
            <a:ext cx="6870712" cy="39709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315218" y="3112713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de réécoute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1EBB25-A189-E77B-8E82-7868432396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8410" y="5537445"/>
            <a:ext cx="3909312" cy="40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15 MAI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55DB20F7-B899-26B3-5E66-FF23CFCA31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511" y="2311914"/>
            <a:ext cx="2704977" cy="385770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42287</TotalTime>
  <Words>655</Words>
  <Application>Microsoft Office PowerPoint</Application>
  <PresentationFormat>Grand écran</PresentationFormat>
  <Paragraphs>77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2210</cp:revision>
  <dcterms:created xsi:type="dcterms:W3CDTF">2020-06-24T09:20:11Z</dcterms:created>
  <dcterms:modified xsi:type="dcterms:W3CDTF">2023-05-17T09:21:30Z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