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99" r:id="rId5"/>
  </p:sldMasterIdLst>
  <p:notesMasterIdLst>
    <p:notesMasterId r:id="rId14"/>
  </p:notesMasterIdLst>
  <p:handoutMasterIdLst>
    <p:handoutMasterId r:id="rId15"/>
  </p:handoutMasterIdLst>
  <p:sldIdLst>
    <p:sldId id="256" r:id="rId6"/>
    <p:sldId id="257" r:id="rId7"/>
    <p:sldId id="283" r:id="rId8"/>
    <p:sldId id="286" r:id="rId9"/>
    <p:sldId id="285" r:id="rId10"/>
    <p:sldId id="289" r:id="rId11"/>
    <p:sldId id="457" r:id="rId12"/>
    <p:sldId id="284" r:id="rId13"/>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ASSAN Nathalie [CEGEE]" initials="CN[" lastIdx="4" clrIdx="0">
    <p:extLst>
      <p:ext uri="{19B8F6BF-5375-455C-9EA6-DF929625EA0E}">
        <p15:presenceInfo xmlns:p15="http://schemas.microsoft.com/office/powerpoint/2012/main" userId="S::nathalie.cassan@cegee.caisse-epargne.fr::5ce85adf-a9f4-45e5-a64f-fe6829c64e2e" providerId="AD"/>
      </p:ext>
    </p:extLst>
  </p:cmAuthor>
  <p:cmAuthor id="2" name="MAUSY Claude [CEGEE]" initials="MC[" lastIdx="1" clrIdx="1">
    <p:extLst>
      <p:ext uri="{19B8F6BF-5375-455C-9EA6-DF929625EA0E}">
        <p15:presenceInfo xmlns:p15="http://schemas.microsoft.com/office/powerpoint/2012/main" userId="S-1-5-21-3736707515-2145877865-3703829272-250176" providerId="AD"/>
      </p:ext>
    </p:extLst>
  </p:cmAuthor>
  <p:cmAuthor id="3" name="MAUSY Claude [CEGEE]" initials="MC[ [2]" lastIdx="1" clrIdx="2">
    <p:extLst>
      <p:ext uri="{19B8F6BF-5375-455C-9EA6-DF929625EA0E}">
        <p15:presenceInfo xmlns:p15="http://schemas.microsoft.com/office/powerpoint/2012/main" userId="S::claude.mausy@cegee.caisse-epargne.fr::a5d570c3-a1d5-4cad-89af-100046ea3b3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D11921"/>
    <a:srgbClr val="B82A56"/>
    <a:srgbClr val="C31632"/>
    <a:srgbClr val="E3322C"/>
    <a:srgbClr val="E7302A"/>
    <a:srgbClr val="0000FF"/>
    <a:srgbClr val="EC1B24"/>
    <a:srgbClr val="FF9999"/>
    <a:srgbClr val="D6C37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16" autoAdjust="0"/>
    <p:restoredTop sz="93488" autoAdjust="0"/>
  </p:normalViewPr>
  <p:slideViewPr>
    <p:cSldViewPr snapToGrid="0">
      <p:cViewPr varScale="1">
        <p:scale>
          <a:sx n="108" d="100"/>
          <a:sy n="108" d="100"/>
        </p:scale>
        <p:origin x="588" y="96"/>
      </p:cViewPr>
      <p:guideLst/>
    </p:cSldViewPr>
  </p:slideViewPr>
  <p:notesTextViewPr>
    <p:cViewPr>
      <p:scale>
        <a:sx n="3" d="2"/>
        <a:sy n="3" d="2"/>
      </p:scale>
      <p:origin x="0" y="0"/>
    </p:cViewPr>
  </p:notesTextViewPr>
  <p:notesViewPr>
    <p:cSldViewPr snapToGrid="0">
      <p:cViewPr varScale="1">
        <p:scale>
          <a:sx n="84" d="100"/>
          <a:sy n="84" d="100"/>
        </p:scale>
        <p:origin x="3912"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handoutMaster" Target="handoutMasters/handoutMaster1.xml"/><Relationship Id="rId10" Type="http://schemas.openxmlformats.org/officeDocument/2006/relationships/slide" Target="slides/slide5.xml"/><Relationship Id="rId19"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6C4465F-45E9-4EF7-B690-F2491EE3087C}" type="datetimeFigureOut">
              <a:rPr lang="fr-FR" smtClean="0"/>
              <a:t>26/05/2023</a:t>
            </a:fld>
            <a:endParaRPr lang="fr-FR"/>
          </a:p>
        </p:txBody>
      </p:sp>
      <p:sp>
        <p:nvSpPr>
          <p:cNvPr id="4" name="Espace réservé du pied de page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4B58741-799E-4631-8EE8-F96F4B3B7A22}" type="slidenum">
              <a:rPr lang="fr-FR" smtClean="0"/>
              <a:t>‹N°›</a:t>
            </a:fld>
            <a:endParaRPr lang="fr-FR" dirty="0"/>
          </a:p>
        </p:txBody>
      </p:sp>
    </p:spTree>
    <p:extLst>
      <p:ext uri="{BB962C8B-B14F-4D97-AF65-F5344CB8AC3E}">
        <p14:creationId xmlns:p14="http://schemas.microsoft.com/office/powerpoint/2010/main" val="8906040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34FB842-C8F5-4C46-93BF-46CEE6F3579C}" type="datetimeFigureOut">
              <a:rPr lang="fr-FR" smtClean="0"/>
              <a:t>26/05/2023</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8D8E4B-F491-42B7-9A47-2840A9B4D785}" type="slidenum">
              <a:rPr lang="fr-FR" smtClean="0"/>
              <a:t>‹N°›</a:t>
            </a:fld>
            <a:endParaRPr lang="fr-FR"/>
          </a:p>
        </p:txBody>
      </p:sp>
    </p:spTree>
    <p:extLst>
      <p:ext uri="{BB962C8B-B14F-4D97-AF65-F5344CB8AC3E}">
        <p14:creationId xmlns:p14="http://schemas.microsoft.com/office/powerpoint/2010/main" val="33189735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DD8D8E4B-F491-42B7-9A47-2840A9B4D785}" type="slidenum">
              <a:rPr lang="fr-FR" smtClean="0"/>
              <a:t>1</a:t>
            </a:fld>
            <a:endParaRPr lang="fr-FR"/>
          </a:p>
        </p:txBody>
      </p:sp>
    </p:spTree>
    <p:extLst>
      <p:ext uri="{BB962C8B-B14F-4D97-AF65-F5344CB8AC3E}">
        <p14:creationId xmlns:p14="http://schemas.microsoft.com/office/powerpoint/2010/main" val="8903828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DD8D8E4B-F491-42B7-9A47-2840A9B4D785}" type="slidenum">
              <a:rPr lang="fr-FR" smtClean="0"/>
              <a:t>4</a:t>
            </a:fld>
            <a:endParaRPr lang="fr-FR"/>
          </a:p>
        </p:txBody>
      </p:sp>
    </p:spTree>
    <p:extLst>
      <p:ext uri="{BB962C8B-B14F-4D97-AF65-F5344CB8AC3E}">
        <p14:creationId xmlns:p14="http://schemas.microsoft.com/office/powerpoint/2010/main" val="36143220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DD8D8E4B-F491-42B7-9A47-2840A9B4D785}" type="slidenum">
              <a:rPr lang="fr-FR" smtClean="0"/>
              <a:t>5</a:t>
            </a:fld>
            <a:endParaRPr lang="fr-FR"/>
          </a:p>
        </p:txBody>
      </p:sp>
    </p:spTree>
    <p:extLst>
      <p:ext uri="{BB962C8B-B14F-4D97-AF65-F5344CB8AC3E}">
        <p14:creationId xmlns:p14="http://schemas.microsoft.com/office/powerpoint/2010/main" val="17563748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DD8D8E4B-F491-42B7-9A47-2840A9B4D785}" type="slidenum">
              <a:rPr lang="fr-FR" smtClean="0"/>
              <a:t>7</a:t>
            </a:fld>
            <a:endParaRPr lang="fr-FR"/>
          </a:p>
        </p:txBody>
      </p:sp>
    </p:spTree>
    <p:extLst>
      <p:ext uri="{BB962C8B-B14F-4D97-AF65-F5344CB8AC3E}">
        <p14:creationId xmlns:p14="http://schemas.microsoft.com/office/powerpoint/2010/main" val="15404013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DD8D8E4B-F491-42B7-9A47-2840A9B4D785}" type="slidenum">
              <a:rPr lang="fr-FR" smtClean="0"/>
              <a:t>8</a:t>
            </a:fld>
            <a:endParaRPr lang="fr-FR"/>
          </a:p>
        </p:txBody>
      </p:sp>
    </p:spTree>
    <p:extLst>
      <p:ext uri="{BB962C8B-B14F-4D97-AF65-F5344CB8AC3E}">
        <p14:creationId xmlns:p14="http://schemas.microsoft.com/office/powerpoint/2010/main" val="424484634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hyperlink" Target="http://www.google.fr/url?sa=i&amp;rct=j&amp;q=&amp;esrc=s&amp;source=images&amp;cd=&amp;cad=rja&amp;uact=8&amp;ved=2ahUKEwivho7C5fPbAhUIsBQKHe7MDxcQjRx6BAgBEAU&amp;url=http://www.mairieplouharnel.fr/fr/information/90282/revue-presse&amp;psig=AOvVaw2QXAJ4rFXXEcuSlXXHniG0&amp;ust=1530187139610424" TargetMode="Externa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Master" Target="../slideMasters/slideMaster1.xml"/><Relationship Id="rId6" Type="http://schemas.microsoft.com/office/2007/relationships/hdphoto" Target="../media/hdphoto3.wdp"/><Relationship Id="rId5" Type="http://schemas.openxmlformats.org/officeDocument/2006/relationships/image" Target="../media/image8.png"/><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3" Type="http://schemas.microsoft.com/office/2007/relationships/hdphoto" Target="../media/hdphoto2.wdp"/><Relationship Id="rId7" Type="http://schemas.openxmlformats.org/officeDocument/2006/relationships/hyperlink" Target="http://commerciaux.celca.caisse-epargne.fr/download/1449/referentiel-des-delegations-commerciales/9052/referentiel-des-derogations-commerciales.pdf" TargetMode="External"/><Relationship Id="rId2" Type="http://schemas.openxmlformats.org/officeDocument/2006/relationships/image" Target="../media/image6.png"/><Relationship Id="rId1" Type="http://schemas.openxmlformats.org/officeDocument/2006/relationships/slideMaster" Target="../slideMasters/slideMaster1.xml"/><Relationship Id="rId6" Type="http://schemas.microsoft.com/office/2007/relationships/hdphoto" Target="../media/hdphoto3.wdp"/><Relationship Id="rId5" Type="http://schemas.openxmlformats.org/officeDocument/2006/relationships/image" Target="../media/image8.png"/><Relationship Id="rId4"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8" Type="http://schemas.microsoft.com/office/2007/relationships/hdphoto" Target="../media/hdphoto3.wdp"/><Relationship Id="rId3" Type="http://schemas.microsoft.com/office/2007/relationships/hdphoto" Target="../media/hdphoto2.wdp"/><Relationship Id="rId7"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7.png"/><Relationship Id="rId4" Type="http://schemas.openxmlformats.org/officeDocument/2006/relationships/image" Target="../media/image9.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COUVERTURE">
    <p:bg>
      <p:bgPr>
        <a:solidFill>
          <a:schemeClr val="bg1"/>
        </a:solidFill>
        <a:effectLst/>
      </p:bgPr>
    </p:bg>
    <p:spTree>
      <p:nvGrpSpPr>
        <p:cNvPr id="1" name=""/>
        <p:cNvGrpSpPr/>
        <p:nvPr/>
      </p:nvGrpSpPr>
      <p:grpSpPr>
        <a:xfrm>
          <a:off x="0" y="0"/>
          <a:ext cx="0" cy="0"/>
          <a:chOff x="0" y="0"/>
          <a:chExt cx="0" cy="0"/>
        </a:xfrm>
      </p:grpSpPr>
      <p:sp>
        <p:nvSpPr>
          <p:cNvPr id="25" name="Rectangle 24"/>
          <p:cNvSpPr/>
          <p:nvPr userDrawn="1"/>
        </p:nvSpPr>
        <p:spPr>
          <a:xfrm>
            <a:off x="1" y="0"/>
            <a:ext cx="12191999" cy="59890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Sous-titre 2"/>
          <p:cNvSpPr>
            <a:spLocks noGrp="1"/>
          </p:cNvSpPr>
          <p:nvPr userDrawn="1">
            <p:ph type="subTitle" idx="1" hasCustomPrompt="1"/>
          </p:nvPr>
        </p:nvSpPr>
        <p:spPr>
          <a:xfrm>
            <a:off x="1343110" y="5098177"/>
            <a:ext cx="2589793" cy="297898"/>
          </a:xfrm>
        </p:spPr>
        <p:txBody>
          <a:bodyPr anchor="ctr">
            <a:noAutofit/>
          </a:bodyPr>
          <a:lstStyle>
            <a:lvl1pPr marL="0" indent="0" algn="l">
              <a:buNone/>
              <a:defRPr sz="2800" b="1" baseline="0">
                <a:solidFill>
                  <a:schemeClr val="tx1">
                    <a:lumMod val="65000"/>
                    <a:lumOff val="35000"/>
                  </a:schemeClr>
                </a:solidFill>
                <a:latin typeface="Montserrat Black" panose="00000A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SEMAINE 09</a:t>
            </a:r>
          </a:p>
        </p:txBody>
      </p:sp>
      <p:pic>
        <p:nvPicPr>
          <p:cNvPr id="4" name="Imag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65489" y="6249277"/>
            <a:ext cx="410574" cy="410574"/>
          </a:xfrm>
          <a:prstGeom prst="rect">
            <a:avLst/>
          </a:prstGeom>
        </p:spPr>
      </p:pic>
      <p:sp>
        <p:nvSpPr>
          <p:cNvPr id="27" name="Rectangle 26"/>
          <p:cNvSpPr/>
          <p:nvPr userDrawn="1"/>
        </p:nvSpPr>
        <p:spPr>
          <a:xfrm>
            <a:off x="1332934" y="4688687"/>
            <a:ext cx="888206" cy="10113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lumMod val="75000"/>
                  <a:lumOff val="25000"/>
                </a:schemeClr>
              </a:solidFill>
            </a:endParaRPr>
          </a:p>
        </p:txBody>
      </p:sp>
      <p:sp>
        <p:nvSpPr>
          <p:cNvPr id="28" name="Rectangle 27"/>
          <p:cNvSpPr/>
          <p:nvPr userDrawn="1"/>
        </p:nvSpPr>
        <p:spPr>
          <a:xfrm>
            <a:off x="0" y="0"/>
            <a:ext cx="803275" cy="1815152"/>
          </a:xfrm>
          <a:prstGeom prst="rect">
            <a:avLst/>
          </a:prstGeom>
          <a:solidFill>
            <a:srgbClr val="D6C3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Espace réservé du texte 9"/>
          <p:cNvSpPr>
            <a:spLocks noGrp="1"/>
          </p:cNvSpPr>
          <p:nvPr>
            <p:ph type="body" sz="quarter" idx="10" hasCustomPrompt="1"/>
          </p:nvPr>
        </p:nvSpPr>
        <p:spPr>
          <a:xfrm>
            <a:off x="4157858" y="5098177"/>
            <a:ext cx="7312918" cy="492125"/>
          </a:xfrm>
        </p:spPr>
        <p:txBody>
          <a:bodyPr/>
          <a:lstStyle>
            <a:lvl1pPr>
              <a:defRPr baseline="0">
                <a:latin typeface="Montserrat" panose="00000500000000000000" pitchFamily="2" charset="0"/>
              </a:defRPr>
            </a:lvl1pPr>
          </a:lstStyle>
          <a:p>
            <a:pPr lvl="0"/>
            <a:r>
              <a:rPr lang="fr-FR" dirty="0"/>
              <a:t>Du lundi 1 er au samedi 06 mars 2021</a:t>
            </a:r>
          </a:p>
        </p:txBody>
      </p:sp>
      <p:sp>
        <p:nvSpPr>
          <p:cNvPr id="11" name="Rectangle 10"/>
          <p:cNvSpPr/>
          <p:nvPr userDrawn="1"/>
        </p:nvSpPr>
        <p:spPr>
          <a:xfrm>
            <a:off x="11265489" y="6237288"/>
            <a:ext cx="410574" cy="422563"/>
          </a:xfrm>
          <a:prstGeom prst="rect">
            <a:avLst/>
          </a:prstGeom>
          <a:solidFill>
            <a:srgbClr val="D6C3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Image 5"/>
          <p:cNvPicPr>
            <a:picLocks noChangeAspect="1"/>
          </p:cNvPicPr>
          <p:nvPr userDrawn="1"/>
        </p:nvPicPr>
        <p:blipFill rotWithShape="1">
          <a:blip r:embed="rId3" cstate="print">
            <a:lum bright="70000" contrast="-70000"/>
            <a:extLst>
              <a:ext uri="{28A0092B-C50C-407E-A947-70E740481C1C}">
                <a14:useLocalDpi xmlns:a14="http://schemas.microsoft.com/office/drawing/2010/main" val="0"/>
              </a:ext>
            </a:extLst>
          </a:blip>
          <a:srcRect l="1195" t="3674" r="78532" b="7528"/>
          <a:stretch/>
        </p:blipFill>
        <p:spPr>
          <a:xfrm>
            <a:off x="11309256" y="6278699"/>
            <a:ext cx="325602" cy="325602"/>
          </a:xfrm>
          <a:prstGeom prst="rect">
            <a:avLst/>
          </a:prstGeom>
        </p:spPr>
      </p:pic>
      <p:pic>
        <p:nvPicPr>
          <p:cNvPr id="12" name="Picture 4" descr="Résultat de recherche d'images pour &quot;revue de presse&quot;">
            <a:hlinkClick r:id="rId4"/>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601" y="2099200"/>
            <a:ext cx="12192000" cy="2872541"/>
          </a:xfrm>
          <a:prstGeom prst="rect">
            <a:avLst/>
          </a:prstGeom>
          <a:noFill/>
          <a:extLst>
            <a:ext uri="{909E8E84-426E-40DD-AFC4-6F175D3DCCD1}">
              <a14:hiddenFill xmlns:a14="http://schemas.microsoft.com/office/drawing/2010/main">
                <a:solidFill>
                  <a:srgbClr val="FFFFFF"/>
                </a:solidFill>
              </a14:hiddenFill>
            </a:ext>
          </a:extLst>
        </p:spPr>
      </p:pic>
      <p:grpSp>
        <p:nvGrpSpPr>
          <p:cNvPr id="13" name="Groupe 12"/>
          <p:cNvGrpSpPr/>
          <p:nvPr userDrawn="1"/>
        </p:nvGrpSpPr>
        <p:grpSpPr>
          <a:xfrm>
            <a:off x="-685734" y="2522977"/>
            <a:ext cx="1823968" cy="1791757"/>
            <a:chOff x="-623910" y="1669672"/>
            <a:chExt cx="1683663" cy="1791757"/>
          </a:xfrm>
          <a:solidFill>
            <a:srgbClr val="C00000"/>
          </a:solidFill>
        </p:grpSpPr>
        <p:sp>
          <p:nvSpPr>
            <p:cNvPr id="14" name="Forme en L 1"/>
            <p:cNvSpPr>
              <a:spLocks noChangeAspect="1"/>
            </p:cNvSpPr>
            <p:nvPr/>
          </p:nvSpPr>
          <p:spPr>
            <a:xfrm rot="18903027" flipH="1">
              <a:off x="-623910" y="1669672"/>
              <a:ext cx="1683663" cy="1791757"/>
            </a:xfrm>
            <a:custGeom>
              <a:avLst/>
              <a:gdLst>
                <a:gd name="connsiteX0" fmla="*/ 0 w 1692000"/>
                <a:gd name="connsiteY0" fmla="*/ 0 h 1976054"/>
                <a:gd name="connsiteX1" fmla="*/ 517363 w 1692000"/>
                <a:gd name="connsiteY1" fmla="*/ 0 h 1976054"/>
                <a:gd name="connsiteX2" fmla="*/ 517363 w 1692000"/>
                <a:gd name="connsiteY2" fmla="*/ 1458691 h 1976054"/>
                <a:gd name="connsiteX3" fmla="*/ 1692000 w 1692000"/>
                <a:gd name="connsiteY3" fmla="*/ 1458691 h 1976054"/>
                <a:gd name="connsiteX4" fmla="*/ 1692000 w 1692000"/>
                <a:gd name="connsiteY4" fmla="*/ 1976054 h 1976054"/>
                <a:gd name="connsiteX5" fmla="*/ 0 w 1692000"/>
                <a:gd name="connsiteY5" fmla="*/ 1976054 h 1976054"/>
                <a:gd name="connsiteX6" fmla="*/ 0 w 1692000"/>
                <a:gd name="connsiteY6" fmla="*/ 0 h 1976054"/>
                <a:gd name="connsiteX0" fmla="*/ 697 w 1692000"/>
                <a:gd name="connsiteY0" fmla="*/ 173000 h 1976054"/>
                <a:gd name="connsiteX1" fmla="*/ 517363 w 1692000"/>
                <a:gd name="connsiteY1" fmla="*/ 0 h 1976054"/>
                <a:gd name="connsiteX2" fmla="*/ 517363 w 1692000"/>
                <a:gd name="connsiteY2" fmla="*/ 1458691 h 1976054"/>
                <a:gd name="connsiteX3" fmla="*/ 1692000 w 1692000"/>
                <a:gd name="connsiteY3" fmla="*/ 1458691 h 1976054"/>
                <a:gd name="connsiteX4" fmla="*/ 1692000 w 1692000"/>
                <a:gd name="connsiteY4" fmla="*/ 1976054 h 1976054"/>
                <a:gd name="connsiteX5" fmla="*/ 0 w 1692000"/>
                <a:gd name="connsiteY5" fmla="*/ 1976054 h 1976054"/>
                <a:gd name="connsiteX6" fmla="*/ 697 w 1692000"/>
                <a:gd name="connsiteY6" fmla="*/ 173000 h 1976054"/>
                <a:gd name="connsiteX0" fmla="*/ 697 w 1692000"/>
                <a:gd name="connsiteY0" fmla="*/ 0 h 1803054"/>
                <a:gd name="connsiteX1" fmla="*/ 516422 w 1692000"/>
                <a:gd name="connsiteY1" fmla="*/ 561551 h 1803054"/>
                <a:gd name="connsiteX2" fmla="*/ 517363 w 1692000"/>
                <a:gd name="connsiteY2" fmla="*/ 1285691 h 1803054"/>
                <a:gd name="connsiteX3" fmla="*/ 1692000 w 1692000"/>
                <a:gd name="connsiteY3" fmla="*/ 1285691 h 1803054"/>
                <a:gd name="connsiteX4" fmla="*/ 1692000 w 1692000"/>
                <a:gd name="connsiteY4" fmla="*/ 1803054 h 1803054"/>
                <a:gd name="connsiteX5" fmla="*/ 0 w 1692000"/>
                <a:gd name="connsiteY5" fmla="*/ 1803054 h 1803054"/>
                <a:gd name="connsiteX6" fmla="*/ 697 w 1692000"/>
                <a:gd name="connsiteY6" fmla="*/ 0 h 1803054"/>
                <a:gd name="connsiteX0" fmla="*/ 1295 w 1692000"/>
                <a:gd name="connsiteY0" fmla="*/ 0 h 1755858"/>
                <a:gd name="connsiteX1" fmla="*/ 516422 w 1692000"/>
                <a:gd name="connsiteY1" fmla="*/ 514355 h 1755858"/>
                <a:gd name="connsiteX2" fmla="*/ 517363 w 1692000"/>
                <a:gd name="connsiteY2" fmla="*/ 1238495 h 1755858"/>
                <a:gd name="connsiteX3" fmla="*/ 1692000 w 1692000"/>
                <a:gd name="connsiteY3" fmla="*/ 1238495 h 1755858"/>
                <a:gd name="connsiteX4" fmla="*/ 1692000 w 1692000"/>
                <a:gd name="connsiteY4" fmla="*/ 1755858 h 1755858"/>
                <a:gd name="connsiteX5" fmla="*/ 0 w 1692000"/>
                <a:gd name="connsiteY5" fmla="*/ 1755858 h 1755858"/>
                <a:gd name="connsiteX6" fmla="*/ 1295 w 1692000"/>
                <a:gd name="connsiteY6" fmla="*/ 0 h 1755858"/>
                <a:gd name="connsiteX0" fmla="*/ 2549 w 1692000"/>
                <a:gd name="connsiteY0" fmla="*/ 0 h 1791757"/>
                <a:gd name="connsiteX1" fmla="*/ 516422 w 1692000"/>
                <a:gd name="connsiteY1" fmla="*/ 550254 h 1791757"/>
                <a:gd name="connsiteX2" fmla="*/ 517363 w 1692000"/>
                <a:gd name="connsiteY2" fmla="*/ 1274394 h 1791757"/>
                <a:gd name="connsiteX3" fmla="*/ 1692000 w 1692000"/>
                <a:gd name="connsiteY3" fmla="*/ 1274394 h 1791757"/>
                <a:gd name="connsiteX4" fmla="*/ 1692000 w 1692000"/>
                <a:gd name="connsiteY4" fmla="*/ 1791757 h 1791757"/>
                <a:gd name="connsiteX5" fmla="*/ 0 w 1692000"/>
                <a:gd name="connsiteY5" fmla="*/ 1791757 h 1791757"/>
                <a:gd name="connsiteX6" fmla="*/ 2549 w 1692000"/>
                <a:gd name="connsiteY6" fmla="*/ 0 h 1791757"/>
                <a:gd name="connsiteX0" fmla="*/ 2549 w 1692000"/>
                <a:gd name="connsiteY0" fmla="*/ 0 h 1791757"/>
                <a:gd name="connsiteX1" fmla="*/ 516422 w 1692000"/>
                <a:gd name="connsiteY1" fmla="*/ 550254 h 1791757"/>
                <a:gd name="connsiteX2" fmla="*/ 517363 w 1692000"/>
                <a:gd name="connsiteY2" fmla="*/ 1274394 h 1791757"/>
                <a:gd name="connsiteX3" fmla="*/ 1193273 w 1692000"/>
                <a:gd name="connsiteY3" fmla="*/ 1274950 h 1791757"/>
                <a:gd name="connsiteX4" fmla="*/ 1692000 w 1692000"/>
                <a:gd name="connsiteY4" fmla="*/ 1791757 h 1791757"/>
                <a:gd name="connsiteX5" fmla="*/ 0 w 1692000"/>
                <a:gd name="connsiteY5" fmla="*/ 1791757 h 1791757"/>
                <a:gd name="connsiteX6" fmla="*/ 2549 w 1692000"/>
                <a:gd name="connsiteY6" fmla="*/ 0 h 1791757"/>
                <a:gd name="connsiteX0" fmla="*/ 2549 w 1674050"/>
                <a:gd name="connsiteY0" fmla="*/ 0 h 1791757"/>
                <a:gd name="connsiteX1" fmla="*/ 516422 w 1674050"/>
                <a:gd name="connsiteY1" fmla="*/ 550254 h 1791757"/>
                <a:gd name="connsiteX2" fmla="*/ 517363 w 1674050"/>
                <a:gd name="connsiteY2" fmla="*/ 1274394 h 1791757"/>
                <a:gd name="connsiteX3" fmla="*/ 1193273 w 1674050"/>
                <a:gd name="connsiteY3" fmla="*/ 1274950 h 1791757"/>
                <a:gd name="connsiteX4" fmla="*/ 1674050 w 1674050"/>
                <a:gd name="connsiteY4" fmla="*/ 1791130 h 1791757"/>
                <a:gd name="connsiteX5" fmla="*/ 0 w 1674050"/>
                <a:gd name="connsiteY5" fmla="*/ 1791757 h 1791757"/>
                <a:gd name="connsiteX6" fmla="*/ 2549 w 1674050"/>
                <a:gd name="connsiteY6" fmla="*/ 0 h 1791757"/>
                <a:gd name="connsiteX0" fmla="*/ 1923 w 1674050"/>
                <a:gd name="connsiteY0" fmla="*/ 0 h 1773807"/>
                <a:gd name="connsiteX1" fmla="*/ 516422 w 1674050"/>
                <a:gd name="connsiteY1" fmla="*/ 532304 h 1773807"/>
                <a:gd name="connsiteX2" fmla="*/ 517363 w 1674050"/>
                <a:gd name="connsiteY2" fmla="*/ 1256444 h 1773807"/>
                <a:gd name="connsiteX3" fmla="*/ 1193273 w 1674050"/>
                <a:gd name="connsiteY3" fmla="*/ 1257000 h 1773807"/>
                <a:gd name="connsiteX4" fmla="*/ 1674050 w 1674050"/>
                <a:gd name="connsiteY4" fmla="*/ 1773180 h 1773807"/>
                <a:gd name="connsiteX5" fmla="*/ 0 w 1674050"/>
                <a:gd name="connsiteY5" fmla="*/ 1773807 h 1773807"/>
                <a:gd name="connsiteX6" fmla="*/ 1923 w 1674050"/>
                <a:gd name="connsiteY6" fmla="*/ 0 h 1773807"/>
                <a:gd name="connsiteX0" fmla="*/ 2707 w 1674050"/>
                <a:gd name="connsiteY0" fmla="*/ 0 h 1796244"/>
                <a:gd name="connsiteX1" fmla="*/ 516422 w 1674050"/>
                <a:gd name="connsiteY1" fmla="*/ 554741 h 1796244"/>
                <a:gd name="connsiteX2" fmla="*/ 517363 w 1674050"/>
                <a:gd name="connsiteY2" fmla="*/ 1278881 h 1796244"/>
                <a:gd name="connsiteX3" fmla="*/ 1193273 w 1674050"/>
                <a:gd name="connsiteY3" fmla="*/ 1279437 h 1796244"/>
                <a:gd name="connsiteX4" fmla="*/ 1674050 w 1674050"/>
                <a:gd name="connsiteY4" fmla="*/ 1795617 h 1796244"/>
                <a:gd name="connsiteX5" fmla="*/ 0 w 1674050"/>
                <a:gd name="connsiteY5" fmla="*/ 1796244 h 1796244"/>
                <a:gd name="connsiteX6" fmla="*/ 2707 w 1674050"/>
                <a:gd name="connsiteY6" fmla="*/ 0 h 1796244"/>
                <a:gd name="connsiteX0" fmla="*/ 1610 w 1674050"/>
                <a:gd name="connsiteY0" fmla="*/ 0 h 1764833"/>
                <a:gd name="connsiteX1" fmla="*/ 516422 w 1674050"/>
                <a:gd name="connsiteY1" fmla="*/ 523330 h 1764833"/>
                <a:gd name="connsiteX2" fmla="*/ 517363 w 1674050"/>
                <a:gd name="connsiteY2" fmla="*/ 1247470 h 1764833"/>
                <a:gd name="connsiteX3" fmla="*/ 1193273 w 1674050"/>
                <a:gd name="connsiteY3" fmla="*/ 1248026 h 1764833"/>
                <a:gd name="connsiteX4" fmla="*/ 1674050 w 1674050"/>
                <a:gd name="connsiteY4" fmla="*/ 1764206 h 1764833"/>
                <a:gd name="connsiteX5" fmla="*/ 0 w 1674050"/>
                <a:gd name="connsiteY5" fmla="*/ 1764833 h 1764833"/>
                <a:gd name="connsiteX6" fmla="*/ 1610 w 1674050"/>
                <a:gd name="connsiteY6" fmla="*/ 0 h 1764833"/>
                <a:gd name="connsiteX0" fmla="*/ 2549 w 1674050"/>
                <a:gd name="connsiteY0" fmla="*/ 0 h 1791757"/>
                <a:gd name="connsiteX1" fmla="*/ 516422 w 1674050"/>
                <a:gd name="connsiteY1" fmla="*/ 550254 h 1791757"/>
                <a:gd name="connsiteX2" fmla="*/ 517363 w 1674050"/>
                <a:gd name="connsiteY2" fmla="*/ 1274394 h 1791757"/>
                <a:gd name="connsiteX3" fmla="*/ 1193273 w 1674050"/>
                <a:gd name="connsiteY3" fmla="*/ 1274950 h 1791757"/>
                <a:gd name="connsiteX4" fmla="*/ 1674050 w 1674050"/>
                <a:gd name="connsiteY4" fmla="*/ 1791130 h 1791757"/>
                <a:gd name="connsiteX5" fmla="*/ 0 w 1674050"/>
                <a:gd name="connsiteY5" fmla="*/ 1791757 h 1791757"/>
                <a:gd name="connsiteX6" fmla="*/ 2549 w 1674050"/>
                <a:gd name="connsiteY6" fmla="*/ 0 h 1791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74050" h="1791757">
                  <a:moveTo>
                    <a:pt x="2549" y="0"/>
                  </a:moveTo>
                  <a:lnTo>
                    <a:pt x="516422" y="550254"/>
                  </a:lnTo>
                  <a:cubicBezTo>
                    <a:pt x="516736" y="791634"/>
                    <a:pt x="517049" y="1033014"/>
                    <a:pt x="517363" y="1274394"/>
                  </a:cubicBezTo>
                  <a:lnTo>
                    <a:pt x="1193273" y="1274950"/>
                  </a:lnTo>
                  <a:lnTo>
                    <a:pt x="1674050" y="1791130"/>
                  </a:lnTo>
                  <a:lnTo>
                    <a:pt x="0" y="1791757"/>
                  </a:lnTo>
                  <a:cubicBezTo>
                    <a:pt x="232" y="1190739"/>
                    <a:pt x="2317" y="601018"/>
                    <a:pt x="2549" y="0"/>
                  </a:cubicBezTo>
                  <a:close/>
                </a:path>
              </a:pathLst>
            </a:custGeom>
            <a:solidFill>
              <a:srgbClr val="D6C377"/>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Corde 14"/>
            <p:cNvSpPr>
              <a:spLocks noChangeAspect="1"/>
            </p:cNvSpPr>
            <p:nvPr/>
          </p:nvSpPr>
          <p:spPr>
            <a:xfrm rot="10800000">
              <a:off x="-338400" y="2257200"/>
              <a:ext cx="648000" cy="648072"/>
            </a:xfrm>
            <a:prstGeom prst="chord">
              <a:avLst>
                <a:gd name="adj1" fmla="val 5259741"/>
                <a:gd name="adj2" fmla="val 16300347"/>
              </a:avLst>
            </a:prstGeom>
            <a:solidFill>
              <a:srgbClr val="D6C377"/>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6" name="ZoneTexte 15"/>
          <p:cNvSpPr txBox="1"/>
          <p:nvPr userDrawn="1"/>
        </p:nvSpPr>
        <p:spPr>
          <a:xfrm>
            <a:off x="2032676" y="527676"/>
            <a:ext cx="8712968" cy="1107996"/>
          </a:xfrm>
          <a:prstGeom prst="rect">
            <a:avLst/>
          </a:prstGeom>
          <a:noFill/>
        </p:spPr>
        <p:txBody>
          <a:bodyPr wrap="square" rtlCol="0">
            <a:spAutoFit/>
          </a:bodyPr>
          <a:lstStyle/>
          <a:p>
            <a:pPr algn="ctr"/>
            <a:r>
              <a:rPr lang="fr-FR" sz="4000" b="1" dirty="0">
                <a:effectLst>
                  <a:outerShdw blurRad="38100" dist="38100" dir="2700000" algn="tl">
                    <a:srgbClr val="000000">
                      <a:alpha val="43137"/>
                    </a:srgbClr>
                  </a:outerShdw>
                </a:effectLst>
                <a:latin typeface="Segoe Print" panose="02000600000000000000" pitchFamily="2" charset="0"/>
              </a:rPr>
              <a:t>La</a:t>
            </a:r>
            <a:r>
              <a:rPr lang="fr-FR" sz="5400" b="1" dirty="0">
                <a:effectLst>
                  <a:outerShdw blurRad="38100" dist="38100" dir="2700000" algn="tl">
                    <a:srgbClr val="000000">
                      <a:alpha val="43137"/>
                    </a:srgbClr>
                  </a:outerShdw>
                </a:effectLst>
                <a:latin typeface="Segoe Print" panose="02000600000000000000" pitchFamily="2" charset="0"/>
              </a:rPr>
              <a:t> </a:t>
            </a:r>
            <a:r>
              <a:rPr lang="fr-FR" sz="6600" b="1" dirty="0">
                <a:solidFill>
                  <a:srgbClr val="D6C377"/>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G</a:t>
            </a:r>
            <a:r>
              <a:rPr lang="fr-FR" sz="5400" b="1" dirty="0">
                <a:effectLst>
                  <a:outerShdw blurRad="38100" dist="38100" dir="2700000" algn="tl">
                    <a:srgbClr val="000000">
                      <a:alpha val="43137"/>
                    </a:srgbClr>
                  </a:outerShdw>
                </a:effectLst>
                <a:latin typeface="Segoe Print" panose="02000600000000000000" pitchFamily="2" charset="0"/>
              </a:rPr>
              <a:t>azette </a:t>
            </a:r>
            <a:r>
              <a:rPr lang="fr-FR" sz="4000" b="1" dirty="0">
                <a:solidFill>
                  <a:schemeClr val="tx2">
                    <a:lumMod val="50000"/>
                  </a:schemeClr>
                </a:solidFill>
                <a:effectLst>
                  <a:outerShdw blurRad="38100" dist="38100" dir="2700000" algn="tl">
                    <a:srgbClr val="000000">
                      <a:alpha val="43137"/>
                    </a:srgbClr>
                  </a:outerShdw>
                </a:effectLst>
                <a:latin typeface="Segoe Print" panose="02000600000000000000" pitchFamily="2" charset="0"/>
              </a:rPr>
              <a:t>du</a:t>
            </a:r>
            <a:r>
              <a:rPr lang="fr-FR" sz="5400" b="1" dirty="0">
                <a:solidFill>
                  <a:srgbClr val="FF0000"/>
                </a:solidFill>
                <a:effectLst>
                  <a:outerShdw blurRad="38100" dist="38100" dir="2700000" algn="tl">
                    <a:srgbClr val="000000">
                      <a:alpha val="43137"/>
                    </a:srgbClr>
                  </a:outerShdw>
                </a:effectLst>
                <a:latin typeface="Segoe Print" panose="02000600000000000000" pitchFamily="2" charset="0"/>
              </a:rPr>
              <a:t> </a:t>
            </a:r>
            <a:r>
              <a:rPr lang="fr-FR" sz="6600" b="1" dirty="0">
                <a:solidFill>
                  <a:srgbClr val="D6C377"/>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a:t>
            </a:r>
            <a:r>
              <a:rPr lang="fr-FR" sz="5400" b="1" dirty="0">
                <a:effectLst>
                  <a:outerShdw blurRad="38100" dist="38100" dir="2700000" algn="tl">
                    <a:srgbClr val="000000">
                      <a:alpha val="43137"/>
                    </a:srgbClr>
                  </a:outerShdw>
                </a:effectLst>
                <a:latin typeface="Segoe Print" panose="02000600000000000000" pitchFamily="2" charset="0"/>
              </a:rPr>
              <a:t>atrimoine</a:t>
            </a:r>
          </a:p>
        </p:txBody>
      </p:sp>
      <p:pic>
        <p:nvPicPr>
          <p:cNvPr id="2" name="Image 1"/>
          <p:cNvPicPr>
            <a:picLocks noChangeAspect="1"/>
          </p:cNvPicPr>
          <p:nvPr userDrawn="1"/>
        </p:nvPicPr>
        <p:blipFill>
          <a:blip r:embed="rId6"/>
          <a:stretch>
            <a:fillRect/>
          </a:stretch>
        </p:blipFill>
        <p:spPr>
          <a:xfrm>
            <a:off x="10254954" y="6163685"/>
            <a:ext cx="1711785" cy="555629"/>
          </a:xfrm>
          <a:prstGeom prst="rect">
            <a:avLst/>
          </a:prstGeom>
        </p:spPr>
      </p:pic>
    </p:spTree>
    <p:extLst>
      <p:ext uri="{BB962C8B-B14F-4D97-AF65-F5344CB8AC3E}">
        <p14:creationId xmlns:p14="http://schemas.microsoft.com/office/powerpoint/2010/main" val="161016680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709">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userDrawn="1">
  <p:cSld name="SOMMAIRE">
    <p:spTree>
      <p:nvGrpSpPr>
        <p:cNvPr id="1" name=""/>
        <p:cNvGrpSpPr/>
        <p:nvPr/>
      </p:nvGrpSpPr>
      <p:grpSpPr>
        <a:xfrm>
          <a:off x="0" y="0"/>
          <a:ext cx="0" cy="0"/>
          <a:chOff x="0" y="0"/>
          <a:chExt cx="0" cy="0"/>
        </a:xfrm>
      </p:grpSpPr>
      <p:sp>
        <p:nvSpPr>
          <p:cNvPr id="10" name="Rectangle 9"/>
          <p:cNvSpPr/>
          <p:nvPr userDrawn="1"/>
        </p:nvSpPr>
        <p:spPr>
          <a:xfrm>
            <a:off x="515937" y="0"/>
            <a:ext cx="2788929"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ZoneTexte 7"/>
          <p:cNvSpPr txBox="1"/>
          <p:nvPr userDrawn="1"/>
        </p:nvSpPr>
        <p:spPr>
          <a:xfrm>
            <a:off x="543717" y="2794207"/>
            <a:ext cx="2733367" cy="584775"/>
          </a:xfrm>
          <a:prstGeom prst="rect">
            <a:avLst/>
          </a:prstGeom>
          <a:solidFill>
            <a:schemeClr val="bg1">
              <a:lumMod val="95000"/>
            </a:schemeClr>
          </a:solidFill>
          <a:ln>
            <a:noFill/>
          </a:ln>
        </p:spPr>
        <p:txBody>
          <a:bodyPr wrap="square" rtlCol="0">
            <a:spAutoFit/>
          </a:bodyPr>
          <a:lstStyle/>
          <a:p>
            <a:pPr algn="l"/>
            <a:r>
              <a:rPr lang="fr-FR" sz="3200" b="1" baseline="0" dirty="0">
                <a:solidFill>
                  <a:schemeClr val="tx1">
                    <a:lumMod val="75000"/>
                    <a:lumOff val="25000"/>
                  </a:schemeClr>
                </a:solidFill>
                <a:latin typeface="Arial Black" panose="020B0A04020102020204" pitchFamily="34" charset="0"/>
                <a:cs typeface="Arial" panose="020B0604020202020204" pitchFamily="34" charset="0"/>
              </a:rPr>
              <a:t>SOMMAIRE</a:t>
            </a:r>
          </a:p>
        </p:txBody>
      </p:sp>
      <p:sp>
        <p:nvSpPr>
          <p:cNvPr id="9" name="Rectangle 8"/>
          <p:cNvSpPr/>
          <p:nvPr userDrawn="1"/>
        </p:nvSpPr>
        <p:spPr>
          <a:xfrm>
            <a:off x="0" y="5063318"/>
            <a:ext cx="803275" cy="1794681"/>
          </a:xfrm>
          <a:prstGeom prst="rect">
            <a:avLst/>
          </a:prstGeom>
          <a:solidFill>
            <a:srgbClr val="D6C3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 name="Image 1"/>
          <p:cNvPicPr>
            <a:picLocks noChangeAspect="1"/>
          </p:cNvPicPr>
          <p:nvPr userDrawn="1"/>
        </p:nvPicPr>
        <p:blipFill rotWithShape="1">
          <a:blip r:embed="rId2" cstate="print">
            <a:extLst>
              <a:ext uri="{BEBA8EAE-BF5A-486C-A8C5-ECC9F3942E4B}">
                <a14:imgProps xmlns:a14="http://schemas.microsoft.com/office/drawing/2010/main">
                  <a14:imgLayer r:embed="rId3">
                    <a14:imgEffect>
                      <a14:colorTemperature colorTemp="9668"/>
                    </a14:imgEffect>
                    <a14:imgEffect>
                      <a14:brightnessContrast bright="-100000" contrast="-67000"/>
                    </a14:imgEffect>
                  </a14:imgLayer>
                </a14:imgProps>
              </a:ext>
              <a:ext uri="{28A0092B-C50C-407E-A947-70E740481C1C}">
                <a14:useLocalDpi xmlns:a14="http://schemas.microsoft.com/office/drawing/2010/main" val="0"/>
              </a:ext>
            </a:extLst>
          </a:blip>
          <a:srcRect r="23857" b="33075"/>
          <a:stretch/>
        </p:blipFill>
        <p:spPr>
          <a:xfrm>
            <a:off x="496128" y="871540"/>
            <a:ext cx="1861240" cy="1635902"/>
          </a:xfrm>
          <a:prstGeom prst="rect">
            <a:avLst/>
          </a:prstGeom>
          <a:noFill/>
        </p:spPr>
      </p:pic>
      <p:sp>
        <p:nvSpPr>
          <p:cNvPr id="12" name="Rectangle 11"/>
          <p:cNvSpPr/>
          <p:nvPr userDrawn="1"/>
        </p:nvSpPr>
        <p:spPr>
          <a:xfrm>
            <a:off x="1607759" y="2285945"/>
            <a:ext cx="1145684" cy="47949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7406471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EXTE 1">
    <p:bg>
      <p:bgPr>
        <a:solidFill>
          <a:schemeClr val="bg1">
            <a:lumMod val="95000"/>
          </a:schemeClr>
        </a:solidFill>
        <a:effectLst/>
      </p:bgPr>
    </p:bg>
    <p:spTree>
      <p:nvGrpSpPr>
        <p:cNvPr id="1" name=""/>
        <p:cNvGrpSpPr/>
        <p:nvPr/>
      </p:nvGrpSpPr>
      <p:grpSpPr>
        <a:xfrm>
          <a:off x="0" y="0"/>
          <a:ext cx="0" cy="0"/>
          <a:chOff x="0" y="0"/>
          <a:chExt cx="0" cy="0"/>
        </a:xfrm>
      </p:grpSpPr>
      <p:sp>
        <p:nvSpPr>
          <p:cNvPr id="23" name="Rectangle 22"/>
          <p:cNvSpPr/>
          <p:nvPr userDrawn="1"/>
        </p:nvSpPr>
        <p:spPr>
          <a:xfrm>
            <a:off x="10946858" y="47800"/>
            <a:ext cx="1206914" cy="641675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8" name="Image 27"/>
          <p:cNvPicPr>
            <a:picLocks noChangeAspect="1"/>
          </p:cNvPicPr>
          <p:nvPr userDrawn="1"/>
        </p:nvPicPr>
        <p:blipFill rotWithShape="1">
          <a:blip r:embed="rId2" cstate="print">
            <a:extLst>
              <a:ext uri="{BEBA8EAE-BF5A-486C-A8C5-ECC9F3942E4B}">
                <a14:imgProps xmlns:a14="http://schemas.microsoft.com/office/drawing/2010/main">
                  <a14:imgLayer r:embed="rId3">
                    <a14:imgEffect>
                      <a14:colorTemperature colorTemp="9668"/>
                    </a14:imgEffect>
                    <a14:imgEffect>
                      <a14:brightnessContrast bright="-100000" contrast="-67000"/>
                    </a14:imgEffect>
                  </a14:imgLayer>
                </a14:imgProps>
              </a:ext>
              <a:ext uri="{28A0092B-C50C-407E-A947-70E740481C1C}">
                <a14:useLocalDpi xmlns:a14="http://schemas.microsoft.com/office/drawing/2010/main" val="0"/>
              </a:ext>
            </a:extLst>
          </a:blip>
          <a:srcRect r="23857" b="33075"/>
          <a:stretch/>
        </p:blipFill>
        <p:spPr>
          <a:xfrm>
            <a:off x="20448" y="6119318"/>
            <a:ext cx="785586" cy="690476"/>
          </a:xfrm>
          <a:prstGeom prst="rect">
            <a:avLst/>
          </a:prstGeom>
          <a:noFill/>
        </p:spPr>
      </p:pic>
      <p:sp>
        <p:nvSpPr>
          <p:cNvPr id="29" name="Rectangle 28"/>
          <p:cNvSpPr/>
          <p:nvPr userDrawn="1"/>
        </p:nvSpPr>
        <p:spPr>
          <a:xfrm>
            <a:off x="481263" y="6713620"/>
            <a:ext cx="347187" cy="13234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9" name="Rectangle 68"/>
          <p:cNvSpPr/>
          <p:nvPr userDrawn="1"/>
        </p:nvSpPr>
        <p:spPr>
          <a:xfrm>
            <a:off x="11219851" y="3909044"/>
            <a:ext cx="89293" cy="5764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5" name="Rectangle 74"/>
          <p:cNvSpPr/>
          <p:nvPr userDrawn="1"/>
        </p:nvSpPr>
        <p:spPr>
          <a:xfrm>
            <a:off x="11013159" y="5943805"/>
            <a:ext cx="206692" cy="783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6" name="Rectangle 75"/>
          <p:cNvSpPr/>
          <p:nvPr userDrawn="1"/>
        </p:nvSpPr>
        <p:spPr>
          <a:xfrm>
            <a:off x="11019571" y="5782403"/>
            <a:ext cx="206692" cy="4571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3" name="Image 32"/>
          <p:cNvPicPr>
            <a:picLocks noChangeAspect="1"/>
          </p:cNvPicPr>
          <p:nvPr userDrawn="1"/>
        </p:nvPicPr>
        <p:blipFill>
          <a:blip r:embed="rId4">
            <a:grayscl/>
            <a:extLst>
              <a:ext uri="{28A0092B-C50C-407E-A947-70E740481C1C}">
                <a14:useLocalDpi xmlns:a14="http://schemas.microsoft.com/office/drawing/2010/main" val="0"/>
              </a:ext>
            </a:extLst>
          </a:blip>
          <a:stretch>
            <a:fillRect/>
          </a:stretch>
        </p:blipFill>
        <p:spPr>
          <a:xfrm>
            <a:off x="11281895" y="163859"/>
            <a:ext cx="694917" cy="694917"/>
          </a:xfrm>
          <a:prstGeom prst="rect">
            <a:avLst/>
          </a:prstGeom>
        </p:spPr>
      </p:pic>
      <p:sp>
        <p:nvSpPr>
          <p:cNvPr id="37" name="ZoneTexte 36"/>
          <p:cNvSpPr txBox="1"/>
          <p:nvPr userDrawn="1"/>
        </p:nvSpPr>
        <p:spPr>
          <a:xfrm>
            <a:off x="11027095" y="769091"/>
            <a:ext cx="1206915" cy="215443"/>
          </a:xfrm>
          <a:prstGeom prst="rect">
            <a:avLst/>
          </a:prstGeom>
          <a:noFill/>
        </p:spPr>
        <p:txBody>
          <a:bodyPr wrap="square" rtlCol="0">
            <a:spAutoFit/>
          </a:bodyPr>
          <a:lstStyle/>
          <a:p>
            <a:pPr algn="ctr"/>
            <a:r>
              <a:rPr lang="fr-FR" sz="800" b="1" dirty="0">
                <a:solidFill>
                  <a:srgbClr val="D6C377"/>
                </a:solidFill>
                <a:latin typeface="Montserrat Black" panose="00000A00000000000000" pitchFamily="2" charset="0"/>
              </a:rPr>
              <a:t>THEMATIQUE</a:t>
            </a:r>
          </a:p>
        </p:txBody>
      </p:sp>
      <p:pic>
        <p:nvPicPr>
          <p:cNvPr id="40" name="Graphique 297">
            <a:hlinkClick r:id="" action="ppaction://noaction"/>
            <a:extLst>
              <a:ext uri="{FF2B5EF4-FFF2-40B4-BE49-F238E27FC236}">
                <a16:creationId xmlns:a16="http://schemas.microsoft.com/office/drawing/2014/main" id="{C1A63987-1693-4349-9FAB-A0BDBDEB0526}"/>
              </a:ext>
            </a:extLst>
          </p:cNvPr>
          <p:cNvPicPr>
            <a:picLocks noChangeAspect="1"/>
          </p:cNvPicPr>
          <p:nvPr userDrawn="1"/>
        </p:nvPicPr>
        <p:blipFill>
          <a:blip r:embed="rId5" cstate="print">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tretch>
            <a:fillRect/>
          </a:stretch>
        </p:blipFill>
        <p:spPr>
          <a:xfrm>
            <a:off x="63363" y="29472"/>
            <a:ext cx="338827" cy="338827"/>
          </a:xfrm>
          <a:prstGeom prst="rect">
            <a:avLst/>
          </a:prstGeom>
        </p:spPr>
      </p:pic>
      <p:cxnSp>
        <p:nvCxnSpPr>
          <p:cNvPr id="30" name="Connecteur droit 29"/>
          <p:cNvCxnSpPr/>
          <p:nvPr userDrawn="1"/>
        </p:nvCxnSpPr>
        <p:spPr>
          <a:xfrm flipH="1">
            <a:off x="10982599" y="368299"/>
            <a:ext cx="36972" cy="6082157"/>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1" name="ZoneTexte 30"/>
          <p:cNvSpPr txBox="1"/>
          <p:nvPr userDrawn="1"/>
        </p:nvSpPr>
        <p:spPr>
          <a:xfrm>
            <a:off x="3514" y="36919"/>
            <a:ext cx="10979084" cy="830997"/>
          </a:xfrm>
          <a:prstGeom prst="rect">
            <a:avLst/>
          </a:prstGeom>
          <a:solidFill>
            <a:schemeClr val="bg1">
              <a:lumMod val="75000"/>
            </a:schemeClr>
          </a:solidFill>
        </p:spPr>
        <p:txBody>
          <a:bodyPr wrap="square" rtlCol="0">
            <a:spAutoFit/>
          </a:bodyPr>
          <a:lstStyle/>
          <a:p>
            <a:pPr defTabSz="1258794">
              <a:lnSpc>
                <a:spcPct val="150000"/>
              </a:lnSpc>
              <a:defRPr/>
            </a:pPr>
            <a:r>
              <a:rPr lang="fr-FR" sz="1600" kern="0" dirty="0">
                <a:solidFill>
                  <a:schemeClr val="bg1">
                    <a:lumMod val="50000"/>
                  </a:schemeClr>
                </a:solidFill>
              </a:rPr>
              <a:t>        ACTIONS COMMERCIALES / TOUS DOMAINES: tous produits</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2400" b="1" kern="0" dirty="0">
                <a:solidFill>
                  <a:schemeClr val="bg1">
                    <a:lumMod val="50000"/>
                  </a:schemeClr>
                </a:solidFill>
                <a:effectLst>
                  <a:outerShdw blurRad="38100" dist="38100" dir="2700000" algn="tl">
                    <a:srgbClr val="000000">
                      <a:alpha val="43137"/>
                    </a:srgbClr>
                  </a:outerShdw>
                </a:effectLst>
                <a:latin typeface="Calibri"/>
              </a:rPr>
              <a:t>       </a:t>
            </a:r>
            <a:endParaRPr lang="fr-FR" sz="2400" kern="0" dirty="0">
              <a:solidFill>
                <a:schemeClr val="bg1">
                  <a:lumMod val="50000"/>
                </a:schemeClr>
              </a:solidFill>
            </a:endParaRPr>
          </a:p>
        </p:txBody>
      </p:sp>
    </p:spTree>
    <p:extLst>
      <p:ext uri="{BB962C8B-B14F-4D97-AF65-F5344CB8AC3E}">
        <p14:creationId xmlns:p14="http://schemas.microsoft.com/office/powerpoint/2010/main" val="2318517994"/>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EXTE 1">
    <p:bg>
      <p:bgPr>
        <a:solidFill>
          <a:schemeClr val="bg1">
            <a:lumMod val="95000"/>
          </a:schemeClr>
        </a:solidFill>
        <a:effectLst/>
      </p:bgPr>
    </p:bg>
    <p:spTree>
      <p:nvGrpSpPr>
        <p:cNvPr id="1" name=""/>
        <p:cNvGrpSpPr/>
        <p:nvPr/>
      </p:nvGrpSpPr>
      <p:grpSpPr>
        <a:xfrm>
          <a:off x="0" y="0"/>
          <a:ext cx="0" cy="0"/>
          <a:chOff x="0" y="0"/>
          <a:chExt cx="0" cy="0"/>
        </a:xfrm>
      </p:grpSpPr>
      <p:sp>
        <p:nvSpPr>
          <p:cNvPr id="23" name="Rectangle 22"/>
          <p:cNvSpPr/>
          <p:nvPr userDrawn="1"/>
        </p:nvSpPr>
        <p:spPr>
          <a:xfrm>
            <a:off x="10946858" y="47800"/>
            <a:ext cx="1206914" cy="641675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8" name="Image 27"/>
          <p:cNvPicPr>
            <a:picLocks noChangeAspect="1"/>
          </p:cNvPicPr>
          <p:nvPr userDrawn="1"/>
        </p:nvPicPr>
        <p:blipFill rotWithShape="1">
          <a:blip r:embed="rId2" cstate="print">
            <a:extLst>
              <a:ext uri="{BEBA8EAE-BF5A-486C-A8C5-ECC9F3942E4B}">
                <a14:imgProps xmlns:a14="http://schemas.microsoft.com/office/drawing/2010/main">
                  <a14:imgLayer r:embed="rId3">
                    <a14:imgEffect>
                      <a14:colorTemperature colorTemp="9668"/>
                    </a14:imgEffect>
                    <a14:imgEffect>
                      <a14:brightnessContrast bright="-100000" contrast="-67000"/>
                    </a14:imgEffect>
                  </a14:imgLayer>
                </a14:imgProps>
              </a:ext>
              <a:ext uri="{28A0092B-C50C-407E-A947-70E740481C1C}">
                <a14:useLocalDpi xmlns:a14="http://schemas.microsoft.com/office/drawing/2010/main" val="0"/>
              </a:ext>
            </a:extLst>
          </a:blip>
          <a:srcRect r="23857" b="33075"/>
          <a:stretch/>
        </p:blipFill>
        <p:spPr>
          <a:xfrm>
            <a:off x="20448" y="6119318"/>
            <a:ext cx="785586" cy="690476"/>
          </a:xfrm>
          <a:prstGeom prst="rect">
            <a:avLst/>
          </a:prstGeom>
          <a:noFill/>
        </p:spPr>
      </p:pic>
      <p:sp>
        <p:nvSpPr>
          <p:cNvPr id="29" name="Rectangle 28"/>
          <p:cNvSpPr/>
          <p:nvPr userDrawn="1"/>
        </p:nvSpPr>
        <p:spPr>
          <a:xfrm>
            <a:off x="481263" y="6713620"/>
            <a:ext cx="347187" cy="13234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9" name="Rectangle 68"/>
          <p:cNvSpPr/>
          <p:nvPr userDrawn="1"/>
        </p:nvSpPr>
        <p:spPr>
          <a:xfrm>
            <a:off x="11219851" y="3909044"/>
            <a:ext cx="89293" cy="5764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5" name="Rectangle 74"/>
          <p:cNvSpPr/>
          <p:nvPr userDrawn="1"/>
        </p:nvSpPr>
        <p:spPr>
          <a:xfrm>
            <a:off x="11013159" y="5943805"/>
            <a:ext cx="206692" cy="783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6" name="Rectangle 75"/>
          <p:cNvSpPr/>
          <p:nvPr userDrawn="1"/>
        </p:nvSpPr>
        <p:spPr>
          <a:xfrm>
            <a:off x="11019571" y="5782403"/>
            <a:ext cx="206692" cy="4571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3" name="Image 32"/>
          <p:cNvPicPr>
            <a:picLocks noChangeAspect="1"/>
          </p:cNvPicPr>
          <p:nvPr userDrawn="1"/>
        </p:nvPicPr>
        <p:blipFill>
          <a:blip r:embed="rId4">
            <a:grayscl/>
            <a:extLst>
              <a:ext uri="{28A0092B-C50C-407E-A947-70E740481C1C}">
                <a14:useLocalDpi xmlns:a14="http://schemas.microsoft.com/office/drawing/2010/main" val="0"/>
              </a:ext>
            </a:extLst>
          </a:blip>
          <a:stretch>
            <a:fillRect/>
          </a:stretch>
        </p:blipFill>
        <p:spPr>
          <a:xfrm>
            <a:off x="11281895" y="163859"/>
            <a:ext cx="694917" cy="694917"/>
          </a:xfrm>
          <a:prstGeom prst="rect">
            <a:avLst/>
          </a:prstGeom>
        </p:spPr>
      </p:pic>
      <p:sp>
        <p:nvSpPr>
          <p:cNvPr id="37" name="ZoneTexte 36"/>
          <p:cNvSpPr txBox="1"/>
          <p:nvPr userDrawn="1"/>
        </p:nvSpPr>
        <p:spPr>
          <a:xfrm>
            <a:off x="11027095" y="769091"/>
            <a:ext cx="1206915" cy="215443"/>
          </a:xfrm>
          <a:prstGeom prst="rect">
            <a:avLst/>
          </a:prstGeom>
          <a:noFill/>
        </p:spPr>
        <p:txBody>
          <a:bodyPr wrap="square" rtlCol="0">
            <a:spAutoFit/>
          </a:bodyPr>
          <a:lstStyle/>
          <a:p>
            <a:pPr algn="ctr"/>
            <a:r>
              <a:rPr lang="fr-FR" sz="800" b="1" dirty="0">
                <a:solidFill>
                  <a:srgbClr val="D6C377"/>
                </a:solidFill>
                <a:latin typeface="Montserrat Black" panose="00000A00000000000000" pitchFamily="2" charset="0"/>
              </a:rPr>
              <a:t>THEMATIQUE</a:t>
            </a:r>
          </a:p>
        </p:txBody>
      </p:sp>
      <p:pic>
        <p:nvPicPr>
          <p:cNvPr id="40" name="Graphique 297">
            <a:hlinkClick r:id="" action="ppaction://noaction"/>
            <a:extLst>
              <a:ext uri="{FF2B5EF4-FFF2-40B4-BE49-F238E27FC236}">
                <a16:creationId xmlns:a16="http://schemas.microsoft.com/office/drawing/2014/main" id="{C1A63987-1693-4349-9FAB-A0BDBDEB0526}"/>
              </a:ext>
            </a:extLst>
          </p:cNvPr>
          <p:cNvPicPr>
            <a:picLocks noChangeAspect="1"/>
          </p:cNvPicPr>
          <p:nvPr userDrawn="1"/>
        </p:nvPicPr>
        <p:blipFill>
          <a:blip r:embed="rId5" cstate="print">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tretch>
            <a:fillRect/>
          </a:stretch>
        </p:blipFill>
        <p:spPr>
          <a:xfrm>
            <a:off x="63363" y="29472"/>
            <a:ext cx="338827" cy="338827"/>
          </a:xfrm>
          <a:prstGeom prst="rect">
            <a:avLst/>
          </a:prstGeom>
        </p:spPr>
      </p:pic>
      <p:cxnSp>
        <p:nvCxnSpPr>
          <p:cNvPr id="30" name="Connecteur droit 29"/>
          <p:cNvCxnSpPr/>
          <p:nvPr userDrawn="1"/>
        </p:nvCxnSpPr>
        <p:spPr>
          <a:xfrm flipH="1">
            <a:off x="10982599" y="368299"/>
            <a:ext cx="36972" cy="6082157"/>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1" name="ZoneTexte 30"/>
          <p:cNvSpPr txBox="1"/>
          <p:nvPr userDrawn="1"/>
        </p:nvSpPr>
        <p:spPr>
          <a:xfrm>
            <a:off x="3514" y="36919"/>
            <a:ext cx="10979084" cy="830997"/>
          </a:xfrm>
          <a:prstGeom prst="rect">
            <a:avLst/>
          </a:prstGeom>
          <a:solidFill>
            <a:schemeClr val="bg1">
              <a:lumMod val="75000"/>
            </a:schemeClr>
          </a:solidFill>
        </p:spPr>
        <p:txBody>
          <a:bodyPr wrap="square" rtlCol="0">
            <a:spAutoFit/>
          </a:bodyPr>
          <a:lstStyle/>
          <a:p>
            <a:pPr defTabSz="1258794">
              <a:lnSpc>
                <a:spcPct val="150000"/>
              </a:lnSpc>
              <a:defRPr/>
            </a:pPr>
            <a:r>
              <a:rPr lang="fr-FR" sz="1600" kern="0" dirty="0">
                <a:solidFill>
                  <a:schemeClr val="bg1">
                    <a:lumMod val="50000"/>
                  </a:schemeClr>
                </a:solidFill>
              </a:rPr>
              <a:t>        ACTIONS COMMERCIALES / TOUS DOMAINES: tous produits</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2400" b="1" kern="0" dirty="0">
                <a:solidFill>
                  <a:schemeClr val="bg1">
                    <a:lumMod val="50000"/>
                  </a:schemeClr>
                </a:solidFill>
                <a:effectLst>
                  <a:outerShdw blurRad="38100" dist="38100" dir="2700000" algn="tl">
                    <a:srgbClr val="000000">
                      <a:alpha val="43137"/>
                    </a:srgbClr>
                  </a:outerShdw>
                </a:effectLst>
                <a:latin typeface="Calibri"/>
              </a:rPr>
              <a:t>       </a:t>
            </a:r>
            <a:r>
              <a:rPr lang="fr-FR" sz="2400" b="1" kern="0" dirty="0">
                <a:solidFill>
                  <a:schemeClr val="bg1">
                    <a:lumMod val="50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VISION PATRIMOINE N°66</a:t>
            </a:r>
            <a:r>
              <a:rPr lang="fr-FR" sz="2400" b="1" kern="0" baseline="0" dirty="0">
                <a:solidFill>
                  <a:schemeClr val="bg1">
                    <a:lumMod val="50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Février 2021</a:t>
            </a:r>
            <a:endParaRPr lang="fr-FR" sz="2400" kern="0" dirty="0">
              <a:solidFill>
                <a:schemeClr val="bg1">
                  <a:lumMod val="50000"/>
                </a:schemeClr>
              </a:solidFill>
            </a:endParaRPr>
          </a:p>
        </p:txBody>
      </p:sp>
      <p:sp>
        <p:nvSpPr>
          <p:cNvPr id="20" name="ZoneTexte 19">
            <a:hlinkClick r:id="rId7"/>
          </p:cNvPr>
          <p:cNvSpPr txBox="1"/>
          <p:nvPr userDrawn="1"/>
        </p:nvSpPr>
        <p:spPr>
          <a:xfrm>
            <a:off x="181943" y="3344081"/>
            <a:ext cx="2704977" cy="1077218"/>
          </a:xfrm>
          <a:prstGeom prst="rect">
            <a:avLst/>
          </a:prstGeom>
          <a:noFill/>
        </p:spPr>
        <p:txBody>
          <a:bodyPr wrap="square" rtlCol="0">
            <a:spAutoFit/>
          </a:bodyPr>
          <a:lstStyle/>
          <a:p>
            <a:pPr algn="ctr"/>
            <a:endPar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algn="ctr"/>
            <a:endPar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algn="ctr"/>
            <a:r>
              <a:rPr lang="fr-FR" sz="1600" i="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Pour la consulter </a:t>
            </a:r>
          </a:p>
          <a:p>
            <a:pPr algn="ctr"/>
            <a:r>
              <a:rPr lang="fr-FR" sz="1600" i="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cliquez sur l’ image  </a:t>
            </a:r>
            <a:r>
              <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sym typeface="Wingdings" panose="05000000000000000000" pitchFamily="2" charset="2"/>
              </a:rPr>
              <a:t></a:t>
            </a:r>
            <a:endPar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82930605"/>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4_TEXTE 1">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368301"/>
            <a:ext cx="12192000" cy="60848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du contenu 2"/>
          <p:cNvSpPr>
            <a:spLocks noGrp="1"/>
          </p:cNvSpPr>
          <p:nvPr>
            <p:ph idx="15" hasCustomPrompt="1"/>
          </p:nvPr>
        </p:nvSpPr>
        <p:spPr>
          <a:xfrm>
            <a:off x="1346762" y="368300"/>
            <a:ext cx="9638323" cy="828676"/>
          </a:xfrm>
          <a:solidFill>
            <a:schemeClr val="bg1">
              <a:lumMod val="65000"/>
            </a:schemeClr>
          </a:solidFill>
        </p:spPr>
        <p:txBody>
          <a:bodyPr anchor="ctr">
            <a:normAutofit/>
          </a:bodyPr>
          <a:lstStyle>
            <a:lvl1pPr marL="36000" indent="0">
              <a:lnSpc>
                <a:spcPct val="100000"/>
              </a:lnSpc>
              <a:spcBef>
                <a:spcPts val="600"/>
              </a:spcBef>
              <a:buClr>
                <a:schemeClr val="accent4">
                  <a:lumMod val="75000"/>
                </a:schemeClr>
              </a:buClr>
              <a:buFont typeface="Arial" panose="020B0604020202020204" pitchFamily="34" charset="0"/>
              <a:buNone/>
              <a:defRPr sz="1400" b="1" i="1" baseline="0">
                <a:solidFill>
                  <a:schemeClr val="bg1"/>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Résumé du sujet en quelques phrases, pour comprendre rapidement le sujet traité. </a:t>
            </a:r>
          </a:p>
        </p:txBody>
      </p:sp>
      <p:pic>
        <p:nvPicPr>
          <p:cNvPr id="28" name="Image 27"/>
          <p:cNvPicPr>
            <a:picLocks noChangeAspect="1"/>
          </p:cNvPicPr>
          <p:nvPr userDrawn="1"/>
        </p:nvPicPr>
        <p:blipFill rotWithShape="1">
          <a:blip r:embed="rId2" cstate="print">
            <a:extLst>
              <a:ext uri="{BEBA8EAE-BF5A-486C-A8C5-ECC9F3942E4B}">
                <a14:imgProps xmlns:a14="http://schemas.microsoft.com/office/drawing/2010/main">
                  <a14:imgLayer r:embed="rId3">
                    <a14:imgEffect>
                      <a14:colorTemperature colorTemp="9668"/>
                    </a14:imgEffect>
                    <a14:imgEffect>
                      <a14:brightnessContrast bright="-100000" contrast="-67000"/>
                    </a14:imgEffect>
                  </a14:imgLayer>
                </a14:imgProps>
              </a:ext>
              <a:ext uri="{28A0092B-C50C-407E-A947-70E740481C1C}">
                <a14:useLocalDpi xmlns:a14="http://schemas.microsoft.com/office/drawing/2010/main" val="0"/>
              </a:ext>
            </a:extLst>
          </a:blip>
          <a:srcRect r="23857" b="33075"/>
          <a:stretch/>
        </p:blipFill>
        <p:spPr>
          <a:xfrm>
            <a:off x="20448" y="6119318"/>
            <a:ext cx="785586" cy="690476"/>
          </a:xfrm>
          <a:prstGeom prst="rect">
            <a:avLst/>
          </a:prstGeom>
          <a:noFill/>
        </p:spPr>
      </p:pic>
      <p:sp>
        <p:nvSpPr>
          <p:cNvPr id="29" name="Rectangle 28"/>
          <p:cNvSpPr/>
          <p:nvPr userDrawn="1"/>
        </p:nvSpPr>
        <p:spPr>
          <a:xfrm>
            <a:off x="481263" y="6713620"/>
            <a:ext cx="347187" cy="13234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6" name="Image 15"/>
          <p:cNvPicPr>
            <a:picLocks noChangeAspect="1"/>
          </p:cNvPicPr>
          <p:nvPr userDrawn="1"/>
        </p:nvPicPr>
        <p:blipFill>
          <a:blip r:embed="rId4"/>
          <a:stretch>
            <a:fillRect/>
          </a:stretch>
        </p:blipFill>
        <p:spPr>
          <a:xfrm>
            <a:off x="0" y="368300"/>
            <a:ext cx="1352908" cy="828675"/>
          </a:xfrm>
          <a:prstGeom prst="rect">
            <a:avLst/>
          </a:prstGeom>
          <a:solidFill>
            <a:schemeClr val="accent4"/>
          </a:solidFill>
        </p:spPr>
      </p:pic>
      <p:sp>
        <p:nvSpPr>
          <p:cNvPr id="35" name="Espace réservé du contenu 2"/>
          <p:cNvSpPr>
            <a:spLocks noGrp="1"/>
          </p:cNvSpPr>
          <p:nvPr>
            <p:ph idx="1" hasCustomPrompt="1"/>
          </p:nvPr>
        </p:nvSpPr>
        <p:spPr>
          <a:xfrm>
            <a:off x="717359" y="1484313"/>
            <a:ext cx="10065936" cy="4499296"/>
          </a:xfrm>
        </p:spPr>
        <p:txBody>
          <a:bodyPr/>
          <a:lstStyle>
            <a:lvl1pPr marL="252000" indent="-216000">
              <a:lnSpc>
                <a:spcPct val="100000"/>
              </a:lnSpc>
              <a:spcBef>
                <a:spcPts val="600"/>
              </a:spcBef>
              <a:buClr>
                <a:srgbClr val="D6C377"/>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rgbClr val="D6C377"/>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rgbClr val="D6C377"/>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rgbClr val="D6C377"/>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rgbClr val="D6C377"/>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10" name="Espace réservé du texte 9"/>
          <p:cNvSpPr>
            <a:spLocks noGrp="1"/>
          </p:cNvSpPr>
          <p:nvPr>
            <p:ph type="body" sz="quarter" idx="26" hasCustomPrompt="1"/>
          </p:nvPr>
        </p:nvSpPr>
        <p:spPr>
          <a:xfrm>
            <a:off x="515938" y="60465"/>
            <a:ext cx="10469148" cy="389455"/>
          </a:xfrm>
        </p:spPr>
        <p:txBody>
          <a:bodyPr>
            <a:normAutofit/>
          </a:bodyPr>
          <a:lstStyle>
            <a:lvl1pPr>
              <a:defRPr sz="1200" b="1">
                <a:solidFill>
                  <a:schemeClr val="bg1">
                    <a:lumMod val="50000"/>
                  </a:schemeClr>
                </a:solidFill>
                <a:latin typeface="Montserrat Black" panose="00000A00000000000000" pitchFamily="2" charset="0"/>
              </a:defRPr>
            </a:lvl1pPr>
          </a:lstStyle>
          <a:p>
            <a:pPr lvl="0"/>
            <a:r>
              <a:rPr lang="fr-FR" dirty="0"/>
              <a:t>Titre de ma slide</a:t>
            </a:r>
          </a:p>
        </p:txBody>
      </p:sp>
      <p:sp>
        <p:nvSpPr>
          <p:cNvPr id="69" name="Rectangle 68"/>
          <p:cNvSpPr/>
          <p:nvPr userDrawn="1"/>
        </p:nvSpPr>
        <p:spPr>
          <a:xfrm>
            <a:off x="11219851" y="3909044"/>
            <a:ext cx="89293" cy="5764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5" name="Rectangle 74"/>
          <p:cNvSpPr/>
          <p:nvPr userDrawn="1"/>
        </p:nvSpPr>
        <p:spPr>
          <a:xfrm>
            <a:off x="11013159" y="5943805"/>
            <a:ext cx="206692" cy="783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6" name="Rectangle 75"/>
          <p:cNvSpPr/>
          <p:nvPr userDrawn="1"/>
        </p:nvSpPr>
        <p:spPr>
          <a:xfrm>
            <a:off x="11019571" y="5782403"/>
            <a:ext cx="206692" cy="4571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3" name="Image 32"/>
          <p:cNvPicPr>
            <a:picLocks noChangeAspect="1"/>
          </p:cNvPicPr>
          <p:nvPr userDrawn="1"/>
        </p:nvPicPr>
        <p:blipFill>
          <a:blip r:embed="rId5">
            <a:grayscl/>
            <a:extLst>
              <a:ext uri="{28A0092B-C50C-407E-A947-70E740481C1C}">
                <a14:useLocalDpi xmlns:a14="http://schemas.microsoft.com/office/drawing/2010/main" val="0"/>
              </a:ext>
            </a:extLst>
          </a:blip>
          <a:stretch>
            <a:fillRect/>
          </a:stretch>
        </p:blipFill>
        <p:spPr>
          <a:xfrm>
            <a:off x="11281895" y="163859"/>
            <a:ext cx="694917" cy="694917"/>
          </a:xfrm>
          <a:prstGeom prst="rect">
            <a:avLst/>
          </a:prstGeom>
        </p:spPr>
      </p:pic>
      <p:pic>
        <p:nvPicPr>
          <p:cNvPr id="36" name="Image 35"/>
          <p:cNvPicPr>
            <a:picLocks noChangeAspect="1"/>
          </p:cNvPicPr>
          <p:nvPr userDrawn="1"/>
        </p:nvPicPr>
        <p:blipFill>
          <a:blip r:embed="rId6">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11244874" y="1677926"/>
            <a:ext cx="767100" cy="767100"/>
          </a:xfrm>
          <a:prstGeom prst="rect">
            <a:avLst/>
          </a:prstGeom>
        </p:spPr>
      </p:pic>
      <p:sp>
        <p:nvSpPr>
          <p:cNvPr id="37" name="ZoneTexte 36"/>
          <p:cNvSpPr txBox="1"/>
          <p:nvPr userDrawn="1"/>
        </p:nvSpPr>
        <p:spPr>
          <a:xfrm>
            <a:off x="11027095" y="769091"/>
            <a:ext cx="1206915" cy="215443"/>
          </a:xfrm>
          <a:prstGeom prst="rect">
            <a:avLst/>
          </a:prstGeom>
          <a:noFill/>
        </p:spPr>
        <p:txBody>
          <a:bodyPr wrap="square" rtlCol="0">
            <a:spAutoFit/>
          </a:bodyPr>
          <a:lstStyle/>
          <a:p>
            <a:pPr algn="ctr"/>
            <a:r>
              <a:rPr lang="fr-FR" sz="800" b="1" dirty="0">
                <a:solidFill>
                  <a:srgbClr val="D6C377"/>
                </a:solidFill>
                <a:latin typeface="Montserrat Black" panose="00000A00000000000000" pitchFamily="2" charset="0"/>
              </a:rPr>
              <a:t>THEMATIQUE</a:t>
            </a:r>
          </a:p>
        </p:txBody>
      </p:sp>
      <p:sp>
        <p:nvSpPr>
          <p:cNvPr id="38" name="Espace réservé du texte 6"/>
          <p:cNvSpPr>
            <a:spLocks noGrp="1"/>
          </p:cNvSpPr>
          <p:nvPr>
            <p:ph type="body" sz="quarter" idx="28" hasCustomPrompt="1"/>
          </p:nvPr>
        </p:nvSpPr>
        <p:spPr>
          <a:xfrm>
            <a:off x="11062823" y="2489063"/>
            <a:ext cx="1051438" cy="220030"/>
          </a:xfrm>
          <a:solidFill>
            <a:schemeClr val="bg1"/>
          </a:solidFill>
          <a:ln w="3175">
            <a:noFill/>
          </a:ln>
          <a:effectLst>
            <a:innerShdw blurRad="38100" dist="25400" dir="13200000">
              <a:prstClr val="black">
                <a:alpha val="50000"/>
              </a:prstClr>
            </a:innerShdw>
          </a:effectLst>
        </p:spPr>
        <p:txBody>
          <a:bodyPr anchor="ctr">
            <a:noAutofit/>
          </a:bodyPr>
          <a:lstStyle>
            <a:lvl1pPr algn="ctr">
              <a:defRPr sz="800" b="1"/>
            </a:lvl1pPr>
          </a:lstStyle>
          <a:p>
            <a:pPr lvl="0"/>
            <a:r>
              <a:rPr lang="fr-FR" dirty="0"/>
              <a:t>Produit</a:t>
            </a:r>
          </a:p>
        </p:txBody>
      </p:sp>
      <p:sp>
        <p:nvSpPr>
          <p:cNvPr id="39" name="Espace réservé du texte 6"/>
          <p:cNvSpPr>
            <a:spLocks noGrp="1"/>
          </p:cNvSpPr>
          <p:nvPr>
            <p:ph type="body" sz="quarter" idx="29" hasCustomPrompt="1"/>
          </p:nvPr>
        </p:nvSpPr>
        <p:spPr>
          <a:xfrm>
            <a:off x="11072837" y="980582"/>
            <a:ext cx="1051438" cy="220030"/>
          </a:xfrm>
          <a:solidFill>
            <a:schemeClr val="bg1"/>
          </a:solidFill>
          <a:ln w="3175">
            <a:noFill/>
          </a:ln>
          <a:effectLst>
            <a:innerShdw blurRad="38100" dist="25400" dir="13200000">
              <a:prstClr val="black">
                <a:alpha val="50000"/>
              </a:prstClr>
            </a:innerShdw>
          </a:effectLst>
        </p:spPr>
        <p:txBody>
          <a:bodyPr anchor="ctr">
            <a:noAutofit/>
          </a:bodyPr>
          <a:lstStyle>
            <a:lvl1pPr algn="ctr">
              <a:defRPr sz="800" b="1"/>
            </a:lvl1pPr>
          </a:lstStyle>
          <a:p>
            <a:pPr lvl="0"/>
            <a:r>
              <a:rPr lang="fr-FR" dirty="0"/>
              <a:t>Thématique</a:t>
            </a:r>
          </a:p>
        </p:txBody>
      </p:sp>
      <p:pic>
        <p:nvPicPr>
          <p:cNvPr id="40" name="Graphique 297">
            <a:hlinkClick r:id="" action="ppaction://noaction"/>
            <a:extLst>
              <a:ext uri="{FF2B5EF4-FFF2-40B4-BE49-F238E27FC236}">
                <a16:creationId xmlns:a16="http://schemas.microsoft.com/office/drawing/2014/main" id="{C1A63987-1693-4349-9FAB-A0BDBDEB0526}"/>
              </a:ext>
            </a:extLst>
          </p:cNvPr>
          <p:cNvPicPr>
            <a:picLocks noChangeAspect="1"/>
          </p:cNvPicPr>
          <p:nvPr userDrawn="1"/>
        </p:nvPicPr>
        <p:blipFill>
          <a:blip r:embed="rId7" cstate="print">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tretch>
            <a:fillRect/>
          </a:stretch>
        </p:blipFill>
        <p:spPr>
          <a:xfrm>
            <a:off x="63363" y="29472"/>
            <a:ext cx="338827" cy="338827"/>
          </a:xfrm>
          <a:prstGeom prst="rect">
            <a:avLst/>
          </a:prstGeom>
        </p:spPr>
      </p:pic>
      <p:sp>
        <p:nvSpPr>
          <p:cNvPr id="42" name="ZoneTexte 41"/>
          <p:cNvSpPr txBox="1"/>
          <p:nvPr userDrawn="1"/>
        </p:nvSpPr>
        <p:spPr>
          <a:xfrm>
            <a:off x="10985085" y="2275508"/>
            <a:ext cx="1206915" cy="217034"/>
          </a:xfrm>
          <a:prstGeom prst="rect">
            <a:avLst/>
          </a:prstGeom>
          <a:noFill/>
        </p:spPr>
        <p:txBody>
          <a:bodyPr wrap="square" rtlCol="0">
            <a:spAutoFit/>
          </a:bodyPr>
          <a:lstStyle/>
          <a:p>
            <a:pPr algn="ctr"/>
            <a:r>
              <a:rPr lang="fr-FR" sz="800" b="1" dirty="0">
                <a:solidFill>
                  <a:srgbClr val="D6C377"/>
                </a:solidFill>
                <a:latin typeface="Montserrat Black" panose="00000A00000000000000" pitchFamily="2" charset="0"/>
              </a:rPr>
              <a:t> PRODUIT</a:t>
            </a:r>
          </a:p>
        </p:txBody>
      </p:sp>
      <p:cxnSp>
        <p:nvCxnSpPr>
          <p:cNvPr id="30" name="Connecteur droit 29"/>
          <p:cNvCxnSpPr/>
          <p:nvPr userDrawn="1"/>
        </p:nvCxnSpPr>
        <p:spPr>
          <a:xfrm flipH="1">
            <a:off x="10982599" y="368300"/>
            <a:ext cx="2486" cy="6082156"/>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53340839"/>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729CF1-B408-4B39-B7DC-AFEAD84F45F7}" type="datetimeFigureOut">
              <a:rPr lang="fr-FR" smtClean="0"/>
              <a:t>26/05/2023</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99A734-6F6A-4747-8496-1727BE0D694F}" type="slidenum">
              <a:rPr lang="fr-FR" smtClean="0"/>
              <a:t>‹N°›</a:t>
            </a:fld>
            <a:endParaRPr lang="fr-FR"/>
          </a:p>
        </p:txBody>
      </p:sp>
    </p:spTree>
    <p:extLst>
      <p:ext uri="{BB962C8B-B14F-4D97-AF65-F5344CB8AC3E}">
        <p14:creationId xmlns:p14="http://schemas.microsoft.com/office/powerpoint/2010/main" val="756338897"/>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697" r:id="rId3"/>
    <p:sldLayoutId id="2147483698" r:id="rId4"/>
    <p:sldLayoutId id="2147483716"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hyperlink" Target="https://www.google.fr/url?sa=i&amp;rct=j&amp;q=&amp;esrc=s&amp;source=images&amp;cd=&amp;cad=rja&amp;uact=8&amp;ved=2ahUKEwjt5qXfsbXcAhUFDOwKHZYZA0wQjRx6BAgBEAU&amp;url=https://fr.fotolia.com/tag/%22%C3%A0%20retenir%22&amp;psig=AOvVaw2JoVTkk_lOo4UqznKrnQmc&amp;ust=1532440987601167" TargetMode="External"/><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5.xml"/><Relationship Id="rId6" Type="http://schemas.openxmlformats.org/officeDocument/2006/relationships/image" Target="../media/image15.png"/><Relationship Id="rId5" Type="http://schemas.openxmlformats.org/officeDocument/2006/relationships/image" Target="../media/image14.png"/><Relationship Id="rId10" Type="http://schemas.openxmlformats.org/officeDocument/2006/relationships/image" Target="../media/image18.png"/><Relationship Id="rId4" Type="http://schemas.openxmlformats.org/officeDocument/2006/relationships/image" Target="../media/image13.emf"/><Relationship Id="rId9" Type="http://schemas.openxmlformats.org/officeDocument/2006/relationships/image" Target="../media/image17.jpeg"/></Relationships>
</file>

<file path=ppt/slides/_rels/slide4.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hyperlink" Target="http://commerciaux.celca.caisse-epargne.fr/download/1449/referentiel-des-delegations-commerciales/9052/referentiel-des-derogations-commerciales.pdf" TargetMode="External"/><Relationship Id="rId7" Type="http://schemas.openxmlformats.org/officeDocument/2006/relationships/image" Target="../media/image21.png"/><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hyperlink" Target="http://commerciaux.celca.caisse-epargne.fr/download/1176/documents-hors-arbo-2/30313/20230523_lea_cnp_gestion-des-fonds-euros_vf_2-002.pdf"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24.png"/><Relationship Id="rId5" Type="http://schemas.openxmlformats.org/officeDocument/2006/relationships/hyperlink" Target="http://commerciaux.celca.caisse-epargne.fr/download/29/hdj-de-la-semaine/30303/hdj-du-25-mai-2023-le-digital-au-service-du-credit.pptx" TargetMode="External"/><Relationship Id="rId4" Type="http://schemas.openxmlformats.org/officeDocument/2006/relationships/hyperlink" Target="http://commerciaux.celca.caisse-epargne.fr/download/1449/referentiel-des-delegations-commerciales/9052/referentiel-des-derogations-commerciales.pdf"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gestionprivee.caisse-epargne.fr/" TargetMode="External"/><Relationship Id="rId2" Type="http://schemas.openxmlformats.org/officeDocument/2006/relationships/image" Target="../media/image25.png"/><Relationship Id="rId1" Type="http://schemas.openxmlformats.org/officeDocument/2006/relationships/slideLayout" Target="../slideLayouts/slideLayout5.xml"/><Relationship Id="rId6" Type="http://schemas.openxmlformats.org/officeDocument/2006/relationships/image" Target="../media/image26.png"/><Relationship Id="rId5" Type="http://schemas.openxmlformats.org/officeDocument/2006/relationships/hyperlink" Target="https://oxi90.com/ENTOXWI56/59FC384505A1487DB13C3534D5042A2C.php?HASHID=3f8025f81c08669208bc39bdcbaf4eda" TargetMode="External"/><Relationship Id="rId4" Type="http://schemas.openxmlformats.org/officeDocument/2006/relationships/hyperlink" Target="http://commerciaux.celca.caisse-epargne.fr/download/1449/referentiel-des-delegations-commerciales/9052/referentiel-des-derogations-commerciales.pdf"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xml"/><Relationship Id="rId1" Type="http://schemas.openxmlformats.org/officeDocument/2006/relationships/slideLayout" Target="../slideLayouts/slideLayout5.xml"/><Relationship Id="rId5" Type="http://schemas.openxmlformats.org/officeDocument/2006/relationships/image" Target="../media/image27.png"/><Relationship Id="rId4" Type="http://schemas.openxmlformats.org/officeDocument/2006/relationships/hyperlink" Target="https://groupebpce-my.sharepoint.com/:v:/g/personal/romain_dehlinger_natixis_com/ETU743vR4opLqcr0TeQloJ8BM6YMcscFxXsW5o4XbtKBQQ" TargetMode="External"/></Relationships>
</file>

<file path=ppt/slides/_rels/slide8.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3.png"/><Relationship Id="rId7" Type="http://schemas.openxmlformats.org/officeDocument/2006/relationships/hyperlink" Target="http://commerciaux.celca.caisse-epargne.fr/download/1648/lettre-hebdomadaire-vega-investment-managers/30300/la-lettre-hebdomadaire-de-vega-im_22-mai-2023.pdf" TargetMode="External"/><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image" Target="../media/image29.png"/><Relationship Id="rId5" Type="http://schemas.openxmlformats.org/officeDocument/2006/relationships/hyperlink" Target="http://commerciaux.celca.caisse-epargne.fr/download/1449/referentiel-des-delegations-commerciales/9052/referentiel-des-derogations-commerciales.pdf" TargetMode="External"/><Relationship Id="rId4" Type="http://schemas.openxmlformats.org/officeDocument/2006/relationships/image" Target="../media/image2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p:cNvSpPr>
            <a:spLocks noGrp="1"/>
          </p:cNvSpPr>
          <p:nvPr>
            <p:ph type="subTitle" idx="1"/>
          </p:nvPr>
        </p:nvSpPr>
        <p:spPr>
          <a:xfrm>
            <a:off x="176270" y="5223163"/>
            <a:ext cx="13133154" cy="556592"/>
          </a:xfrm>
        </p:spPr>
        <p:txBody>
          <a:bodyPr/>
          <a:lstStyle/>
          <a:p>
            <a:r>
              <a:rPr lang="fr-FR" dirty="0"/>
              <a:t>2023 – Semaine 22 du Lundi 29 mai  au Samedi 3 juin</a:t>
            </a:r>
          </a:p>
        </p:txBody>
      </p:sp>
    </p:spTree>
    <p:extLst>
      <p:ext uri="{BB962C8B-B14F-4D97-AF65-F5344CB8AC3E}">
        <p14:creationId xmlns:p14="http://schemas.microsoft.com/office/powerpoint/2010/main" val="8539782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3"/>
          <p:cNvSpPr txBox="1">
            <a:spLocks/>
          </p:cNvSpPr>
          <p:nvPr/>
        </p:nvSpPr>
        <p:spPr>
          <a:xfrm>
            <a:off x="3030885" y="6498618"/>
            <a:ext cx="4478717" cy="361950"/>
          </a:xfrm>
          <a:prstGeom prst="rect">
            <a:avLst/>
          </a:prstGeom>
        </p:spPr>
        <p:txBody>
          <a:bodyPr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tx1">
                    <a:lumMod val="75000"/>
                    <a:lumOff val="25000"/>
                  </a:schemeClr>
                </a:solidFill>
                <a:latin typeface="Montserrat" panose="00000500000000000000" pitchFamily="2"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8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dirty="0">
                <a:solidFill>
                  <a:schemeClr val="bg1">
                    <a:lumMod val="50000"/>
                  </a:schemeClr>
                </a:solidFill>
              </a:rPr>
              <a:t>Semaine 22</a:t>
            </a:r>
          </a:p>
        </p:txBody>
      </p:sp>
      <p:sp>
        <p:nvSpPr>
          <p:cNvPr id="3" name="Espace réservé du numéro de diapositive 1"/>
          <p:cNvSpPr txBox="1">
            <a:spLocks/>
          </p:cNvSpPr>
          <p:nvPr/>
        </p:nvSpPr>
        <p:spPr>
          <a:xfrm>
            <a:off x="11276532" y="6474557"/>
            <a:ext cx="673405" cy="261814"/>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100" b="1" smtClean="0">
                <a:solidFill>
                  <a:schemeClr val="tx1">
                    <a:lumMod val="50000"/>
                    <a:lumOff val="50000"/>
                  </a:schemeClr>
                </a:solidFill>
                <a:latin typeface="+mj-lt"/>
                <a:cs typeface="Helvetica Neue Medium"/>
              </a:rPr>
              <a:pPr algn="r"/>
              <a:t>2</a:t>
            </a:fld>
            <a:endParaRPr lang="fr-FR" sz="1000" b="1" dirty="0">
              <a:solidFill>
                <a:schemeClr val="tx1">
                  <a:lumMod val="50000"/>
                  <a:lumOff val="50000"/>
                </a:schemeClr>
              </a:solidFill>
              <a:latin typeface="+mj-lt"/>
              <a:cs typeface="Helvetica Neue Medium"/>
            </a:endParaRPr>
          </a:p>
        </p:txBody>
      </p:sp>
      <p:sp>
        <p:nvSpPr>
          <p:cNvPr id="4" name="Rectangle 3">
            <a:extLst>
              <a:ext uri="{FF2B5EF4-FFF2-40B4-BE49-F238E27FC236}">
                <a16:creationId xmlns:a16="http://schemas.microsoft.com/office/drawing/2014/main" id="{726F0729-DD20-87B4-653E-2F9BC6369A05}"/>
              </a:ext>
            </a:extLst>
          </p:cNvPr>
          <p:cNvSpPr/>
          <p:nvPr/>
        </p:nvSpPr>
        <p:spPr>
          <a:xfrm>
            <a:off x="3477750" y="1859339"/>
            <a:ext cx="8578776" cy="3139321"/>
          </a:xfrm>
          <a:prstGeom prst="rect">
            <a:avLst/>
          </a:prstGeom>
          <a:solidFill>
            <a:schemeClr val="bg1">
              <a:lumMod val="85000"/>
            </a:schemeClr>
          </a:solidFill>
        </p:spPr>
        <p:txBody>
          <a:bodyPr wrap="square">
            <a:spAutoFit/>
          </a:bodyPr>
          <a:lstStyle/>
          <a:p>
            <a:pPr marL="285750" indent="-285750">
              <a:buFont typeface="Wingdings" panose="05000000000000000000" pitchFamily="2" charset="2"/>
              <a:buChar char="§"/>
            </a:pPr>
            <a:r>
              <a:rPr lang="fr-FR" dirty="0">
                <a:effectLst>
                  <a:outerShdw blurRad="38100" dist="38100" dir="2700000" algn="tl">
                    <a:srgbClr val="000000">
                      <a:alpha val="43137"/>
                    </a:srgbClr>
                  </a:outerShdw>
                </a:effectLst>
              </a:rPr>
              <a:t>SCPI OUVERTES : </a:t>
            </a:r>
            <a:r>
              <a:rPr lang="fr-FR" dirty="0"/>
              <a:t>à date chez CNP &amp; BPCE VIE (HORS  TEORA BY NWM) &amp; SCPI en direct</a:t>
            </a:r>
          </a:p>
          <a:p>
            <a:pPr marL="285750" indent="-285750">
              <a:buFont typeface="Wingdings" panose="05000000000000000000" pitchFamily="2" charset="2"/>
              <a:buChar char="§"/>
            </a:pPr>
            <a:r>
              <a:rPr lang="fr-FR" dirty="0">
                <a:effectLst>
                  <a:outerShdw blurRad="38100" dist="38100" dir="2700000" algn="tl">
                    <a:srgbClr val="000000">
                      <a:alpha val="43137"/>
                    </a:srgbClr>
                  </a:outerShdw>
                </a:effectLst>
              </a:rPr>
              <a:t>LEA : LEA vs CNP contrats Nuances 3D et Nuances Plus</a:t>
            </a:r>
            <a:r>
              <a:rPr lang="fr-FR" dirty="0"/>
              <a:t>: règles de gestion des fonds euros contrats antérieurs au 26/09/2022</a:t>
            </a:r>
          </a:p>
          <a:p>
            <a:pPr marL="285750" indent="-285750">
              <a:buFont typeface="Wingdings" panose="05000000000000000000" pitchFamily="2" charset="2"/>
              <a:buChar char="§"/>
            </a:pPr>
            <a:r>
              <a:rPr lang="fr-FR" dirty="0">
                <a:effectLst>
                  <a:outerShdw blurRad="38100" dist="38100" dir="2700000" algn="tl">
                    <a:srgbClr val="000000">
                      <a:alpha val="43137"/>
                    </a:srgbClr>
                  </a:outerShdw>
                </a:effectLst>
              </a:rPr>
              <a:t>CREDIT: </a:t>
            </a:r>
            <a:r>
              <a:rPr lang="fr-FR" dirty="0"/>
              <a:t>Le digital au service du crédit: retrouvez le support déployé lors de l’Heure du jeudi du 25 mai 2023</a:t>
            </a:r>
          </a:p>
          <a:p>
            <a:pPr marL="285750" indent="-285750">
              <a:buFont typeface="Wingdings" panose="05000000000000000000" pitchFamily="2" charset="2"/>
              <a:buChar char="§"/>
            </a:pPr>
            <a:r>
              <a:rPr lang="fr-FR" dirty="0">
                <a:effectLst>
                  <a:outerShdw blurRad="38100" dist="38100" dir="2700000" algn="tl">
                    <a:srgbClr val="000000">
                      <a:alpha val="43137"/>
                    </a:srgbClr>
                  </a:outerShdw>
                </a:effectLst>
              </a:rPr>
              <a:t>FISCALITE: Vision Patrimoine N°94-MAI 2023 </a:t>
            </a:r>
            <a:r>
              <a:rPr lang="fr-FR" dirty="0"/>
              <a:t>Webinaire: 5 questions simples pour maitriser votre épargne le 15 juin 12h</a:t>
            </a:r>
          </a:p>
          <a:p>
            <a:pPr marL="285750" indent="-285750">
              <a:buFont typeface="Wingdings" panose="05000000000000000000" pitchFamily="2" charset="2"/>
              <a:buChar char="§"/>
            </a:pPr>
            <a:r>
              <a:rPr lang="fr-FR" dirty="0">
                <a:effectLst>
                  <a:outerShdw blurRad="38100" dist="38100" dir="2700000" algn="tl">
                    <a:srgbClr val="000000">
                      <a:alpha val="43137"/>
                    </a:srgbClr>
                  </a:outerShdw>
                </a:effectLst>
              </a:rPr>
              <a:t>Assurance Vie / Valeurs  mobilières: THEMATICS META: </a:t>
            </a:r>
            <a:r>
              <a:rPr lang="fr-FR" dirty="0"/>
              <a:t>Réécoute de la </a:t>
            </a:r>
            <a:r>
              <a:rPr lang="fr-FR" dirty="0" err="1"/>
              <a:t>webex</a:t>
            </a:r>
            <a:r>
              <a:rPr lang="fr-FR" dirty="0"/>
              <a:t> sur du jeudi 25 mai 2023</a:t>
            </a:r>
            <a:endParaRPr lang="fr-FR" dirty="0">
              <a:effectLst>
                <a:outerShdw blurRad="38100" dist="38100" dir="2700000" algn="tl">
                  <a:srgbClr val="000000">
                    <a:alpha val="43137"/>
                  </a:srgbClr>
                </a:outerShdw>
              </a:effectLst>
            </a:endParaRPr>
          </a:p>
          <a:p>
            <a:pPr marL="285750" indent="-285750">
              <a:buFont typeface="Wingdings" panose="05000000000000000000" pitchFamily="2" charset="2"/>
              <a:buChar char="§"/>
            </a:pPr>
            <a:r>
              <a:rPr lang="fr-FR" dirty="0">
                <a:effectLst>
                  <a:outerShdw blurRad="38100" dist="38100" dir="2700000" algn="tl">
                    <a:srgbClr val="000000">
                      <a:alpha val="43137"/>
                    </a:srgbClr>
                  </a:outerShdw>
                </a:effectLst>
              </a:rPr>
              <a:t>Assurance Vie / Valeurs  mobilières : VEGA IM </a:t>
            </a:r>
            <a:r>
              <a:rPr lang="fr-FR" dirty="0"/>
              <a:t>:  La lettre HEBDO du 22 mai 2023</a:t>
            </a:r>
          </a:p>
          <a:p>
            <a:pPr marL="285750" indent="-285750">
              <a:buFont typeface="Wingdings" panose="05000000000000000000" pitchFamily="2" charset="2"/>
              <a:buChar char="§"/>
            </a:pPr>
            <a:endParaRPr lang="fr-FR" dirty="0"/>
          </a:p>
        </p:txBody>
      </p:sp>
    </p:spTree>
    <p:extLst>
      <p:ext uri="{BB962C8B-B14F-4D97-AF65-F5344CB8AC3E}">
        <p14:creationId xmlns:p14="http://schemas.microsoft.com/office/powerpoint/2010/main" val="25698339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p:cNvSpPr txBox="1"/>
          <p:nvPr/>
        </p:nvSpPr>
        <p:spPr>
          <a:xfrm>
            <a:off x="0" y="368300"/>
            <a:ext cx="10979084" cy="830997"/>
          </a:xfrm>
          <a:prstGeom prst="rect">
            <a:avLst/>
          </a:prstGeom>
          <a:solidFill>
            <a:schemeClr val="bg1">
              <a:lumMod val="75000"/>
            </a:schemeClr>
          </a:solidFill>
        </p:spPr>
        <p:txBody>
          <a:bodyPr wrap="square" rtlCol="0">
            <a:spAutoFit/>
          </a:bodyPr>
          <a:lstStyle/>
          <a:p>
            <a:pPr defTabSz="1258794">
              <a:lnSpc>
                <a:spcPct val="150000"/>
              </a:lnSpc>
              <a:defRPr/>
            </a:pPr>
            <a:r>
              <a:rPr lang="fr-FR" sz="1600" kern="0" dirty="0">
                <a:solidFill>
                  <a:schemeClr val="bg1">
                    <a:lumMod val="50000"/>
                  </a:schemeClr>
                </a:solidFill>
              </a:rPr>
              <a:t>        ACTIONS COMMERCIALES / COLLECTE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2400" b="1" kern="0" dirty="0">
                <a:solidFill>
                  <a:schemeClr val="bg1">
                    <a:lumMod val="50000"/>
                  </a:schemeClr>
                </a:solidFill>
                <a:effectLst>
                  <a:outerShdw blurRad="38100" dist="38100" dir="2700000" algn="tl">
                    <a:srgbClr val="000000">
                      <a:alpha val="43137"/>
                    </a:srgbClr>
                  </a:outerShdw>
                </a:effectLst>
                <a:latin typeface="Calibri"/>
              </a:rPr>
              <a:t> </a:t>
            </a:r>
            <a:r>
              <a:rPr lang="fr-FR" sz="2200" b="1" kern="0" dirty="0">
                <a:solidFill>
                  <a:schemeClr val="bg1">
                    <a:lumMod val="50000"/>
                  </a:schemeClr>
                </a:solidFill>
                <a:effectLst>
                  <a:outerShdw blurRad="38100" dist="38100" dir="2700000" algn="tl">
                    <a:srgbClr val="000000">
                      <a:alpha val="43137"/>
                    </a:srgbClr>
                  </a:outerShdw>
                </a:effectLst>
                <a:latin typeface="Calibri"/>
              </a:rPr>
              <a:t>S</a:t>
            </a:r>
            <a:r>
              <a:rPr lang="fr-FR" sz="2200" b="1" kern="0" dirty="0">
                <a:solidFill>
                  <a:schemeClr val="bg1">
                    <a:lumMod val="50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CPI OUVERTES A DATE CHEZ  CNP &amp; BPCE VIE (HORS TEORA BY NWM) &amp; SCPI EN  DIRECT</a:t>
            </a:r>
            <a:endParaRPr lang="fr-FR" sz="2200" kern="0" dirty="0">
              <a:solidFill>
                <a:schemeClr val="bg1">
                  <a:lumMod val="50000"/>
                </a:schemeClr>
              </a:solidFill>
            </a:endParaRPr>
          </a:p>
        </p:txBody>
      </p:sp>
      <p:sp>
        <p:nvSpPr>
          <p:cNvPr id="9" name="Rectangle 8"/>
          <p:cNvSpPr/>
          <p:nvPr/>
        </p:nvSpPr>
        <p:spPr>
          <a:xfrm>
            <a:off x="10988298" y="3261528"/>
            <a:ext cx="1134369" cy="318499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Picture 9">
            <a:extLst>
              <a:ext uri="{FF2B5EF4-FFF2-40B4-BE49-F238E27FC236}">
                <a16:creationId xmlns:a16="http://schemas.microsoft.com/office/drawing/2014/main" id="{02099965-D0A3-47AD-B902-59282BF11C84}"/>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3585561" y="1863168"/>
            <a:ext cx="1043608" cy="7799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Image 10"/>
          <p:cNvPicPr>
            <a:picLocks noChangeAspect="1"/>
          </p:cNvPicPr>
          <p:nvPr/>
        </p:nvPicPr>
        <p:blipFill>
          <a:blip r:embed="rId3"/>
          <a:stretch>
            <a:fillRect/>
          </a:stretch>
        </p:blipFill>
        <p:spPr>
          <a:xfrm>
            <a:off x="1631398" y="2126086"/>
            <a:ext cx="1208879" cy="348848"/>
          </a:xfrm>
          <a:prstGeom prst="rect">
            <a:avLst/>
          </a:prstGeom>
        </p:spPr>
      </p:pic>
      <p:sp>
        <p:nvSpPr>
          <p:cNvPr id="12" name="Espace réservé du texte 13"/>
          <p:cNvSpPr txBox="1">
            <a:spLocks/>
          </p:cNvSpPr>
          <p:nvPr/>
        </p:nvSpPr>
        <p:spPr>
          <a:xfrm>
            <a:off x="1868007" y="6524625"/>
            <a:ext cx="4478717" cy="361950"/>
          </a:xfrm>
          <a:prstGeom prst="rect">
            <a:avLst/>
          </a:prstGeom>
        </p:spPr>
        <p:txBody>
          <a:bodyPr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tx1">
                    <a:lumMod val="75000"/>
                    <a:lumOff val="25000"/>
                  </a:schemeClr>
                </a:solidFill>
                <a:latin typeface="Montserrat" panose="00000500000000000000" pitchFamily="2"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8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dirty="0">
                <a:solidFill>
                  <a:schemeClr val="bg1">
                    <a:lumMod val="50000"/>
                  </a:schemeClr>
                </a:solidFill>
              </a:rPr>
              <a:t>Semaine</a:t>
            </a:r>
            <a:r>
              <a:rPr lang="fr-FR" baseline="0" dirty="0">
                <a:solidFill>
                  <a:schemeClr val="bg1">
                    <a:lumMod val="50000"/>
                  </a:schemeClr>
                </a:solidFill>
              </a:rPr>
              <a:t> 22</a:t>
            </a:r>
            <a:endParaRPr lang="fr-FR" dirty="0">
              <a:solidFill>
                <a:schemeClr val="bg1">
                  <a:lumMod val="50000"/>
                </a:schemeClr>
              </a:solidFill>
            </a:endParaRPr>
          </a:p>
        </p:txBody>
      </p:sp>
      <p:sp>
        <p:nvSpPr>
          <p:cNvPr id="13" name="Espace réservé du numéro de diapositive 1"/>
          <p:cNvSpPr txBox="1">
            <a:spLocks/>
          </p:cNvSpPr>
          <p:nvPr/>
        </p:nvSpPr>
        <p:spPr>
          <a:xfrm>
            <a:off x="10988298" y="6524625"/>
            <a:ext cx="673405" cy="261814"/>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100" b="1" smtClean="0">
                <a:solidFill>
                  <a:schemeClr val="tx1">
                    <a:lumMod val="50000"/>
                    <a:lumOff val="50000"/>
                  </a:schemeClr>
                </a:solidFill>
                <a:latin typeface="+mj-lt"/>
                <a:cs typeface="Helvetica Neue Medium"/>
              </a:rPr>
              <a:pPr algn="r"/>
              <a:t>3</a:t>
            </a:fld>
            <a:endParaRPr lang="fr-FR" sz="1000" b="1" dirty="0">
              <a:solidFill>
                <a:schemeClr val="tx1">
                  <a:lumMod val="50000"/>
                  <a:lumOff val="50000"/>
                </a:schemeClr>
              </a:solidFill>
              <a:latin typeface="+mj-lt"/>
              <a:cs typeface="Helvetica Neue Medium"/>
            </a:endParaRPr>
          </a:p>
        </p:txBody>
      </p:sp>
      <p:sp>
        <p:nvSpPr>
          <p:cNvPr id="14" name="Rectangle 13"/>
          <p:cNvSpPr/>
          <p:nvPr/>
        </p:nvSpPr>
        <p:spPr>
          <a:xfrm>
            <a:off x="11028156" y="256664"/>
            <a:ext cx="1120771" cy="149300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26" name="Picture 2" descr="Toujours indiquer l’entité titulaire jointe en cas de souscription pour une personne mariée sous un régime communautaire ou pacsée en régime d’indivision, SAUF si remploi de fonds propres.&#10;Pour rappel la signature du conjoint ou partenaire de Pacs est d’ailleurs nécessaire sur le bulletin dans ces cas de fig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41540" y="5125450"/>
            <a:ext cx="4953000" cy="1295400"/>
          </a:xfrm>
          <a:prstGeom prst="rect">
            <a:avLst/>
          </a:prstGeom>
          <a:noFill/>
          <a:extLst>
            <a:ext uri="{909E8E84-426E-40DD-AFC4-6F175D3DCCD1}">
              <a14:hiddenFill xmlns:a14="http://schemas.microsoft.com/office/drawing/2010/main">
                <a:solidFill>
                  <a:srgbClr val="FFFFFF"/>
                </a:solidFill>
              </a14:hiddenFill>
            </a:ext>
          </a:extLst>
        </p:spPr>
      </p:pic>
      <p:pic>
        <p:nvPicPr>
          <p:cNvPr id="15" name="Image 14">
            <a:extLst>
              <a:ext uri="{FF2B5EF4-FFF2-40B4-BE49-F238E27FC236}">
                <a16:creationId xmlns:a16="http://schemas.microsoft.com/office/drawing/2014/main" id="{B05F56B2-AF29-47D7-BAF0-58C87E14F2B3}"/>
              </a:ext>
            </a:extLst>
          </p:cNvPr>
          <p:cNvPicPr>
            <a:picLocks noChangeAspect="1"/>
          </p:cNvPicPr>
          <p:nvPr/>
        </p:nvPicPr>
        <p:blipFill>
          <a:blip r:embed="rId5"/>
          <a:stretch>
            <a:fillRect/>
          </a:stretch>
        </p:blipFill>
        <p:spPr>
          <a:xfrm>
            <a:off x="7665159" y="1982630"/>
            <a:ext cx="1452679" cy="427093"/>
          </a:xfrm>
          <a:prstGeom prst="rect">
            <a:avLst/>
          </a:prstGeom>
        </p:spPr>
      </p:pic>
      <p:pic>
        <p:nvPicPr>
          <p:cNvPr id="8" name="Image 7">
            <a:extLst>
              <a:ext uri="{FF2B5EF4-FFF2-40B4-BE49-F238E27FC236}">
                <a16:creationId xmlns:a16="http://schemas.microsoft.com/office/drawing/2014/main" id="{74B6D0DD-149F-4F6B-B454-25971F04D595}"/>
              </a:ext>
            </a:extLst>
          </p:cNvPr>
          <p:cNvPicPr>
            <a:picLocks noChangeAspect="1"/>
          </p:cNvPicPr>
          <p:nvPr/>
        </p:nvPicPr>
        <p:blipFill>
          <a:blip r:embed="rId6"/>
          <a:stretch>
            <a:fillRect/>
          </a:stretch>
        </p:blipFill>
        <p:spPr>
          <a:xfrm>
            <a:off x="9401033" y="1983195"/>
            <a:ext cx="1452679" cy="427092"/>
          </a:xfrm>
          <a:prstGeom prst="rect">
            <a:avLst/>
          </a:prstGeom>
        </p:spPr>
      </p:pic>
      <p:sp>
        <p:nvSpPr>
          <p:cNvPr id="16" name="Espace réservé du texte 5">
            <a:extLst>
              <a:ext uri="{FF2B5EF4-FFF2-40B4-BE49-F238E27FC236}">
                <a16:creationId xmlns:a16="http://schemas.microsoft.com/office/drawing/2014/main" id="{FAAC8D67-87C4-44F5-9099-FA9EF0091AB0}"/>
              </a:ext>
            </a:extLst>
          </p:cNvPr>
          <p:cNvSpPr txBox="1">
            <a:spLocks/>
          </p:cNvSpPr>
          <p:nvPr/>
        </p:nvSpPr>
        <p:spPr>
          <a:xfrm>
            <a:off x="11028156" y="2489675"/>
            <a:ext cx="1082796" cy="659375"/>
          </a:xfrm>
          <a:prstGeom prst="rect">
            <a:avLst/>
          </a:prstGeom>
          <a:solidFill>
            <a:schemeClr val="bg1"/>
          </a:solidFill>
          <a:ln w="3175">
            <a:noFill/>
          </a:ln>
          <a:effectLst>
            <a:innerShdw blurRad="38100" dist="25400" dir="13200000">
              <a:prstClr val="black">
                <a:alpha val="50000"/>
              </a:prstClr>
            </a:innerShdw>
          </a:effectLst>
        </p:spPr>
        <p:txBody>
          <a:bodyPr vert="horz" lIns="91440" tIns="45720" rIns="91440" bIns="45720" rtlCol="0" anchor="ctr">
            <a:noAutofit/>
          </a:bodyPr>
          <a:lstStyle>
            <a:lvl1pPr marL="228600" indent="-228600" algn="ctr" defTabSz="914400" rtl="0" eaLnBrk="1" latinLnBrk="0" hangingPunct="1">
              <a:lnSpc>
                <a:spcPct val="90000"/>
              </a:lnSpc>
              <a:spcBef>
                <a:spcPts val="1000"/>
              </a:spcBef>
              <a:buFont typeface="Arial" panose="020B0604020202020204" pitchFamily="34" charset="0"/>
              <a:buChar char="•"/>
              <a:defRPr sz="8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sz="1400" dirty="0"/>
              <a:t>SCPI</a:t>
            </a:r>
          </a:p>
        </p:txBody>
      </p:sp>
      <p:pic>
        <p:nvPicPr>
          <p:cNvPr id="2" name="Image 1">
            <a:extLst>
              <a:ext uri="{FF2B5EF4-FFF2-40B4-BE49-F238E27FC236}">
                <a16:creationId xmlns:a16="http://schemas.microsoft.com/office/drawing/2014/main" id="{08F3F999-446C-4943-97D4-06CABE65BDB3}"/>
              </a:ext>
            </a:extLst>
          </p:cNvPr>
          <p:cNvPicPr>
            <a:picLocks noChangeAspect="1"/>
          </p:cNvPicPr>
          <p:nvPr/>
        </p:nvPicPr>
        <p:blipFill>
          <a:blip r:embed="rId7"/>
          <a:stretch>
            <a:fillRect/>
          </a:stretch>
        </p:blipFill>
        <p:spPr>
          <a:xfrm>
            <a:off x="5929287" y="2474934"/>
            <a:ext cx="4924425" cy="2190750"/>
          </a:xfrm>
          <a:prstGeom prst="rect">
            <a:avLst/>
          </a:prstGeom>
        </p:spPr>
      </p:pic>
      <p:pic>
        <p:nvPicPr>
          <p:cNvPr id="17" name="Picture 2" descr="Résultat de recherche d'images pour &quot;à retenir&quot;">
            <a:hlinkClick r:id="rId8"/>
            <a:extLst>
              <a:ext uri="{FF2B5EF4-FFF2-40B4-BE49-F238E27FC236}">
                <a16:creationId xmlns:a16="http://schemas.microsoft.com/office/drawing/2014/main" id="{BA29E15A-459C-4E03-8136-E183FA87DDA8}"/>
              </a:ext>
            </a:extLst>
          </p:cNvPr>
          <p:cNvPicPr/>
          <p:nvPr/>
        </p:nvPicPr>
        <p:blipFill rotWithShape="1">
          <a:blip r:embed="rId9" cstate="print">
            <a:extLst>
              <a:ext uri="{28A0092B-C50C-407E-A947-70E740481C1C}">
                <a14:useLocalDpi xmlns:a14="http://schemas.microsoft.com/office/drawing/2010/main" val="0"/>
              </a:ext>
            </a:extLst>
          </a:blip>
          <a:srcRect l="20354" t="28043" r="14390" b="27196"/>
          <a:stretch/>
        </p:blipFill>
        <p:spPr bwMode="auto">
          <a:xfrm rot="21294829">
            <a:off x="1151726" y="1336395"/>
            <a:ext cx="1432560" cy="42037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5" name="ZoneTexte 4">
            <a:extLst>
              <a:ext uri="{FF2B5EF4-FFF2-40B4-BE49-F238E27FC236}">
                <a16:creationId xmlns:a16="http://schemas.microsoft.com/office/drawing/2014/main" id="{302C7D1E-C2A8-4D4E-9569-FDFDB3FA443B}"/>
              </a:ext>
            </a:extLst>
          </p:cNvPr>
          <p:cNvSpPr txBox="1"/>
          <p:nvPr/>
        </p:nvSpPr>
        <p:spPr>
          <a:xfrm>
            <a:off x="2734091" y="1321573"/>
            <a:ext cx="7552324" cy="369332"/>
          </a:xfrm>
          <a:prstGeom prst="rect">
            <a:avLst/>
          </a:prstGeom>
          <a:noFill/>
        </p:spPr>
        <p:txBody>
          <a:bodyPr wrap="none" rtlCol="0">
            <a:spAutoFit/>
          </a:bodyPr>
          <a:lstStyle/>
          <a:p>
            <a:r>
              <a:rPr lang="fr-FR" dirty="0">
                <a:solidFill>
                  <a:srgbClr val="FF0000"/>
                </a:solidFill>
                <a:effectLst>
                  <a:outerShdw blurRad="38100" dist="38100" dir="2700000" algn="tl">
                    <a:srgbClr val="000000">
                      <a:alpha val="43137"/>
                    </a:srgbClr>
                  </a:outerShdw>
                </a:effectLst>
              </a:rPr>
              <a:t>Retrait de la commercialisation de PIERRE PLUS en direct depuis le 31/03/2023</a:t>
            </a:r>
          </a:p>
        </p:txBody>
      </p:sp>
      <p:pic>
        <p:nvPicPr>
          <p:cNvPr id="19" name="Image 18">
            <a:extLst>
              <a:ext uri="{FF2B5EF4-FFF2-40B4-BE49-F238E27FC236}">
                <a16:creationId xmlns:a16="http://schemas.microsoft.com/office/drawing/2014/main" id="{4C8262CB-60DC-2585-5391-C58E54D4E17F}"/>
              </a:ext>
            </a:extLst>
          </p:cNvPr>
          <p:cNvPicPr>
            <a:picLocks noChangeAspect="1"/>
          </p:cNvPicPr>
          <p:nvPr/>
        </p:nvPicPr>
        <p:blipFill>
          <a:blip r:embed="rId10"/>
          <a:stretch>
            <a:fillRect/>
          </a:stretch>
        </p:blipFill>
        <p:spPr>
          <a:xfrm>
            <a:off x="486265" y="2643111"/>
            <a:ext cx="4708023" cy="3226019"/>
          </a:xfrm>
          <a:prstGeom prst="rect">
            <a:avLst/>
          </a:prstGeom>
        </p:spPr>
      </p:pic>
    </p:spTree>
    <p:extLst>
      <p:ext uri="{BB962C8B-B14F-4D97-AF65-F5344CB8AC3E}">
        <p14:creationId xmlns:p14="http://schemas.microsoft.com/office/powerpoint/2010/main" val="20774853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sz="quarter" idx="28"/>
          </p:nvPr>
        </p:nvSpPr>
        <p:spPr>
          <a:xfrm>
            <a:off x="11062821" y="980581"/>
            <a:ext cx="1082796" cy="659375"/>
          </a:xfrm>
        </p:spPr>
        <p:txBody>
          <a:bodyPr/>
          <a:lstStyle/>
          <a:p>
            <a:pPr marL="0" indent="0">
              <a:buNone/>
            </a:pPr>
            <a:r>
              <a:rPr lang="fr-FR" sz="1400" dirty="0"/>
              <a:t>MARCHES FINANCIERS</a:t>
            </a:r>
          </a:p>
        </p:txBody>
      </p:sp>
      <p:sp>
        <p:nvSpPr>
          <p:cNvPr id="7" name="ZoneTexte 6"/>
          <p:cNvSpPr txBox="1"/>
          <p:nvPr/>
        </p:nvSpPr>
        <p:spPr>
          <a:xfrm>
            <a:off x="0" y="368300"/>
            <a:ext cx="10979084" cy="1169551"/>
          </a:xfrm>
          <a:prstGeom prst="rect">
            <a:avLst/>
          </a:prstGeom>
          <a:solidFill>
            <a:schemeClr val="bg1">
              <a:lumMod val="75000"/>
            </a:schemeClr>
          </a:solidFill>
        </p:spPr>
        <p:txBody>
          <a:bodyPr wrap="square" rtlCol="0">
            <a:spAutoFit/>
          </a:bodyPr>
          <a:lstStyle/>
          <a:p>
            <a:pPr defTabSz="1258794">
              <a:lnSpc>
                <a:spcPct val="150000"/>
              </a:lnSpc>
              <a:defRPr/>
            </a:pPr>
            <a:r>
              <a:rPr lang="fr-FR" sz="1600" kern="0" dirty="0">
                <a:solidFill>
                  <a:schemeClr val="bg1">
                    <a:lumMod val="50000"/>
                  </a:schemeClr>
                </a:solidFill>
              </a:rPr>
              <a:t>        ACTIONS COMMERCIALES / COLLECTE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2400" b="1" kern="0" dirty="0">
                <a:solidFill>
                  <a:schemeClr val="bg1">
                    <a:lumMod val="50000"/>
                  </a:schemeClr>
                </a:solidFill>
                <a:effectLst>
                  <a:outerShdw blurRad="38100" dist="38100" dir="2700000" algn="tl">
                    <a:srgbClr val="000000">
                      <a:alpha val="43137"/>
                    </a:srgbClr>
                  </a:outerShdw>
                </a:effectLst>
                <a:latin typeface="Calibri"/>
              </a:rPr>
              <a:t> LEA vs </a:t>
            </a:r>
            <a:r>
              <a:rPr lang="fr-FR" sz="2200" b="1" kern="0" dirty="0">
                <a:solidFill>
                  <a:schemeClr val="bg1">
                    <a:lumMod val="50000"/>
                  </a:schemeClr>
                </a:solidFill>
                <a:effectLst>
                  <a:outerShdw blurRad="38100" dist="38100" dir="2700000" algn="tl">
                    <a:srgbClr val="000000">
                      <a:alpha val="43137"/>
                    </a:srgbClr>
                  </a:outerShdw>
                </a:effectLst>
                <a:latin typeface="Calibri"/>
              </a:rPr>
              <a:t>CNP ASSURANCES CONTRATS N3D ET NUANCES PLUS :</a:t>
            </a:r>
            <a:r>
              <a:rPr lang="fr-FR" sz="2400" b="1" kern="0" dirty="0">
                <a:solidFill>
                  <a:schemeClr val="bg1">
                    <a:lumMod val="50000"/>
                  </a:schemeClr>
                </a:solidFill>
                <a:effectLst>
                  <a:outerShdw blurRad="38100" dist="38100" dir="2700000" algn="tl">
                    <a:srgbClr val="000000">
                      <a:alpha val="43137"/>
                    </a:srgbClr>
                  </a:outerShdw>
                </a:effectLst>
                <a:latin typeface="Calibri"/>
              </a:rPr>
              <a:t> R</a:t>
            </a:r>
            <a:r>
              <a:rPr lang="fr-FR" sz="2200" b="1" kern="0" dirty="0">
                <a:solidFill>
                  <a:schemeClr val="bg1">
                    <a:lumMod val="50000"/>
                  </a:schemeClr>
                </a:solidFill>
                <a:effectLst>
                  <a:outerShdw blurRad="38100" dist="38100" dir="2700000" algn="tl">
                    <a:srgbClr val="000000">
                      <a:alpha val="43137"/>
                    </a:srgbClr>
                  </a:outerShdw>
                </a:effectLst>
                <a:latin typeface="Calibri"/>
              </a:rPr>
              <a:t>EGLE DE GESTION LIEE AU FONDS EUROS </a:t>
            </a:r>
            <a:endParaRPr lang="fr-FR" sz="2200" kern="0" dirty="0">
              <a:solidFill>
                <a:schemeClr val="bg1">
                  <a:lumMod val="50000"/>
                </a:schemeClr>
              </a:solidFill>
            </a:endParaRPr>
          </a:p>
        </p:txBody>
      </p:sp>
      <p:sp>
        <p:nvSpPr>
          <p:cNvPr id="13" name="ZoneTexte 12">
            <a:hlinkClick r:id="rId3"/>
          </p:cNvPr>
          <p:cNvSpPr txBox="1"/>
          <p:nvPr/>
        </p:nvSpPr>
        <p:spPr>
          <a:xfrm>
            <a:off x="205875" y="4540203"/>
            <a:ext cx="2704977" cy="1077218"/>
          </a:xfrm>
          <a:prstGeom prst="rect">
            <a:avLst/>
          </a:prstGeom>
          <a:noFill/>
        </p:spPr>
        <p:txBody>
          <a:bodyPr wrap="square" rtlCol="0">
            <a:spAutoFit/>
          </a:bodyPr>
          <a:lstStyle/>
          <a:p>
            <a:pPr algn="ctr"/>
            <a:endPar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algn="ctr"/>
            <a:endPar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algn="ctr"/>
            <a:r>
              <a:rPr lang="fr-FR" sz="1600" i="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Pour consulter </a:t>
            </a:r>
          </a:p>
          <a:p>
            <a:pPr algn="ctr"/>
            <a:r>
              <a:rPr lang="fr-FR" sz="1600" i="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cliquez sur l’ image  </a:t>
            </a:r>
            <a:r>
              <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sym typeface="Wingdings" panose="05000000000000000000" pitchFamily="2" charset="2"/>
              </a:rPr>
              <a:t></a:t>
            </a:r>
            <a:endPar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
        <p:nvSpPr>
          <p:cNvPr id="14" name="Rectangle 13"/>
          <p:cNvSpPr/>
          <p:nvPr/>
        </p:nvSpPr>
        <p:spPr>
          <a:xfrm>
            <a:off x="11039630" y="3047757"/>
            <a:ext cx="1129177" cy="341224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Espace réservé du texte 13"/>
          <p:cNvSpPr txBox="1">
            <a:spLocks/>
          </p:cNvSpPr>
          <p:nvPr/>
        </p:nvSpPr>
        <p:spPr>
          <a:xfrm>
            <a:off x="1510199" y="6424489"/>
            <a:ext cx="4478717" cy="361950"/>
          </a:xfrm>
          <a:prstGeom prst="rect">
            <a:avLst/>
          </a:prstGeom>
        </p:spPr>
        <p:txBody>
          <a:bodyPr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tx1">
                    <a:lumMod val="75000"/>
                    <a:lumOff val="25000"/>
                  </a:schemeClr>
                </a:solidFill>
                <a:latin typeface="Montserrat" panose="00000500000000000000" pitchFamily="2"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8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dirty="0">
                <a:solidFill>
                  <a:schemeClr val="bg1">
                    <a:lumMod val="50000"/>
                  </a:schemeClr>
                </a:solidFill>
              </a:rPr>
              <a:t>Semaine</a:t>
            </a:r>
            <a:r>
              <a:rPr lang="fr-FR" baseline="0" dirty="0">
                <a:solidFill>
                  <a:schemeClr val="bg1">
                    <a:lumMod val="50000"/>
                  </a:schemeClr>
                </a:solidFill>
              </a:rPr>
              <a:t> 22</a:t>
            </a:r>
            <a:endParaRPr lang="fr-FR" dirty="0">
              <a:solidFill>
                <a:schemeClr val="bg1">
                  <a:lumMod val="50000"/>
                </a:schemeClr>
              </a:solidFill>
            </a:endParaRPr>
          </a:p>
        </p:txBody>
      </p:sp>
      <p:sp>
        <p:nvSpPr>
          <p:cNvPr id="16" name="Espace réservé du numéro de diapositive 1"/>
          <p:cNvSpPr txBox="1">
            <a:spLocks/>
          </p:cNvSpPr>
          <p:nvPr/>
        </p:nvSpPr>
        <p:spPr>
          <a:xfrm>
            <a:off x="10988298" y="6524625"/>
            <a:ext cx="673405" cy="261814"/>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100" b="1" smtClean="0">
                <a:solidFill>
                  <a:schemeClr val="tx1">
                    <a:lumMod val="50000"/>
                    <a:lumOff val="50000"/>
                  </a:schemeClr>
                </a:solidFill>
                <a:latin typeface="+mj-lt"/>
                <a:cs typeface="Helvetica Neue Medium"/>
              </a:rPr>
              <a:pPr algn="r"/>
              <a:t>4</a:t>
            </a:fld>
            <a:endParaRPr lang="fr-FR" sz="1000" b="1" dirty="0">
              <a:solidFill>
                <a:schemeClr val="tx1">
                  <a:lumMod val="50000"/>
                  <a:lumOff val="50000"/>
                </a:schemeClr>
              </a:solidFill>
              <a:latin typeface="+mj-lt"/>
              <a:cs typeface="Helvetica Neue Medium"/>
            </a:endParaRPr>
          </a:p>
        </p:txBody>
      </p:sp>
      <p:sp>
        <p:nvSpPr>
          <p:cNvPr id="2" name="Espace réservé du texte 5">
            <a:extLst>
              <a:ext uri="{FF2B5EF4-FFF2-40B4-BE49-F238E27FC236}">
                <a16:creationId xmlns:a16="http://schemas.microsoft.com/office/drawing/2014/main" id="{CF7A1313-41A8-97E4-0A00-4F4E639682A7}"/>
              </a:ext>
            </a:extLst>
          </p:cNvPr>
          <p:cNvSpPr txBox="1">
            <a:spLocks/>
          </p:cNvSpPr>
          <p:nvPr/>
        </p:nvSpPr>
        <p:spPr>
          <a:xfrm>
            <a:off x="11039630" y="2498753"/>
            <a:ext cx="1082796" cy="510778"/>
          </a:xfrm>
          <a:prstGeom prst="rect">
            <a:avLst/>
          </a:prstGeom>
          <a:solidFill>
            <a:schemeClr val="bg1"/>
          </a:solidFill>
          <a:ln w="3175">
            <a:noFill/>
          </a:ln>
          <a:effectLst>
            <a:innerShdw blurRad="38100" dist="25400" dir="13200000">
              <a:prstClr val="black">
                <a:alpha val="50000"/>
              </a:prstClr>
            </a:innerShdw>
          </a:effectLst>
        </p:spPr>
        <p:txBody>
          <a:bodyPr vert="horz" lIns="91440" tIns="45720" rIns="91440" bIns="45720" rtlCol="0" anchor="ctr">
            <a:noAutofit/>
          </a:bodyPr>
          <a:lstStyle>
            <a:lvl1pPr marL="228600" indent="-228600" algn="ctr" defTabSz="914400" rtl="0" eaLnBrk="1" latinLnBrk="0" hangingPunct="1">
              <a:lnSpc>
                <a:spcPct val="90000"/>
              </a:lnSpc>
              <a:spcBef>
                <a:spcPts val="1000"/>
              </a:spcBef>
              <a:buFont typeface="Arial" panose="020B0604020202020204" pitchFamily="34" charset="0"/>
              <a:buChar char="•"/>
              <a:defRPr sz="8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sz="1050" dirty="0"/>
              <a:t>LEA et ASSURANCE VIE FONDS EUROS</a:t>
            </a:r>
          </a:p>
        </p:txBody>
      </p:sp>
      <p:sp>
        <p:nvSpPr>
          <p:cNvPr id="4" name="Rectangle 3">
            <a:extLst>
              <a:ext uri="{FF2B5EF4-FFF2-40B4-BE49-F238E27FC236}">
                <a16:creationId xmlns:a16="http://schemas.microsoft.com/office/drawing/2014/main" id="{59A9B5C8-F199-5658-1F8E-1E6EAA5A7BFE}"/>
              </a:ext>
            </a:extLst>
          </p:cNvPr>
          <p:cNvSpPr/>
          <p:nvPr/>
        </p:nvSpPr>
        <p:spPr>
          <a:xfrm>
            <a:off x="11039629" y="167443"/>
            <a:ext cx="1129177" cy="159650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ZoneTexte 2">
            <a:extLst>
              <a:ext uri="{FF2B5EF4-FFF2-40B4-BE49-F238E27FC236}">
                <a16:creationId xmlns:a16="http://schemas.microsoft.com/office/drawing/2014/main" id="{749626CB-42C6-03AE-7115-470E6809C885}"/>
              </a:ext>
            </a:extLst>
          </p:cNvPr>
          <p:cNvSpPr txBox="1"/>
          <p:nvPr/>
        </p:nvSpPr>
        <p:spPr>
          <a:xfrm>
            <a:off x="2564541" y="7856834"/>
            <a:ext cx="4307826" cy="1260629"/>
          </a:xfrm>
          <a:prstGeom prst="rect">
            <a:avLst/>
          </a:prstGeom>
          <a:noFill/>
        </p:spPr>
        <p:txBody>
          <a:bodyPr wrap="square" rtlCol="0">
            <a:spAutoFit/>
          </a:bodyPr>
          <a:lstStyle/>
          <a:p>
            <a:endParaRPr lang="fr-FR" dirty="0"/>
          </a:p>
        </p:txBody>
      </p:sp>
      <p:sp>
        <p:nvSpPr>
          <p:cNvPr id="5" name="Rectangle 1">
            <a:extLst>
              <a:ext uri="{FF2B5EF4-FFF2-40B4-BE49-F238E27FC236}">
                <a16:creationId xmlns:a16="http://schemas.microsoft.com/office/drawing/2014/main" id="{E50E89ED-0BF0-934F-BC92-CAC77213162D}"/>
              </a:ext>
            </a:extLst>
          </p:cNvPr>
          <p:cNvSpPr>
            <a:spLocks noChangeArrowheads="1"/>
          </p:cNvSpPr>
          <p:nvPr/>
        </p:nvSpPr>
        <p:spPr bwMode="auto">
          <a:xfrm>
            <a:off x="46383" y="1721776"/>
            <a:ext cx="10766619" cy="2954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pPr>
            <a:r>
              <a:rPr kumimoji="0" lang="fr-FR" altLang="fr-FR" sz="1400" b="0" i="0" u="none" strike="noStrike" cap="none" normalizeH="0" baseline="0" dirty="0">
                <a:ln>
                  <a:noFill/>
                </a:ln>
                <a:solidFill>
                  <a:schemeClr val="tx1"/>
                </a:solidFill>
                <a:effectLst/>
                <a:latin typeface="Arial" panose="020B0604020202020204" pitchFamily="34" charset="0"/>
                <a:ea typeface="Calibri" panose="020F0502020204030204" pitchFamily="34" charset="0"/>
              </a:rPr>
              <a:t>Dans la continuité de la mise en place des fonds EURO en Garantie Nette sur les contrats Nuances plus  et Nuances 3D souscrits depuis le 26 septembre 2022, les règles de gestion ont évolué dans LEA pour produire un conseil le plus juste possible, et proposer le « bon » fonds général.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400" b="0" i="0" u="none" strike="noStrike" cap="none" normalizeH="0" baseline="0" dirty="0">
              <a:ln>
                <a:noFill/>
              </a:ln>
              <a:solidFill>
                <a:schemeClr val="tx1"/>
              </a:solidFill>
              <a:effectLst/>
              <a:latin typeface="Arial" panose="020B0604020202020204" pitchFamily="34" charset="0"/>
              <a:ea typeface="Calibri" panose="020F050202020403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pPr>
            <a:r>
              <a:rPr kumimoji="0" lang="fr-FR" altLang="fr-FR" sz="1400" b="0" i="0" u="none" strike="noStrike" cap="none" normalizeH="0" baseline="0" dirty="0">
                <a:ln>
                  <a:noFill/>
                </a:ln>
                <a:solidFill>
                  <a:schemeClr val="tx1"/>
                </a:solidFill>
                <a:effectLst/>
                <a:latin typeface="Arial" panose="020B0604020202020204" pitchFamily="34" charset="0"/>
                <a:ea typeface="Calibri" panose="020F0502020204030204" pitchFamily="34" charset="0"/>
              </a:rPr>
              <a:t>Ce fonctionnement n’est cependant pas naturel pour l’outil LEA, et certains cas n’ont pas pu être traités nativement.  </a:t>
            </a:r>
            <a:r>
              <a:rPr kumimoji="0" lang="fr-FR" altLang="fr-FR" sz="1400" b="1" i="0" u="none" strike="noStrike" cap="none" normalizeH="0" baseline="0" dirty="0">
                <a:ln>
                  <a:noFill/>
                </a:ln>
                <a:solidFill>
                  <a:srgbClr val="FF0000"/>
                </a:solidFill>
                <a:effectLst/>
                <a:latin typeface="Arial" panose="020B0604020202020204" pitchFamily="34" charset="0"/>
                <a:ea typeface="Calibri" panose="020F0502020204030204" pitchFamily="34" charset="0"/>
              </a:rPr>
              <a:t>Des précautions doivent être prises par les conseillers lorsqu’ils font des versements libres en cochant  « valoriser uniquement mon versement » ou mettent en place des abonnements sur des contrats antérieurs au 26/9/22, afin de ne pas être bloqué au moment du chainage dans PUMA. </a:t>
            </a:r>
          </a:p>
          <a:p>
            <a:pPr marR="0" lvl="0" algn="l" defTabSz="914400" rtl="0" eaLnBrk="0" fontAlgn="base" latinLnBrk="0" hangingPunct="0">
              <a:lnSpc>
                <a:spcPct val="100000"/>
              </a:lnSpc>
              <a:spcBef>
                <a:spcPct val="0"/>
              </a:spcBef>
              <a:spcAft>
                <a:spcPct val="0"/>
              </a:spcAft>
              <a:buClrTx/>
              <a:buSzTx/>
              <a:tabLst/>
            </a:pPr>
            <a:endParaRPr lang="fr-FR" altLang="fr-FR" sz="1400" b="1" dirty="0">
              <a:latin typeface="Arial" panose="020B0604020202020204" pitchFamily="34" charset="0"/>
            </a:endParaRPr>
          </a:p>
          <a:p>
            <a:pPr marR="0" lvl="0" algn="l" defTabSz="914400" rtl="0" eaLnBrk="0" fontAlgn="base" latinLnBrk="0" hangingPunct="0">
              <a:lnSpc>
                <a:spcPct val="100000"/>
              </a:lnSpc>
              <a:spcBef>
                <a:spcPct val="0"/>
              </a:spcBef>
              <a:spcAft>
                <a:spcPct val="0"/>
              </a:spcAft>
              <a:buClrTx/>
              <a:buSzTx/>
              <a:tabLst/>
            </a:pPr>
            <a:endParaRPr lang="fr-FR" altLang="fr-FR" sz="1400" b="1" dirty="0">
              <a:latin typeface="Arial" panose="020B0604020202020204" pitchFamily="34" charset="0"/>
            </a:endParaRPr>
          </a:p>
          <a:p>
            <a:pPr marR="0" lvl="0" algn="l" defTabSz="914400" rtl="0" eaLnBrk="0" fontAlgn="base" latinLnBrk="0" hangingPunct="0">
              <a:lnSpc>
                <a:spcPct val="100000"/>
              </a:lnSpc>
              <a:spcBef>
                <a:spcPct val="0"/>
              </a:spcBef>
              <a:spcAft>
                <a:spcPct val="0"/>
              </a:spcAft>
              <a:buClrTx/>
              <a:buSzTx/>
              <a:tabLst/>
            </a:pPr>
            <a:endParaRPr lang="fr-FR" altLang="fr-FR" sz="1400" b="1" dirty="0">
              <a:latin typeface="Arial" panose="020B0604020202020204" pitchFamily="34" charset="0"/>
            </a:endParaRPr>
          </a:p>
          <a:p>
            <a:pPr marR="0" lvl="0" algn="l" defTabSz="914400" rtl="0" eaLnBrk="0" fontAlgn="base" latinLnBrk="0" hangingPunct="0">
              <a:lnSpc>
                <a:spcPct val="100000"/>
              </a:lnSpc>
              <a:spcBef>
                <a:spcPct val="0"/>
              </a:spcBef>
              <a:spcAft>
                <a:spcPct val="0"/>
              </a:spcAft>
              <a:buClrTx/>
              <a:buSzTx/>
              <a:tabLst/>
            </a:pPr>
            <a:endParaRPr kumimoji="0" lang="fr-FR" altLang="fr-FR" sz="16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600" b="0" i="0" u="none" strike="noStrike" cap="none" normalizeH="0" baseline="0" dirty="0">
                <a:ln>
                  <a:noFill/>
                </a:ln>
                <a:solidFill>
                  <a:schemeClr val="tx1"/>
                </a:solidFill>
                <a:effectLst/>
                <a:latin typeface="Arial" panose="020B0604020202020204" pitchFamily="34" charset="0"/>
                <a:ea typeface="Calibri" panose="020F0502020204030204" pitchFamily="34" charset="0"/>
              </a:rPr>
              <a:t> </a:t>
            </a:r>
            <a:endParaRPr kumimoji="0" lang="fr-FR" altLang="fr-FR" sz="1600" b="0" i="0" u="none" strike="noStrike" cap="none" normalizeH="0" baseline="0" dirty="0">
              <a:ln>
                <a:noFill/>
              </a:ln>
              <a:solidFill>
                <a:schemeClr val="tx1"/>
              </a:solidFill>
              <a:effectLst/>
              <a:latin typeface="Arial" panose="020B0604020202020204" pitchFamily="34" charset="0"/>
            </a:endParaRPr>
          </a:p>
        </p:txBody>
      </p:sp>
      <p:sp>
        <p:nvSpPr>
          <p:cNvPr id="12" name="Rectangle 4">
            <a:extLst>
              <a:ext uri="{FF2B5EF4-FFF2-40B4-BE49-F238E27FC236}">
                <a16:creationId xmlns:a16="http://schemas.microsoft.com/office/drawing/2014/main" id="{81E91EF0-BF2D-2C0A-4CBD-42655F80FFD5}"/>
              </a:ext>
            </a:extLst>
          </p:cNvPr>
          <p:cNvSpPr>
            <a:spLocks noChangeArrowheads="1"/>
          </p:cNvSpPr>
          <p:nvPr/>
        </p:nvSpPr>
        <p:spPr bwMode="auto">
          <a:xfrm>
            <a:off x="46383" y="3610955"/>
            <a:ext cx="1078186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400" b="0" i="0" u="none" strike="noStrike" cap="none" normalizeH="0" baseline="0" dirty="0">
                <a:ln>
                  <a:noFill/>
                </a:ln>
                <a:solidFill>
                  <a:schemeClr val="tx1"/>
                </a:solidFill>
                <a:effectLst/>
                <a:latin typeface="Arial" panose="020B0604020202020204" pitchFamily="34" charset="0"/>
                <a:ea typeface="Calibri" panose="020F0502020204030204" pitchFamily="34" charset="0"/>
              </a:rPr>
              <a:t>Les équipes LEA travaillent à l’évolution de l’outil pour traiter tous les cas et libérer les conseillers des points d’attention évoqués dans</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400" b="0" i="0" u="none" strike="noStrike" cap="none" normalizeH="0" baseline="0" dirty="0">
                <a:ln>
                  <a:noFill/>
                </a:ln>
                <a:solidFill>
                  <a:schemeClr val="tx1"/>
                </a:solidFill>
                <a:effectLst/>
                <a:latin typeface="Arial" panose="020B0604020202020204" pitchFamily="34" charset="0"/>
                <a:ea typeface="Calibri" panose="020F0502020204030204" pitchFamily="34" charset="0"/>
              </a:rPr>
              <a:t> le document. Ces évolutions ne pourront pas intervenir avant la version 4.2 de LEA prévue pour fin 2023.</a:t>
            </a:r>
            <a:endParaRPr kumimoji="0" lang="fr-FR" altLang="fr-FR" sz="1400" b="0" i="0" u="none" strike="noStrike" cap="none" normalizeH="0" baseline="0" dirty="0">
              <a:ln>
                <a:noFill/>
              </a:ln>
              <a:solidFill>
                <a:schemeClr val="tx1"/>
              </a:solidFill>
              <a:effectLst/>
              <a:latin typeface="Arial" panose="020B0604020202020204" pitchFamily="34" charset="0"/>
            </a:endParaRPr>
          </a:p>
        </p:txBody>
      </p:sp>
      <p:pic>
        <p:nvPicPr>
          <p:cNvPr id="18" name="Image 17">
            <a:hlinkClick r:id="rId4"/>
            <a:extLst>
              <a:ext uri="{FF2B5EF4-FFF2-40B4-BE49-F238E27FC236}">
                <a16:creationId xmlns:a16="http://schemas.microsoft.com/office/drawing/2014/main" id="{1933CDFD-A87A-904D-01D2-826DE85D7841}"/>
              </a:ext>
            </a:extLst>
          </p:cNvPr>
          <p:cNvPicPr>
            <a:picLocks noChangeAspect="1"/>
          </p:cNvPicPr>
          <p:nvPr/>
        </p:nvPicPr>
        <p:blipFill>
          <a:blip r:embed="rId5"/>
          <a:stretch>
            <a:fillRect/>
          </a:stretch>
        </p:blipFill>
        <p:spPr>
          <a:xfrm>
            <a:off x="3933611" y="4209123"/>
            <a:ext cx="3682572" cy="2075009"/>
          </a:xfrm>
          <a:prstGeom prst="rect">
            <a:avLst/>
          </a:prstGeom>
          <a:ln>
            <a:solidFill>
              <a:schemeClr val="accent5">
                <a:lumMod val="50000"/>
              </a:schemeClr>
            </a:solidFill>
          </a:ln>
        </p:spPr>
      </p:pic>
      <p:pic>
        <p:nvPicPr>
          <p:cNvPr id="19" name="Picture 4">
            <a:extLst>
              <a:ext uri="{FF2B5EF4-FFF2-40B4-BE49-F238E27FC236}">
                <a16:creationId xmlns:a16="http://schemas.microsoft.com/office/drawing/2014/main" id="{BC30EBEC-B032-1687-68BC-445AD7CDC8D0}"/>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9986454" y="2323783"/>
            <a:ext cx="723900" cy="685165"/>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a:extLst>
              <a:ext uri="{FF2B5EF4-FFF2-40B4-BE49-F238E27FC236}">
                <a16:creationId xmlns:a16="http://schemas.microsoft.com/office/drawing/2014/main" id="{C352B02B-1955-3DE7-666F-2BD13FA2AF3B}"/>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rot="595646">
            <a:off x="2216928" y="4225441"/>
            <a:ext cx="1381758" cy="6245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Image 10">
            <a:extLst>
              <a:ext uri="{FF2B5EF4-FFF2-40B4-BE49-F238E27FC236}">
                <a16:creationId xmlns:a16="http://schemas.microsoft.com/office/drawing/2014/main" id="{A8B44677-4ECA-33C8-4DFB-9AA422695600}"/>
              </a:ext>
            </a:extLst>
          </p:cNvPr>
          <p:cNvPicPr>
            <a:picLocks noChangeAspect="1"/>
          </p:cNvPicPr>
          <p:nvPr/>
        </p:nvPicPr>
        <p:blipFill>
          <a:blip r:embed="rId8"/>
          <a:stretch>
            <a:fillRect/>
          </a:stretch>
        </p:blipFill>
        <p:spPr>
          <a:xfrm>
            <a:off x="10813002" y="102817"/>
            <a:ext cx="1097113" cy="659376"/>
          </a:xfrm>
          <a:prstGeom prst="rect">
            <a:avLst/>
          </a:prstGeom>
        </p:spPr>
      </p:pic>
    </p:spTree>
    <p:extLst>
      <p:ext uri="{BB962C8B-B14F-4D97-AF65-F5344CB8AC3E}">
        <p14:creationId xmlns:p14="http://schemas.microsoft.com/office/powerpoint/2010/main" val="24019878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sz="quarter" idx="28"/>
          </p:nvPr>
        </p:nvSpPr>
        <p:spPr>
          <a:xfrm>
            <a:off x="11062821" y="980581"/>
            <a:ext cx="1082796" cy="659375"/>
          </a:xfrm>
        </p:spPr>
        <p:txBody>
          <a:bodyPr/>
          <a:lstStyle/>
          <a:p>
            <a:pPr marL="0" indent="0">
              <a:buNone/>
            </a:pPr>
            <a:r>
              <a:rPr lang="fr-FR" sz="1400" dirty="0"/>
              <a:t>MARCHES FINANCIERS</a:t>
            </a:r>
          </a:p>
        </p:txBody>
      </p:sp>
      <p:sp>
        <p:nvSpPr>
          <p:cNvPr id="7" name="ZoneTexte 6"/>
          <p:cNvSpPr txBox="1"/>
          <p:nvPr/>
        </p:nvSpPr>
        <p:spPr>
          <a:xfrm>
            <a:off x="0" y="368300"/>
            <a:ext cx="10979084" cy="830997"/>
          </a:xfrm>
          <a:prstGeom prst="rect">
            <a:avLst/>
          </a:prstGeom>
          <a:solidFill>
            <a:schemeClr val="bg1">
              <a:lumMod val="75000"/>
            </a:schemeClr>
          </a:solidFill>
        </p:spPr>
        <p:txBody>
          <a:bodyPr wrap="square" rtlCol="0">
            <a:spAutoFit/>
          </a:bodyPr>
          <a:lstStyle/>
          <a:p>
            <a:pPr defTabSz="1258794">
              <a:lnSpc>
                <a:spcPct val="150000"/>
              </a:lnSpc>
              <a:defRPr/>
            </a:pPr>
            <a:r>
              <a:rPr lang="fr-FR" sz="1600" kern="0" dirty="0">
                <a:solidFill>
                  <a:schemeClr val="bg1">
                    <a:lumMod val="50000"/>
                  </a:schemeClr>
                </a:solidFill>
              </a:rPr>
              <a:t>        ACTIONS COMMERCIALES / COLLECTE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2400" b="1" kern="0" dirty="0">
                <a:solidFill>
                  <a:schemeClr val="bg1">
                    <a:lumMod val="50000"/>
                  </a:schemeClr>
                </a:solidFill>
                <a:effectLst>
                  <a:outerShdw blurRad="38100" dist="38100" dir="2700000" algn="tl">
                    <a:srgbClr val="000000">
                      <a:alpha val="43137"/>
                    </a:srgbClr>
                  </a:outerShdw>
                </a:effectLst>
                <a:latin typeface="Calibri"/>
              </a:rPr>
              <a:t>   </a:t>
            </a:r>
            <a:r>
              <a:rPr lang="fr-FR" sz="2200" b="1" kern="0" dirty="0">
                <a:solidFill>
                  <a:schemeClr val="bg1">
                    <a:lumMod val="50000"/>
                  </a:schemeClr>
                </a:solidFill>
                <a:effectLst>
                  <a:outerShdw blurRad="38100" dist="38100" dir="2700000" algn="tl">
                    <a:srgbClr val="000000">
                      <a:alpha val="43137"/>
                    </a:srgbClr>
                  </a:outerShdw>
                </a:effectLst>
                <a:latin typeface="Calibri"/>
              </a:rPr>
              <a:t>CREDITS ET DIGITAL</a:t>
            </a:r>
            <a:endParaRPr lang="fr-FR" sz="2200" kern="0" dirty="0">
              <a:solidFill>
                <a:schemeClr val="bg1">
                  <a:lumMod val="50000"/>
                </a:schemeClr>
              </a:solidFill>
            </a:endParaRPr>
          </a:p>
        </p:txBody>
      </p:sp>
      <p:pic>
        <p:nvPicPr>
          <p:cNvPr id="8" name="Image 7"/>
          <p:cNvPicPr>
            <a:picLocks noChangeAspect="1"/>
          </p:cNvPicPr>
          <p:nvPr/>
        </p:nvPicPr>
        <p:blipFill>
          <a:blip r:embed="rId3"/>
          <a:stretch>
            <a:fillRect/>
          </a:stretch>
        </p:blipFill>
        <p:spPr>
          <a:xfrm>
            <a:off x="290999" y="1407599"/>
            <a:ext cx="1219200" cy="1000125"/>
          </a:xfrm>
          <a:prstGeom prst="rect">
            <a:avLst/>
          </a:prstGeom>
        </p:spPr>
      </p:pic>
      <p:sp>
        <p:nvSpPr>
          <p:cNvPr id="13" name="ZoneTexte 12">
            <a:hlinkClick r:id="rId4"/>
          </p:cNvPr>
          <p:cNvSpPr txBox="1"/>
          <p:nvPr/>
        </p:nvSpPr>
        <p:spPr>
          <a:xfrm>
            <a:off x="800678" y="3471393"/>
            <a:ext cx="2704977" cy="1077218"/>
          </a:xfrm>
          <a:prstGeom prst="rect">
            <a:avLst/>
          </a:prstGeom>
          <a:noFill/>
        </p:spPr>
        <p:txBody>
          <a:bodyPr wrap="square" rtlCol="0">
            <a:spAutoFit/>
          </a:bodyPr>
          <a:lstStyle/>
          <a:p>
            <a:pPr algn="ctr"/>
            <a:endPar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algn="ctr"/>
            <a:endPar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algn="ctr"/>
            <a:r>
              <a:rPr lang="fr-FR" sz="1600" i="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Pour la consulter </a:t>
            </a:r>
          </a:p>
          <a:p>
            <a:pPr algn="ctr"/>
            <a:r>
              <a:rPr lang="fr-FR" sz="1600" i="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cliquez sur l’ image  </a:t>
            </a:r>
            <a:r>
              <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sym typeface="Wingdings" panose="05000000000000000000" pitchFamily="2" charset="2"/>
              </a:rPr>
              <a:t></a:t>
            </a:r>
            <a:endPar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
        <p:nvSpPr>
          <p:cNvPr id="14" name="Rectangle 13"/>
          <p:cNvSpPr/>
          <p:nvPr/>
        </p:nvSpPr>
        <p:spPr>
          <a:xfrm>
            <a:off x="11039630" y="3047757"/>
            <a:ext cx="1129177" cy="341224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Espace réservé du texte 13"/>
          <p:cNvSpPr txBox="1">
            <a:spLocks/>
          </p:cNvSpPr>
          <p:nvPr/>
        </p:nvSpPr>
        <p:spPr>
          <a:xfrm>
            <a:off x="1510199" y="6424489"/>
            <a:ext cx="4478717" cy="361950"/>
          </a:xfrm>
          <a:prstGeom prst="rect">
            <a:avLst/>
          </a:prstGeom>
        </p:spPr>
        <p:txBody>
          <a:bodyPr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tx1">
                    <a:lumMod val="75000"/>
                    <a:lumOff val="25000"/>
                  </a:schemeClr>
                </a:solidFill>
                <a:latin typeface="Montserrat" panose="00000500000000000000" pitchFamily="2"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8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dirty="0">
                <a:solidFill>
                  <a:schemeClr val="bg1">
                    <a:lumMod val="50000"/>
                  </a:schemeClr>
                </a:solidFill>
              </a:rPr>
              <a:t>Semaine</a:t>
            </a:r>
            <a:r>
              <a:rPr lang="fr-FR" baseline="0" dirty="0">
                <a:solidFill>
                  <a:schemeClr val="bg1">
                    <a:lumMod val="50000"/>
                  </a:schemeClr>
                </a:solidFill>
              </a:rPr>
              <a:t> 22</a:t>
            </a:r>
            <a:endParaRPr lang="fr-FR" dirty="0">
              <a:solidFill>
                <a:schemeClr val="bg1">
                  <a:lumMod val="50000"/>
                </a:schemeClr>
              </a:solidFill>
            </a:endParaRPr>
          </a:p>
        </p:txBody>
      </p:sp>
      <p:sp>
        <p:nvSpPr>
          <p:cNvPr id="16" name="Espace réservé du numéro de diapositive 1"/>
          <p:cNvSpPr txBox="1">
            <a:spLocks/>
          </p:cNvSpPr>
          <p:nvPr/>
        </p:nvSpPr>
        <p:spPr>
          <a:xfrm>
            <a:off x="10988298" y="6524625"/>
            <a:ext cx="673405" cy="261814"/>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100" b="1" smtClean="0">
                <a:solidFill>
                  <a:schemeClr val="tx1">
                    <a:lumMod val="50000"/>
                    <a:lumOff val="50000"/>
                  </a:schemeClr>
                </a:solidFill>
                <a:latin typeface="+mj-lt"/>
                <a:cs typeface="Helvetica Neue Medium"/>
              </a:rPr>
              <a:pPr algn="r"/>
              <a:t>5</a:t>
            </a:fld>
            <a:endParaRPr lang="fr-FR" sz="1000" b="1" dirty="0">
              <a:solidFill>
                <a:schemeClr val="tx1">
                  <a:lumMod val="50000"/>
                  <a:lumOff val="50000"/>
                </a:schemeClr>
              </a:solidFill>
              <a:latin typeface="+mj-lt"/>
              <a:cs typeface="Helvetica Neue Medium"/>
            </a:endParaRPr>
          </a:p>
        </p:txBody>
      </p:sp>
      <p:sp>
        <p:nvSpPr>
          <p:cNvPr id="2" name="Espace réservé du texte 5">
            <a:extLst>
              <a:ext uri="{FF2B5EF4-FFF2-40B4-BE49-F238E27FC236}">
                <a16:creationId xmlns:a16="http://schemas.microsoft.com/office/drawing/2014/main" id="{CF7A1313-41A8-97E4-0A00-4F4E639682A7}"/>
              </a:ext>
            </a:extLst>
          </p:cNvPr>
          <p:cNvSpPr txBox="1">
            <a:spLocks/>
          </p:cNvSpPr>
          <p:nvPr/>
        </p:nvSpPr>
        <p:spPr>
          <a:xfrm>
            <a:off x="11039630" y="2498753"/>
            <a:ext cx="1082796" cy="510778"/>
          </a:xfrm>
          <a:prstGeom prst="rect">
            <a:avLst/>
          </a:prstGeom>
          <a:solidFill>
            <a:schemeClr val="bg1"/>
          </a:solidFill>
          <a:ln w="3175">
            <a:noFill/>
          </a:ln>
          <a:effectLst>
            <a:innerShdw blurRad="38100" dist="25400" dir="13200000">
              <a:prstClr val="black">
                <a:alpha val="50000"/>
              </a:prstClr>
            </a:innerShdw>
          </a:effectLst>
        </p:spPr>
        <p:txBody>
          <a:bodyPr vert="horz" lIns="91440" tIns="45720" rIns="91440" bIns="45720" rtlCol="0" anchor="ctr">
            <a:noAutofit/>
          </a:bodyPr>
          <a:lstStyle>
            <a:lvl1pPr marL="228600" indent="-228600" algn="ctr" defTabSz="914400" rtl="0" eaLnBrk="1" latinLnBrk="0" hangingPunct="1">
              <a:lnSpc>
                <a:spcPct val="90000"/>
              </a:lnSpc>
              <a:spcBef>
                <a:spcPts val="1000"/>
              </a:spcBef>
              <a:buFont typeface="Arial" panose="020B0604020202020204" pitchFamily="34" charset="0"/>
              <a:buChar char="•"/>
              <a:defRPr sz="8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sz="1400" dirty="0"/>
              <a:t>CREDITS</a:t>
            </a:r>
          </a:p>
        </p:txBody>
      </p:sp>
      <p:sp>
        <p:nvSpPr>
          <p:cNvPr id="4" name="Rectangle 3">
            <a:extLst>
              <a:ext uri="{FF2B5EF4-FFF2-40B4-BE49-F238E27FC236}">
                <a16:creationId xmlns:a16="http://schemas.microsoft.com/office/drawing/2014/main" id="{59A9B5C8-F199-5658-1F8E-1E6EAA5A7BFE}"/>
              </a:ext>
            </a:extLst>
          </p:cNvPr>
          <p:cNvSpPr/>
          <p:nvPr/>
        </p:nvSpPr>
        <p:spPr>
          <a:xfrm>
            <a:off x="11039629" y="167443"/>
            <a:ext cx="1129177" cy="159650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Image 8">
            <a:hlinkClick r:id="rId5"/>
            <a:extLst>
              <a:ext uri="{FF2B5EF4-FFF2-40B4-BE49-F238E27FC236}">
                <a16:creationId xmlns:a16="http://schemas.microsoft.com/office/drawing/2014/main" id="{B0110E1B-F915-400B-BED8-046095F04890}"/>
              </a:ext>
            </a:extLst>
          </p:cNvPr>
          <p:cNvPicPr>
            <a:picLocks noChangeAspect="1"/>
          </p:cNvPicPr>
          <p:nvPr/>
        </p:nvPicPr>
        <p:blipFill>
          <a:blip r:embed="rId6"/>
          <a:stretch>
            <a:fillRect/>
          </a:stretch>
        </p:blipFill>
        <p:spPr>
          <a:xfrm>
            <a:off x="3505655" y="2105771"/>
            <a:ext cx="5970318" cy="3412243"/>
          </a:xfrm>
          <a:prstGeom prst="rect">
            <a:avLst/>
          </a:prstGeom>
          <a:ln>
            <a:solidFill>
              <a:srgbClr val="FF0000"/>
            </a:solidFill>
          </a:ln>
        </p:spPr>
      </p:pic>
    </p:spTree>
    <p:extLst>
      <p:ext uri="{BB962C8B-B14F-4D97-AF65-F5344CB8AC3E}">
        <p14:creationId xmlns:p14="http://schemas.microsoft.com/office/powerpoint/2010/main" val="16990840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5"/>
          </p:nvPr>
        </p:nvSpPr>
        <p:spPr/>
        <p:txBody>
          <a:bodyPr/>
          <a:lstStyle/>
          <a:p>
            <a:endParaRPr lang="fr-FR" dirty="0"/>
          </a:p>
        </p:txBody>
      </p:sp>
      <p:sp>
        <p:nvSpPr>
          <p:cNvPr id="5" name="Espace réservé du texte 4"/>
          <p:cNvSpPr>
            <a:spLocks noGrp="1"/>
          </p:cNvSpPr>
          <p:nvPr>
            <p:ph type="body" sz="quarter" idx="28"/>
          </p:nvPr>
        </p:nvSpPr>
        <p:spPr/>
        <p:txBody>
          <a:bodyPr/>
          <a:lstStyle/>
          <a:p>
            <a:endParaRPr lang="fr-FR"/>
          </a:p>
        </p:txBody>
      </p:sp>
      <p:sp>
        <p:nvSpPr>
          <p:cNvPr id="6" name="Espace réservé du texte 5"/>
          <p:cNvSpPr>
            <a:spLocks noGrp="1"/>
          </p:cNvSpPr>
          <p:nvPr>
            <p:ph type="body" sz="quarter" idx="29"/>
          </p:nvPr>
        </p:nvSpPr>
        <p:spPr/>
        <p:txBody>
          <a:bodyPr/>
          <a:lstStyle/>
          <a:p>
            <a:pPr marL="0" indent="0">
              <a:buNone/>
            </a:pPr>
            <a:r>
              <a:rPr lang="fr-FR" sz="1600" dirty="0"/>
              <a:t>FISCALITE</a:t>
            </a:r>
          </a:p>
        </p:txBody>
      </p:sp>
      <p:sp>
        <p:nvSpPr>
          <p:cNvPr id="7" name="ZoneTexte 6"/>
          <p:cNvSpPr txBox="1"/>
          <p:nvPr/>
        </p:nvSpPr>
        <p:spPr>
          <a:xfrm>
            <a:off x="0" y="368300"/>
            <a:ext cx="10979084" cy="830997"/>
          </a:xfrm>
          <a:prstGeom prst="rect">
            <a:avLst/>
          </a:prstGeom>
          <a:solidFill>
            <a:schemeClr val="bg1">
              <a:lumMod val="75000"/>
            </a:schemeClr>
          </a:solidFill>
        </p:spPr>
        <p:txBody>
          <a:bodyPr wrap="square" rtlCol="0">
            <a:spAutoFit/>
          </a:bodyPr>
          <a:lstStyle/>
          <a:p>
            <a:pPr defTabSz="1258794">
              <a:lnSpc>
                <a:spcPct val="150000"/>
              </a:lnSpc>
              <a:defRPr/>
            </a:pPr>
            <a:r>
              <a:rPr lang="fr-FR" sz="1600" kern="0" dirty="0">
                <a:solidFill>
                  <a:schemeClr val="bg1">
                    <a:lumMod val="50000"/>
                  </a:schemeClr>
                </a:solidFill>
              </a:rPr>
              <a:t>        ACTIONS COMERCIALES / TOUS DOMAINES</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2400" b="1" kern="0" dirty="0">
                <a:solidFill>
                  <a:schemeClr val="bg1">
                    <a:lumMod val="50000"/>
                  </a:schemeClr>
                </a:solidFill>
                <a:effectLst>
                  <a:outerShdw blurRad="38100" dist="38100" dir="2700000" algn="tl">
                    <a:srgbClr val="000000">
                      <a:alpha val="43137"/>
                    </a:srgbClr>
                  </a:outerShdw>
                </a:effectLst>
                <a:latin typeface="Calibri"/>
              </a:rPr>
              <a:t>       </a:t>
            </a:r>
            <a:r>
              <a:rPr lang="fr-FR" sz="2400" b="1" kern="0" dirty="0">
                <a:solidFill>
                  <a:schemeClr val="bg1">
                    <a:lumMod val="50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VISION PATRIMOINE N° 94 Mai  </a:t>
            </a:r>
            <a:r>
              <a:rPr lang="fr-FR" sz="2400" b="1" kern="0" baseline="0" dirty="0">
                <a:solidFill>
                  <a:schemeClr val="bg1">
                    <a:lumMod val="50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2023</a:t>
            </a:r>
            <a:endParaRPr lang="fr-FR" sz="2400" kern="0" dirty="0">
              <a:solidFill>
                <a:schemeClr val="bg1">
                  <a:lumMod val="50000"/>
                </a:schemeClr>
              </a:solidFill>
            </a:endParaRPr>
          </a:p>
        </p:txBody>
      </p:sp>
      <p:pic>
        <p:nvPicPr>
          <p:cNvPr id="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79201" y="595297"/>
            <a:ext cx="3581400" cy="495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ZoneTexte 10"/>
          <p:cNvSpPr txBox="1"/>
          <p:nvPr/>
        </p:nvSpPr>
        <p:spPr>
          <a:xfrm>
            <a:off x="95589" y="1430596"/>
            <a:ext cx="10883495" cy="1200329"/>
          </a:xfrm>
          <a:prstGeom prst="rect">
            <a:avLst/>
          </a:prstGeom>
          <a:noFill/>
          <a:ln w="19050">
            <a:solidFill>
              <a:schemeClr val="tx1"/>
            </a:solidFill>
          </a:ln>
        </p:spPr>
        <p:txBody>
          <a:bodyPr wrap="square" rtlCol="0">
            <a:spAutoFit/>
          </a:bodyPr>
          <a:lstStyle/>
          <a:p>
            <a:r>
              <a:rPr lang="fr-FR" dirty="0">
                <a:effectLst>
                  <a:outerShdw blurRad="38100" dist="38100" dir="2700000" algn="tl">
                    <a:srgbClr val="000000">
                      <a:alpha val="43137"/>
                    </a:srgbClr>
                  </a:outerShdw>
                </a:effectLst>
                <a:latin typeface="Calibri" panose="020F0502020204030204" pitchFamily="34" charset="0"/>
              </a:rPr>
              <a:t>Retrouvez les publications du mois de mars de Vision Patrimoine à</a:t>
            </a:r>
            <a:r>
              <a:rPr lang="fr-FR" baseline="0" dirty="0">
                <a:effectLst>
                  <a:outerShdw blurRad="38100" dist="38100" dir="2700000" algn="tl">
                    <a:srgbClr val="000000">
                      <a:alpha val="43137"/>
                    </a:srgbClr>
                  </a:outerShdw>
                </a:effectLst>
                <a:latin typeface="Calibri" panose="020F0502020204030204" pitchFamily="34" charset="0"/>
              </a:rPr>
              <a:t> la </a:t>
            </a:r>
            <a:r>
              <a:rPr lang="fr-FR" dirty="0">
                <a:effectLst>
                  <a:outerShdw blurRad="38100" dist="38100" dir="2700000" algn="tl">
                    <a:srgbClr val="000000">
                      <a:alpha val="43137"/>
                    </a:srgbClr>
                  </a:outerShdw>
                </a:effectLst>
                <a:latin typeface="Calibri" panose="020F0502020204030204" pitchFamily="34" charset="0"/>
              </a:rPr>
              <a:t> Une : </a:t>
            </a:r>
            <a:r>
              <a:rPr lang="fr-FR" dirty="0">
                <a:solidFill>
                  <a:srgbClr val="FF0000"/>
                </a:solidFill>
                <a:effectLst>
                  <a:outerShdw blurRad="38100" dist="38100" dir="2700000" algn="tl">
                    <a:srgbClr val="000000">
                      <a:alpha val="43137"/>
                    </a:srgbClr>
                  </a:outerShdw>
                </a:effectLst>
                <a:latin typeface="Calibri" panose="020F0502020204030204" pitchFamily="34" charset="0"/>
              </a:rPr>
              <a:t>Webinaire:  5 questions simples pour maitriser votre épargne le 15 juin 12h  mars à 12h et aussi  la SCI un outil de transmission avantageux , pourquoi et comment diversifier votre assurance ? ….</a:t>
            </a:r>
          </a:p>
          <a:p>
            <a:r>
              <a:rPr lang="fr-FR" dirty="0">
                <a:effectLst>
                  <a:outerShdw blurRad="38100" dist="38100" dir="2700000" algn="tl">
                    <a:srgbClr val="000000">
                      <a:alpha val="43137"/>
                    </a:srgbClr>
                  </a:outerShdw>
                </a:effectLst>
                <a:latin typeface="Calibri" panose="020F0502020204030204" pitchFamily="34" charset="0"/>
              </a:rPr>
              <a:t>Accès direct : </a:t>
            </a:r>
            <a:r>
              <a:rPr lang="fr-FR" dirty="0">
                <a:effectLst>
                  <a:outerShdw blurRad="38100" dist="38100" dir="2700000" algn="tl">
                    <a:srgbClr val="000000">
                      <a:alpha val="43137"/>
                    </a:srgbClr>
                  </a:outerShdw>
                </a:effectLst>
                <a:latin typeface="Calibri" panose="020F0502020204030204" pitchFamily="34" charset="0"/>
                <a:hlinkClick r:id="rId3"/>
              </a:rPr>
              <a:t>https://gestionprivee.caisse-epargne.fr/</a:t>
            </a:r>
            <a:r>
              <a:rPr lang="fr-FR" dirty="0">
                <a:effectLst>
                  <a:outerShdw blurRad="38100" dist="38100" dir="2700000" algn="tl">
                    <a:srgbClr val="000000">
                      <a:alpha val="43137"/>
                    </a:srgbClr>
                  </a:outerShdw>
                </a:effectLst>
                <a:latin typeface="Calibri" panose="020F0502020204030204" pitchFamily="34" charset="0"/>
              </a:rPr>
              <a:t> ou par simple clic sur l’image </a:t>
            </a:r>
          </a:p>
        </p:txBody>
      </p:sp>
      <p:sp>
        <p:nvSpPr>
          <p:cNvPr id="13" name="ZoneTexte 12">
            <a:hlinkClick r:id="rId4"/>
          </p:cNvPr>
          <p:cNvSpPr txBox="1"/>
          <p:nvPr/>
        </p:nvSpPr>
        <p:spPr>
          <a:xfrm>
            <a:off x="95589" y="3566253"/>
            <a:ext cx="2704977" cy="1077218"/>
          </a:xfrm>
          <a:prstGeom prst="rect">
            <a:avLst/>
          </a:prstGeom>
          <a:noFill/>
        </p:spPr>
        <p:txBody>
          <a:bodyPr wrap="square" rtlCol="0">
            <a:spAutoFit/>
          </a:bodyPr>
          <a:lstStyle/>
          <a:p>
            <a:pPr algn="ctr"/>
            <a:endPar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algn="ctr"/>
            <a:endPar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algn="ctr"/>
            <a:r>
              <a:rPr lang="fr-FR" sz="1600" i="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Pour la consulter </a:t>
            </a:r>
          </a:p>
          <a:p>
            <a:pPr algn="ctr"/>
            <a:r>
              <a:rPr lang="fr-FR" sz="1600" i="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cliquez sur l’ image  </a:t>
            </a:r>
            <a:r>
              <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sym typeface="Wingdings" panose="05000000000000000000" pitchFamily="2" charset="2"/>
              </a:rPr>
              <a:t></a:t>
            </a:r>
            <a:endPar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
        <p:nvSpPr>
          <p:cNvPr id="10" name="Rectangle 9"/>
          <p:cNvSpPr/>
          <p:nvPr/>
        </p:nvSpPr>
        <p:spPr>
          <a:xfrm>
            <a:off x="10998312" y="1264836"/>
            <a:ext cx="1125963" cy="525978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Espace réservé du texte 13"/>
          <p:cNvSpPr txBox="1">
            <a:spLocks/>
          </p:cNvSpPr>
          <p:nvPr/>
        </p:nvSpPr>
        <p:spPr>
          <a:xfrm>
            <a:off x="2195999" y="6539949"/>
            <a:ext cx="4478717" cy="361950"/>
          </a:xfrm>
          <a:prstGeom prst="rect">
            <a:avLst/>
          </a:prstGeom>
        </p:spPr>
        <p:txBody>
          <a:bodyPr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tx1">
                    <a:lumMod val="75000"/>
                    <a:lumOff val="25000"/>
                  </a:schemeClr>
                </a:solidFill>
                <a:latin typeface="Montserrat" panose="00000500000000000000" pitchFamily="2"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8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dirty="0">
                <a:solidFill>
                  <a:schemeClr val="bg1">
                    <a:lumMod val="50000"/>
                  </a:schemeClr>
                </a:solidFill>
              </a:rPr>
              <a:t>Semaine</a:t>
            </a:r>
            <a:r>
              <a:rPr lang="fr-FR" baseline="0" dirty="0">
                <a:solidFill>
                  <a:schemeClr val="bg1">
                    <a:lumMod val="50000"/>
                  </a:schemeClr>
                </a:solidFill>
              </a:rPr>
              <a:t> 22</a:t>
            </a:r>
            <a:endParaRPr lang="fr-FR" dirty="0">
              <a:solidFill>
                <a:schemeClr val="bg1">
                  <a:lumMod val="50000"/>
                </a:schemeClr>
              </a:solidFill>
            </a:endParaRPr>
          </a:p>
        </p:txBody>
      </p:sp>
      <p:sp>
        <p:nvSpPr>
          <p:cNvPr id="15" name="Espace réservé du numéro de diapositive 1"/>
          <p:cNvSpPr txBox="1">
            <a:spLocks/>
          </p:cNvSpPr>
          <p:nvPr/>
        </p:nvSpPr>
        <p:spPr>
          <a:xfrm>
            <a:off x="10988298" y="6524625"/>
            <a:ext cx="673405" cy="261814"/>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100" b="1" smtClean="0">
                <a:solidFill>
                  <a:schemeClr val="tx1">
                    <a:lumMod val="50000"/>
                    <a:lumOff val="50000"/>
                  </a:schemeClr>
                </a:solidFill>
                <a:latin typeface="+mj-lt"/>
                <a:cs typeface="Helvetica Neue Medium"/>
              </a:rPr>
              <a:pPr algn="r"/>
              <a:t>6</a:t>
            </a:fld>
            <a:endParaRPr lang="fr-FR" sz="1000" b="1" dirty="0">
              <a:solidFill>
                <a:schemeClr val="tx1">
                  <a:lumMod val="50000"/>
                  <a:lumOff val="50000"/>
                </a:schemeClr>
              </a:solidFill>
              <a:latin typeface="+mj-lt"/>
              <a:cs typeface="Helvetica Neue Medium"/>
            </a:endParaRPr>
          </a:p>
        </p:txBody>
      </p:sp>
      <p:pic>
        <p:nvPicPr>
          <p:cNvPr id="4" name="Image 3">
            <a:hlinkClick r:id="rId5"/>
            <a:extLst>
              <a:ext uri="{FF2B5EF4-FFF2-40B4-BE49-F238E27FC236}">
                <a16:creationId xmlns:a16="http://schemas.microsoft.com/office/drawing/2014/main" id="{4ED8D202-3F93-A2B0-DC7D-4E6B074166AC}"/>
              </a:ext>
            </a:extLst>
          </p:cNvPr>
          <p:cNvPicPr>
            <a:picLocks noChangeAspect="1"/>
          </p:cNvPicPr>
          <p:nvPr/>
        </p:nvPicPr>
        <p:blipFill>
          <a:blip r:embed="rId6"/>
          <a:stretch>
            <a:fillRect/>
          </a:stretch>
        </p:blipFill>
        <p:spPr>
          <a:xfrm>
            <a:off x="3866805" y="2736283"/>
            <a:ext cx="3032634" cy="3727234"/>
          </a:xfrm>
          <a:prstGeom prst="rect">
            <a:avLst/>
          </a:prstGeom>
        </p:spPr>
      </p:pic>
    </p:spTree>
    <p:extLst>
      <p:ext uri="{BB962C8B-B14F-4D97-AF65-F5344CB8AC3E}">
        <p14:creationId xmlns:p14="http://schemas.microsoft.com/office/powerpoint/2010/main" val="8758419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p:cNvSpPr txBox="1"/>
          <p:nvPr/>
        </p:nvSpPr>
        <p:spPr>
          <a:xfrm>
            <a:off x="0" y="368300"/>
            <a:ext cx="10979084" cy="830997"/>
          </a:xfrm>
          <a:prstGeom prst="rect">
            <a:avLst/>
          </a:prstGeom>
          <a:solidFill>
            <a:schemeClr val="bg1">
              <a:lumMod val="75000"/>
            </a:schemeClr>
          </a:solidFill>
        </p:spPr>
        <p:txBody>
          <a:bodyPr wrap="square" rtlCol="0">
            <a:spAutoFit/>
          </a:bodyPr>
          <a:lstStyle/>
          <a:p>
            <a:pPr defTabSz="1258794">
              <a:lnSpc>
                <a:spcPct val="150000"/>
              </a:lnSpc>
              <a:defRPr/>
            </a:pPr>
            <a:r>
              <a:rPr lang="fr-FR" sz="1600" kern="0" dirty="0">
                <a:solidFill>
                  <a:schemeClr val="bg1">
                    <a:lumMod val="50000"/>
                  </a:schemeClr>
                </a:solidFill>
              </a:rPr>
              <a:t>        ACTIONS COMMERCIALES / COLLECTE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2400" b="1" kern="0" dirty="0">
                <a:solidFill>
                  <a:schemeClr val="bg1">
                    <a:lumMod val="50000"/>
                  </a:schemeClr>
                </a:solidFill>
                <a:effectLst>
                  <a:outerShdw blurRad="38100" dist="38100" dir="2700000" algn="tl">
                    <a:srgbClr val="000000">
                      <a:alpha val="43137"/>
                    </a:srgbClr>
                  </a:outerShdw>
                </a:effectLst>
                <a:latin typeface="Calibri"/>
              </a:rPr>
              <a:t>   Réécoute de la </a:t>
            </a:r>
            <a:r>
              <a:rPr lang="fr-FR" sz="2400" b="1" kern="0" dirty="0" err="1">
                <a:solidFill>
                  <a:schemeClr val="bg1">
                    <a:lumMod val="50000"/>
                  </a:schemeClr>
                </a:solidFill>
                <a:effectLst>
                  <a:outerShdw blurRad="38100" dist="38100" dir="2700000" algn="tl">
                    <a:srgbClr val="000000">
                      <a:alpha val="43137"/>
                    </a:srgbClr>
                  </a:outerShdw>
                </a:effectLst>
                <a:latin typeface="Calibri"/>
              </a:rPr>
              <a:t>webex</a:t>
            </a:r>
            <a:r>
              <a:rPr lang="fr-FR" sz="2400" b="1" kern="0" dirty="0">
                <a:solidFill>
                  <a:schemeClr val="bg1">
                    <a:lumMod val="50000"/>
                  </a:schemeClr>
                </a:solidFill>
                <a:effectLst>
                  <a:outerShdw blurRad="38100" dist="38100" dir="2700000" algn="tl">
                    <a:srgbClr val="000000">
                      <a:alpha val="43137"/>
                    </a:srgbClr>
                  </a:outerShdw>
                </a:effectLst>
                <a:latin typeface="Calibri"/>
              </a:rPr>
              <a:t> du 25 mai 20</a:t>
            </a:r>
            <a:r>
              <a:rPr lang="fr-FR" sz="2400" b="1" kern="0" dirty="0">
                <a:solidFill>
                  <a:schemeClr val="bg1">
                    <a:lumMod val="50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23 sur THEMATICS META</a:t>
            </a:r>
            <a:endParaRPr lang="fr-FR" sz="2400" kern="0" dirty="0">
              <a:solidFill>
                <a:schemeClr val="bg1">
                  <a:lumMod val="50000"/>
                </a:schemeClr>
              </a:solidFill>
            </a:endParaRPr>
          </a:p>
        </p:txBody>
      </p:sp>
      <p:pic>
        <p:nvPicPr>
          <p:cNvPr id="8" name="Image 7"/>
          <p:cNvPicPr>
            <a:picLocks noChangeAspect="1"/>
          </p:cNvPicPr>
          <p:nvPr/>
        </p:nvPicPr>
        <p:blipFill>
          <a:blip r:embed="rId3"/>
          <a:stretch>
            <a:fillRect/>
          </a:stretch>
        </p:blipFill>
        <p:spPr>
          <a:xfrm>
            <a:off x="247932" y="2321018"/>
            <a:ext cx="1219200" cy="1000125"/>
          </a:xfrm>
          <a:prstGeom prst="rect">
            <a:avLst/>
          </a:prstGeom>
        </p:spPr>
      </p:pic>
      <p:sp>
        <p:nvSpPr>
          <p:cNvPr id="14" name="Rectangle 13"/>
          <p:cNvSpPr/>
          <p:nvPr/>
        </p:nvSpPr>
        <p:spPr>
          <a:xfrm>
            <a:off x="11039630" y="2489063"/>
            <a:ext cx="1051439" cy="397093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Espace réservé du texte 13"/>
          <p:cNvSpPr txBox="1">
            <a:spLocks/>
          </p:cNvSpPr>
          <p:nvPr/>
        </p:nvSpPr>
        <p:spPr>
          <a:xfrm>
            <a:off x="1510199" y="6424489"/>
            <a:ext cx="4478717" cy="361950"/>
          </a:xfrm>
          <a:prstGeom prst="rect">
            <a:avLst/>
          </a:prstGeom>
        </p:spPr>
        <p:txBody>
          <a:bodyPr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tx1">
                    <a:lumMod val="75000"/>
                    <a:lumOff val="25000"/>
                  </a:schemeClr>
                </a:solidFill>
                <a:latin typeface="Montserrat" panose="00000500000000000000" pitchFamily="2"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8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dirty="0">
                <a:solidFill>
                  <a:schemeClr val="bg1">
                    <a:lumMod val="50000"/>
                  </a:schemeClr>
                </a:solidFill>
              </a:rPr>
              <a:t>Semaine</a:t>
            </a:r>
            <a:r>
              <a:rPr lang="fr-FR" baseline="0" dirty="0">
                <a:solidFill>
                  <a:schemeClr val="bg1">
                    <a:lumMod val="50000"/>
                  </a:schemeClr>
                </a:solidFill>
              </a:rPr>
              <a:t> 22</a:t>
            </a:r>
            <a:endParaRPr lang="fr-FR" dirty="0">
              <a:solidFill>
                <a:schemeClr val="bg1">
                  <a:lumMod val="50000"/>
                </a:schemeClr>
              </a:solidFill>
            </a:endParaRPr>
          </a:p>
        </p:txBody>
      </p:sp>
      <p:sp>
        <p:nvSpPr>
          <p:cNvPr id="16" name="Espace réservé du numéro de diapositive 1"/>
          <p:cNvSpPr txBox="1">
            <a:spLocks/>
          </p:cNvSpPr>
          <p:nvPr/>
        </p:nvSpPr>
        <p:spPr>
          <a:xfrm>
            <a:off x="10988298" y="6524625"/>
            <a:ext cx="673405" cy="261814"/>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100" b="1" smtClean="0">
                <a:solidFill>
                  <a:schemeClr val="tx1">
                    <a:lumMod val="50000"/>
                    <a:lumOff val="50000"/>
                  </a:schemeClr>
                </a:solidFill>
                <a:latin typeface="+mj-lt"/>
                <a:cs typeface="Helvetica Neue Medium"/>
              </a:rPr>
              <a:pPr algn="r"/>
              <a:t>7</a:t>
            </a:fld>
            <a:endParaRPr lang="fr-FR" sz="1000" b="1" dirty="0">
              <a:solidFill>
                <a:schemeClr val="tx1">
                  <a:lumMod val="50000"/>
                  <a:lumOff val="50000"/>
                </a:schemeClr>
              </a:solidFill>
              <a:latin typeface="+mj-lt"/>
              <a:cs typeface="Helvetica Neue Medium"/>
            </a:endParaRPr>
          </a:p>
        </p:txBody>
      </p:sp>
      <p:sp>
        <p:nvSpPr>
          <p:cNvPr id="4" name="Espace réservé du texte 3">
            <a:extLst>
              <a:ext uri="{FF2B5EF4-FFF2-40B4-BE49-F238E27FC236}">
                <a16:creationId xmlns:a16="http://schemas.microsoft.com/office/drawing/2014/main" id="{89AFFD75-F176-4EFB-9987-D048AB51202F}"/>
              </a:ext>
            </a:extLst>
          </p:cNvPr>
          <p:cNvSpPr>
            <a:spLocks noGrp="1"/>
          </p:cNvSpPr>
          <p:nvPr>
            <p:ph type="body" sz="quarter" idx="28"/>
          </p:nvPr>
        </p:nvSpPr>
        <p:spPr>
          <a:xfrm>
            <a:off x="11062822" y="2489063"/>
            <a:ext cx="1051439" cy="332018"/>
          </a:xfrm>
        </p:spPr>
        <p:txBody>
          <a:bodyPr/>
          <a:lstStyle/>
          <a:p>
            <a:pPr marL="0" indent="0">
              <a:buNone/>
            </a:pPr>
            <a:r>
              <a:rPr lang="fr-FR" sz="1200" dirty="0"/>
              <a:t>Valeurs mobilières</a:t>
            </a:r>
          </a:p>
        </p:txBody>
      </p:sp>
      <p:sp>
        <p:nvSpPr>
          <p:cNvPr id="18" name="Rectangle 17">
            <a:extLst>
              <a:ext uri="{FF2B5EF4-FFF2-40B4-BE49-F238E27FC236}">
                <a16:creationId xmlns:a16="http://schemas.microsoft.com/office/drawing/2014/main" id="{0B5EF6D1-92AA-4EFA-81A4-C6F223AA071A}"/>
              </a:ext>
            </a:extLst>
          </p:cNvPr>
          <p:cNvSpPr/>
          <p:nvPr/>
        </p:nvSpPr>
        <p:spPr>
          <a:xfrm>
            <a:off x="11016440" y="71561"/>
            <a:ext cx="1129177" cy="169192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ZoneTexte 18">
            <a:extLst>
              <a:ext uri="{FF2B5EF4-FFF2-40B4-BE49-F238E27FC236}">
                <a16:creationId xmlns:a16="http://schemas.microsoft.com/office/drawing/2014/main" id="{E97CFD68-B244-4538-A2ED-BCB2CDFB769B}"/>
              </a:ext>
            </a:extLst>
          </p:cNvPr>
          <p:cNvSpPr txBox="1"/>
          <p:nvPr/>
        </p:nvSpPr>
        <p:spPr>
          <a:xfrm>
            <a:off x="46383" y="1417563"/>
            <a:ext cx="10313772" cy="646331"/>
          </a:xfrm>
          <a:prstGeom prst="rect">
            <a:avLst/>
          </a:prstGeom>
          <a:noFill/>
        </p:spPr>
        <p:txBody>
          <a:bodyPr wrap="square" rtlCol="0">
            <a:spAutoFit/>
          </a:bodyPr>
          <a:lstStyle/>
          <a:p>
            <a:pPr algn="just"/>
            <a:r>
              <a:rPr lang="fr-FR" dirty="0">
                <a:solidFill>
                  <a:prstClr val="black"/>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Pour les personnes n’ayant pu assister à la </a:t>
            </a:r>
            <a:r>
              <a:rPr lang="fr-FR" dirty="0" err="1">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Webex</a:t>
            </a:r>
            <a:r>
              <a:rPr lang="fr-FR"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THEMATICS META du jeudi 25 mai 2023 retrouvez  le lien de réécoute. </a:t>
            </a:r>
          </a:p>
        </p:txBody>
      </p:sp>
      <p:sp>
        <p:nvSpPr>
          <p:cNvPr id="5" name="ZoneTexte 4">
            <a:extLst>
              <a:ext uri="{FF2B5EF4-FFF2-40B4-BE49-F238E27FC236}">
                <a16:creationId xmlns:a16="http://schemas.microsoft.com/office/drawing/2014/main" id="{EF56BBCB-D27C-4991-B3CF-5C7AB37060A6}"/>
              </a:ext>
            </a:extLst>
          </p:cNvPr>
          <p:cNvSpPr txBox="1"/>
          <p:nvPr/>
        </p:nvSpPr>
        <p:spPr>
          <a:xfrm>
            <a:off x="3749557" y="1905942"/>
            <a:ext cx="3338004" cy="369332"/>
          </a:xfrm>
          <a:prstGeom prst="rect">
            <a:avLst/>
          </a:prstGeom>
          <a:noFill/>
        </p:spPr>
        <p:txBody>
          <a:bodyPr wrap="square" rtlCol="0">
            <a:spAutoFit/>
          </a:bodyPr>
          <a:lstStyle/>
          <a:p>
            <a:r>
              <a:rPr lang="fr-FR" dirty="0">
                <a:hlinkClick r:id="rId4"/>
              </a:rPr>
              <a:t>Lien de réécoute </a:t>
            </a:r>
            <a:endParaRPr lang="fr-FR" dirty="0"/>
          </a:p>
        </p:txBody>
      </p:sp>
      <p:pic>
        <p:nvPicPr>
          <p:cNvPr id="6" name="Image 5">
            <a:extLst>
              <a:ext uri="{FF2B5EF4-FFF2-40B4-BE49-F238E27FC236}">
                <a16:creationId xmlns:a16="http://schemas.microsoft.com/office/drawing/2014/main" id="{096A1272-2C41-5572-B227-3296270262A7}"/>
              </a:ext>
            </a:extLst>
          </p:cNvPr>
          <p:cNvPicPr>
            <a:picLocks noChangeAspect="1"/>
          </p:cNvPicPr>
          <p:nvPr/>
        </p:nvPicPr>
        <p:blipFill>
          <a:blip r:embed="rId5"/>
          <a:stretch>
            <a:fillRect/>
          </a:stretch>
        </p:blipFill>
        <p:spPr>
          <a:xfrm>
            <a:off x="2821698" y="2471492"/>
            <a:ext cx="4763141" cy="3196469"/>
          </a:xfrm>
          <a:prstGeom prst="rect">
            <a:avLst/>
          </a:prstGeom>
        </p:spPr>
      </p:pic>
    </p:spTree>
    <p:extLst>
      <p:ext uri="{BB962C8B-B14F-4D97-AF65-F5344CB8AC3E}">
        <p14:creationId xmlns:p14="http://schemas.microsoft.com/office/powerpoint/2010/main" val="12085269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sz="quarter" idx="28"/>
          </p:nvPr>
        </p:nvSpPr>
        <p:spPr>
          <a:xfrm>
            <a:off x="11062821" y="980581"/>
            <a:ext cx="1082796" cy="659375"/>
          </a:xfrm>
        </p:spPr>
        <p:txBody>
          <a:bodyPr/>
          <a:lstStyle/>
          <a:p>
            <a:pPr marL="0" indent="0">
              <a:buNone/>
            </a:pPr>
            <a:r>
              <a:rPr lang="fr-FR" sz="1400" dirty="0"/>
              <a:t>MARCHES FINANCIERS</a:t>
            </a:r>
          </a:p>
        </p:txBody>
      </p:sp>
      <p:sp>
        <p:nvSpPr>
          <p:cNvPr id="7" name="ZoneTexte 6"/>
          <p:cNvSpPr txBox="1"/>
          <p:nvPr/>
        </p:nvSpPr>
        <p:spPr>
          <a:xfrm>
            <a:off x="0" y="368300"/>
            <a:ext cx="10979084" cy="830997"/>
          </a:xfrm>
          <a:prstGeom prst="rect">
            <a:avLst/>
          </a:prstGeom>
          <a:solidFill>
            <a:schemeClr val="bg1">
              <a:lumMod val="75000"/>
            </a:schemeClr>
          </a:solidFill>
        </p:spPr>
        <p:txBody>
          <a:bodyPr wrap="square" rtlCol="0">
            <a:spAutoFit/>
          </a:bodyPr>
          <a:lstStyle/>
          <a:p>
            <a:pPr defTabSz="1258794">
              <a:lnSpc>
                <a:spcPct val="150000"/>
              </a:lnSpc>
              <a:defRPr/>
            </a:pPr>
            <a:r>
              <a:rPr lang="fr-FR" sz="1600" kern="0" dirty="0">
                <a:solidFill>
                  <a:schemeClr val="bg1">
                    <a:lumMod val="50000"/>
                  </a:schemeClr>
                </a:solidFill>
              </a:rPr>
              <a:t>        ACTIONS COMMERCIALES / TOUS DOMAINES</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2400" b="1" kern="0" dirty="0">
                <a:solidFill>
                  <a:schemeClr val="bg1">
                    <a:lumMod val="50000"/>
                  </a:schemeClr>
                </a:solidFill>
                <a:effectLst>
                  <a:outerShdw blurRad="38100" dist="38100" dir="2700000" algn="tl">
                    <a:srgbClr val="000000">
                      <a:alpha val="43137"/>
                    </a:srgbClr>
                  </a:outerShdw>
                </a:effectLst>
                <a:latin typeface="Calibri"/>
              </a:rPr>
              <a:t>   </a:t>
            </a:r>
            <a:r>
              <a:rPr lang="fr-FR" sz="2200" b="1" kern="0" dirty="0">
                <a:solidFill>
                  <a:schemeClr val="bg1">
                    <a:lumMod val="50000"/>
                  </a:schemeClr>
                </a:solidFill>
                <a:effectLst>
                  <a:outerShdw blurRad="38100" dist="38100" dir="2700000" algn="tl">
                    <a:srgbClr val="000000">
                      <a:alpha val="43137"/>
                    </a:srgbClr>
                  </a:outerShdw>
                </a:effectLst>
                <a:latin typeface="Calibri"/>
              </a:rPr>
              <a:t>LA LETTRE HEBDO </a:t>
            </a:r>
            <a:r>
              <a:rPr lang="fr-FR" sz="2200" b="1" kern="0" dirty="0">
                <a:solidFill>
                  <a:schemeClr val="bg1">
                    <a:lumMod val="50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DU 22 MAI 2023</a:t>
            </a:r>
            <a:endParaRPr lang="fr-FR" sz="2200" kern="0" dirty="0">
              <a:solidFill>
                <a:schemeClr val="bg1">
                  <a:lumMod val="50000"/>
                </a:schemeClr>
              </a:solidFill>
            </a:endParaRPr>
          </a:p>
        </p:txBody>
      </p:sp>
      <p:pic>
        <p:nvPicPr>
          <p:cNvPr id="8" name="Image 7"/>
          <p:cNvPicPr>
            <a:picLocks noChangeAspect="1"/>
          </p:cNvPicPr>
          <p:nvPr/>
        </p:nvPicPr>
        <p:blipFill>
          <a:blip r:embed="rId3"/>
          <a:stretch>
            <a:fillRect/>
          </a:stretch>
        </p:blipFill>
        <p:spPr>
          <a:xfrm>
            <a:off x="523221" y="2489063"/>
            <a:ext cx="1219200" cy="1000125"/>
          </a:xfrm>
          <a:prstGeom prst="rect">
            <a:avLst/>
          </a:prstGeom>
        </p:spPr>
      </p:pic>
      <p:pic>
        <p:nvPicPr>
          <p:cNvPr id="10" name="Image 9"/>
          <p:cNvPicPr>
            <a:picLocks noChangeAspect="1"/>
          </p:cNvPicPr>
          <p:nvPr/>
        </p:nvPicPr>
        <p:blipFill>
          <a:blip r:embed="rId4"/>
          <a:stretch>
            <a:fillRect/>
          </a:stretch>
        </p:blipFill>
        <p:spPr>
          <a:xfrm>
            <a:off x="3443511" y="1268650"/>
            <a:ext cx="4943475" cy="495300"/>
          </a:xfrm>
          <a:prstGeom prst="rect">
            <a:avLst/>
          </a:prstGeom>
        </p:spPr>
      </p:pic>
      <p:sp>
        <p:nvSpPr>
          <p:cNvPr id="13" name="ZoneTexte 12">
            <a:hlinkClick r:id="rId5"/>
          </p:cNvPr>
          <p:cNvSpPr txBox="1"/>
          <p:nvPr/>
        </p:nvSpPr>
        <p:spPr>
          <a:xfrm>
            <a:off x="738534" y="4010003"/>
            <a:ext cx="2704977" cy="1077218"/>
          </a:xfrm>
          <a:prstGeom prst="rect">
            <a:avLst/>
          </a:prstGeom>
          <a:noFill/>
        </p:spPr>
        <p:txBody>
          <a:bodyPr wrap="square" rtlCol="0">
            <a:spAutoFit/>
          </a:bodyPr>
          <a:lstStyle/>
          <a:p>
            <a:pPr algn="ctr"/>
            <a:endPar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algn="ctr"/>
            <a:endPar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algn="ctr"/>
            <a:r>
              <a:rPr lang="fr-FR" sz="1600" i="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Pour la consulter </a:t>
            </a:r>
          </a:p>
          <a:p>
            <a:pPr algn="ctr"/>
            <a:r>
              <a:rPr lang="fr-FR" sz="1600" i="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cliquez sur l’ image  </a:t>
            </a:r>
            <a:r>
              <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sym typeface="Wingdings" panose="05000000000000000000" pitchFamily="2" charset="2"/>
              </a:rPr>
              <a:t></a:t>
            </a:r>
            <a:endPar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
        <p:nvSpPr>
          <p:cNvPr id="14" name="Rectangle 13"/>
          <p:cNvSpPr/>
          <p:nvPr/>
        </p:nvSpPr>
        <p:spPr>
          <a:xfrm>
            <a:off x="11039630" y="1560007"/>
            <a:ext cx="1129177" cy="489999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Espace réservé du texte 13"/>
          <p:cNvSpPr txBox="1">
            <a:spLocks/>
          </p:cNvSpPr>
          <p:nvPr/>
        </p:nvSpPr>
        <p:spPr>
          <a:xfrm>
            <a:off x="1510199" y="6424489"/>
            <a:ext cx="4478717" cy="361950"/>
          </a:xfrm>
          <a:prstGeom prst="rect">
            <a:avLst/>
          </a:prstGeom>
        </p:spPr>
        <p:txBody>
          <a:bodyPr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tx1">
                    <a:lumMod val="75000"/>
                    <a:lumOff val="25000"/>
                  </a:schemeClr>
                </a:solidFill>
                <a:latin typeface="Montserrat" panose="00000500000000000000" pitchFamily="2"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8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dirty="0">
                <a:solidFill>
                  <a:schemeClr val="bg1">
                    <a:lumMod val="50000"/>
                  </a:schemeClr>
                </a:solidFill>
              </a:rPr>
              <a:t>Semaine</a:t>
            </a:r>
            <a:r>
              <a:rPr lang="fr-FR" baseline="0" dirty="0">
                <a:solidFill>
                  <a:schemeClr val="bg1">
                    <a:lumMod val="50000"/>
                  </a:schemeClr>
                </a:solidFill>
              </a:rPr>
              <a:t> 22</a:t>
            </a:r>
            <a:endParaRPr lang="fr-FR" dirty="0">
              <a:solidFill>
                <a:schemeClr val="bg1">
                  <a:lumMod val="50000"/>
                </a:schemeClr>
              </a:solidFill>
            </a:endParaRPr>
          </a:p>
        </p:txBody>
      </p:sp>
      <p:sp>
        <p:nvSpPr>
          <p:cNvPr id="16" name="Espace réservé du numéro de diapositive 1"/>
          <p:cNvSpPr txBox="1">
            <a:spLocks/>
          </p:cNvSpPr>
          <p:nvPr/>
        </p:nvSpPr>
        <p:spPr>
          <a:xfrm>
            <a:off x="10988298" y="6524625"/>
            <a:ext cx="673405" cy="261814"/>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100" b="1" smtClean="0">
                <a:solidFill>
                  <a:schemeClr val="tx1">
                    <a:lumMod val="50000"/>
                    <a:lumOff val="50000"/>
                  </a:schemeClr>
                </a:solidFill>
                <a:latin typeface="+mj-lt"/>
                <a:cs typeface="Helvetica Neue Medium"/>
              </a:rPr>
              <a:pPr algn="r"/>
              <a:t>8</a:t>
            </a:fld>
            <a:endParaRPr lang="fr-FR" sz="1000" b="1" dirty="0">
              <a:solidFill>
                <a:schemeClr val="tx1">
                  <a:lumMod val="50000"/>
                  <a:lumOff val="50000"/>
                </a:schemeClr>
              </a:solidFill>
              <a:latin typeface="+mj-lt"/>
              <a:cs typeface="Helvetica Neue Medium"/>
            </a:endParaRPr>
          </a:p>
        </p:txBody>
      </p:sp>
      <p:pic>
        <p:nvPicPr>
          <p:cNvPr id="17" name="Image 16">
            <a:extLst>
              <a:ext uri="{FF2B5EF4-FFF2-40B4-BE49-F238E27FC236}">
                <a16:creationId xmlns:a16="http://schemas.microsoft.com/office/drawing/2014/main" id="{54C32AC0-CFA3-43E4-A5B0-7BC0D19CBD8F}"/>
              </a:ext>
            </a:extLst>
          </p:cNvPr>
          <p:cNvPicPr>
            <a:picLocks noChangeAspect="1"/>
          </p:cNvPicPr>
          <p:nvPr/>
        </p:nvPicPr>
        <p:blipFill>
          <a:blip r:embed="rId6"/>
          <a:stretch>
            <a:fillRect/>
          </a:stretch>
        </p:blipFill>
        <p:spPr>
          <a:xfrm>
            <a:off x="8848437" y="519462"/>
            <a:ext cx="1570880" cy="528672"/>
          </a:xfrm>
          <a:prstGeom prst="rect">
            <a:avLst/>
          </a:prstGeom>
        </p:spPr>
      </p:pic>
      <p:pic>
        <p:nvPicPr>
          <p:cNvPr id="3" name="Image 2">
            <a:hlinkClick r:id="rId7"/>
            <a:extLst>
              <a:ext uri="{FF2B5EF4-FFF2-40B4-BE49-F238E27FC236}">
                <a16:creationId xmlns:a16="http://schemas.microsoft.com/office/drawing/2014/main" id="{B028969D-3CC4-C5C4-A857-A5AF7C8101C0}"/>
              </a:ext>
            </a:extLst>
          </p:cNvPr>
          <p:cNvPicPr>
            <a:picLocks noChangeAspect="1"/>
          </p:cNvPicPr>
          <p:nvPr/>
        </p:nvPicPr>
        <p:blipFill>
          <a:blip r:embed="rId8"/>
          <a:stretch>
            <a:fillRect/>
          </a:stretch>
        </p:blipFill>
        <p:spPr>
          <a:xfrm>
            <a:off x="4569288" y="1885823"/>
            <a:ext cx="3053423" cy="4368993"/>
          </a:xfrm>
          <a:prstGeom prst="rect">
            <a:avLst/>
          </a:prstGeom>
          <a:ln>
            <a:solidFill>
              <a:srgbClr val="7030A0"/>
            </a:solidFill>
          </a:ln>
        </p:spPr>
      </p:pic>
    </p:spTree>
    <p:extLst>
      <p:ext uri="{BB962C8B-B14F-4D97-AF65-F5344CB8AC3E}">
        <p14:creationId xmlns:p14="http://schemas.microsoft.com/office/powerpoint/2010/main" val="1418056246"/>
      </p:ext>
    </p:extLst>
  </p:cSld>
  <p:clrMapOvr>
    <a:masterClrMapping/>
  </p:clrMapOvr>
</p:sld>
</file>

<file path=ppt/theme/theme1.xml><?xml version="1.0" encoding="utf-8"?>
<a:theme xmlns:a="http://schemas.openxmlformats.org/drawingml/2006/main" name="Conception personnalisée">
  <a:themeElements>
    <a:clrScheme name="Rouge violet">
      <a:dk1>
        <a:sysClr val="windowText" lastClr="000000"/>
      </a:dk1>
      <a:lt1>
        <a:sysClr val="window" lastClr="FFFFFF"/>
      </a:lt1>
      <a:dk2>
        <a:srgbClr val="454551"/>
      </a:dk2>
      <a:lt2>
        <a:srgbClr val="D8D9DC"/>
      </a:lt2>
      <a:accent1>
        <a:srgbClr val="E32D91"/>
      </a:accent1>
      <a:accent2>
        <a:srgbClr val="C830CC"/>
      </a:accent2>
      <a:accent3>
        <a:srgbClr val="4EA6DC"/>
      </a:accent3>
      <a:accent4>
        <a:srgbClr val="4775E7"/>
      </a:accent4>
      <a:accent5>
        <a:srgbClr val="8971E1"/>
      </a:accent5>
      <a:accent6>
        <a:srgbClr val="D54773"/>
      </a:accent6>
      <a:hlink>
        <a:srgbClr val="6B9F25"/>
      </a:hlink>
      <a:folHlink>
        <a:srgbClr val="8C8C8C"/>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B0DE9E3EEC639499EC5C362D51B0CB3" ma:contentTypeVersion="6" ma:contentTypeDescription="Crée un document." ma:contentTypeScope="" ma:versionID="a98e7cd8e6af16404adbbd2dbf36fd73">
  <xsd:schema xmlns:xsd="http://www.w3.org/2001/XMLSchema" xmlns:xs="http://www.w3.org/2001/XMLSchema" xmlns:p="http://schemas.microsoft.com/office/2006/metadata/properties" xmlns:ns2="402bd0e2-1d78-4f7d-9dde-91cd55d66e87" targetNamespace="http://schemas.microsoft.com/office/2006/metadata/properties" ma:root="true" ma:fieldsID="d045a51b23aae36d8e12e43b51c5a24b" ns2:_="">
    <xsd:import namespace="402bd0e2-1d78-4f7d-9dde-91cd55d66e8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2bd0e2-1d78-4f7d-9dde-91cd55d66e8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haredContentType xmlns="Microsoft.SharePoint.Taxonomy.ContentTypeSync" SourceId="c52eb4dc-0ef3-4aa8-8e03-025dbf6c8637" ContentTypeId="0x0101" PreviousValue="false"/>
</file>

<file path=customXml/itemProps1.xml><?xml version="1.0" encoding="utf-8"?>
<ds:datastoreItem xmlns:ds="http://schemas.openxmlformats.org/officeDocument/2006/customXml" ds:itemID="{6DCBF3AC-1CE8-4CBE-A8E8-6C05D0153D3A}">
  <ds:schemaRefs>
    <ds:schemaRef ds:uri="http://schemas.microsoft.com/sharepoint/v3/contenttype/forms"/>
  </ds:schemaRefs>
</ds:datastoreItem>
</file>

<file path=customXml/itemProps2.xml><?xml version="1.0" encoding="utf-8"?>
<ds:datastoreItem xmlns:ds="http://schemas.openxmlformats.org/officeDocument/2006/customXml" ds:itemID="{AB1515AA-57AE-4459-BE05-37022DA03708}">
  <ds:schemaRefs>
    <ds:schemaRef ds:uri="http://schemas.microsoft.com/office/infopath/2007/PartnerControls"/>
    <ds:schemaRef ds:uri="http://purl.org/dc/elements/1.1/"/>
    <ds:schemaRef ds:uri="http://schemas.microsoft.com/office/2006/metadata/properties"/>
    <ds:schemaRef ds:uri="http://purl.org/dc/terms/"/>
    <ds:schemaRef ds:uri="http://schemas.openxmlformats.org/package/2006/metadata/core-properties"/>
    <ds:schemaRef ds:uri="http://schemas.microsoft.com/office/2006/documentManagement/types"/>
    <ds:schemaRef ds:uri="402bd0e2-1d78-4f7d-9dde-91cd55d66e87"/>
    <ds:schemaRef ds:uri="http://www.w3.org/XML/1998/namespace"/>
    <ds:schemaRef ds:uri="http://purl.org/dc/dcmitype/"/>
  </ds:schemaRefs>
</ds:datastoreItem>
</file>

<file path=customXml/itemProps3.xml><?xml version="1.0" encoding="utf-8"?>
<ds:datastoreItem xmlns:ds="http://schemas.openxmlformats.org/officeDocument/2006/customXml" ds:itemID="{1DCCBB72-847F-4065-875A-670B9A5E6E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02bd0e2-1d78-4f7d-9dde-91cd55d66e8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E06315C2-90E4-4EB1-BDE2-0DFEE55D7B92}">
  <ds:schemaRefs>
    <ds:schemaRef ds:uri="Microsoft.SharePoint.Taxonomy.ContentTypeSync"/>
  </ds:schemaRefs>
</ds:datastoreItem>
</file>

<file path=docProps/app.xml><?xml version="1.0" encoding="utf-8"?>
<Properties xmlns="http://schemas.openxmlformats.org/officeDocument/2006/extended-properties" xmlns:vt="http://schemas.openxmlformats.org/officeDocument/2006/docPropsVTypes">
  <Template/>
  <TotalTime>42788</TotalTime>
  <Words>580</Words>
  <Application>Microsoft Office PowerPoint</Application>
  <PresentationFormat>Grand écran</PresentationFormat>
  <Paragraphs>77</Paragraphs>
  <Slides>8</Slides>
  <Notes>5</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8</vt:i4>
      </vt:variant>
    </vt:vector>
  </HeadingPairs>
  <TitlesOfParts>
    <vt:vector size="17" baseType="lpstr">
      <vt:lpstr>Arial</vt:lpstr>
      <vt:lpstr>Arial Black</vt:lpstr>
      <vt:lpstr>Calibri</vt:lpstr>
      <vt:lpstr>Calibri Light</vt:lpstr>
      <vt:lpstr>Montserrat</vt:lpstr>
      <vt:lpstr>Montserrat Black</vt:lpstr>
      <vt:lpstr>Segoe Print</vt:lpstr>
      <vt:lpstr>Wingdings</vt:lpstr>
      <vt:lpstr>Conception personnalisée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JUNG Lucie [CEGEE]</dc:creator>
  <cp:lastModifiedBy>CASSAN Nathalie [CEGEE]</cp:lastModifiedBy>
  <cp:revision>2226</cp:revision>
  <dcterms:created xsi:type="dcterms:W3CDTF">2020-06-24T09:20:11Z</dcterms:created>
  <dcterms:modified xsi:type="dcterms:W3CDTF">2023-05-26T06:56:19Z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0x0101008B0DE9E3EEC639499EC5C362D51B0CB3</vt:lpwstr>
  </property>
  <property fmtid="{D5CDD505-2E9C-101B-9397-08002B2CF9AE}" pid="3" name="MSIP_Label_48a19f0c-bea1-442e-a475-ed109d9ec508_Enabled">
    <vt:lpwstr>true</vt:lpwstr>
  </property>
  <property fmtid="{D5CDD505-2E9C-101B-9397-08002B2CF9AE}" pid="4" name="MSIP_Label_48a19f0c-bea1-442e-a475-ed109d9ec508_SetDate">
    <vt:lpwstr>2023-01-17T13:40:48Z</vt:lpwstr>
  </property>
  <property fmtid="{D5CDD505-2E9C-101B-9397-08002B2CF9AE}" pid="5" name="MSIP_Label_48a19f0c-bea1-442e-a475-ed109d9ec508_Method">
    <vt:lpwstr>Standard</vt:lpwstr>
  </property>
  <property fmtid="{D5CDD505-2E9C-101B-9397-08002B2CF9AE}" pid="6" name="MSIP_Label_48a19f0c-bea1-442e-a475-ed109d9ec508_Name">
    <vt:lpwstr>48a19f0c-bea1-442e-a475-ed109d9ec508</vt:lpwstr>
  </property>
  <property fmtid="{D5CDD505-2E9C-101B-9397-08002B2CF9AE}" pid="7" name="MSIP_Label_48a19f0c-bea1-442e-a475-ed109d9ec508_SiteId">
    <vt:lpwstr>d5bb6d35-8a82-4329-b49a-5030bd6497ab</vt:lpwstr>
  </property>
  <property fmtid="{D5CDD505-2E9C-101B-9397-08002B2CF9AE}" pid="8" name="MSIP_Label_48a19f0c-bea1-442e-a475-ed109d9ec508_ContentBits">
    <vt:lpwstr>0</vt:lpwstr>
  </property>
</Properties>
</file>