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7" r:id="rId7"/>
    <p:sldId id="283" r:id="rId8"/>
    <p:sldId id="461" r:id="rId9"/>
    <p:sldId id="458" r:id="rId10"/>
    <p:sldId id="459" r:id="rId11"/>
    <p:sldId id="460" r:id="rId12"/>
    <p:sldId id="457" r:id="rId13"/>
    <p:sldId id="462" r:id="rId14"/>
    <p:sldId id="463" r:id="rId15"/>
    <p:sldId id="284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1921"/>
    <a:srgbClr val="B82A56"/>
    <a:srgbClr val="C31632"/>
    <a:srgbClr val="E3322C"/>
    <a:srgbClr val="E7302A"/>
    <a:srgbClr val="0000FF"/>
    <a:srgbClr val="EC1B24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02/06/2023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02/06/2023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76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099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875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318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546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02/06/2023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30352/plaquette-projet-fusion-ape-pp_062023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350/fip-entreprendre-ge-2017_note-1ere-distribution-partiell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349/lettre-semestrielle-20221231-v-finale-du-03-04-202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://commerciaux.celca.caisse-epargne.fr/download/1176/documents-hors-arbo-2/30348/lap-neoveris-corse-2016-1ere-prorogation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://commerciaux.celca.caisse-epargne.fr/download/1176/documents-hors-arbo-2/28623/cegee-cg-cat-23-juin-2018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hyperlink" Target="http://commerciaux.celca.caisse-epargne.fr/download/2054/memo-premium/30418/les-memos-premium-n3-pacte-dutreil-lecture-seule.pdf" TargetMode="Externa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hyperlink" Target="http://commerciaux.celca.caisse-epargne.fr/download/1648/lettre-hebdomadaire-vega-investment-managers/30351/la-lettre-hebdomadaire-de-vega-im_30-mai-202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23 du Lundi 5 au Samedi 10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387012" y="2680433"/>
            <a:ext cx="8804987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en direct : AEW PATRIMOINE: </a:t>
            </a:r>
            <a:r>
              <a:rPr lang="fr-FR" dirty="0"/>
              <a:t>Projet de fusion ACTIPIERRE EUROPE &amp; PIERRE PLUS : la suite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 Generis Capital: </a:t>
            </a:r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distribution partielle FIP Entreprendre Grand Est 2017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Seventure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dirty="0"/>
              <a:t>Lettre semestrielle des fonds Alliance et Ecureuil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Capital: </a:t>
            </a:r>
            <a:r>
              <a:rPr lang="fr-FR" dirty="0"/>
              <a:t>prorogation  jusqu’à fin 2024 du fonds </a:t>
            </a:r>
            <a:r>
              <a:rPr lang="fr-FR" dirty="0" err="1"/>
              <a:t>Néovéris</a:t>
            </a:r>
            <a:r>
              <a:rPr lang="fr-FR" dirty="0"/>
              <a:t> Corse 2016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CREDITS: </a:t>
            </a:r>
            <a:r>
              <a:rPr lang="fr-FR" dirty="0"/>
              <a:t>Evolution des offres PREMIUM à compter du 1</a:t>
            </a:r>
            <a:r>
              <a:rPr lang="fr-FR" baseline="30000" dirty="0"/>
              <a:t>er</a:t>
            </a:r>
            <a:r>
              <a:rPr lang="fr-FR" dirty="0"/>
              <a:t>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CAT: </a:t>
            </a:r>
            <a:r>
              <a:rPr lang="fr-FR" dirty="0"/>
              <a:t>Evolution des taux au 1</a:t>
            </a:r>
            <a:r>
              <a:rPr lang="fr-FR" baseline="30000" dirty="0"/>
              <a:t>er</a:t>
            </a:r>
            <a:r>
              <a:rPr lang="fr-FR" dirty="0"/>
              <a:t> juin des CAT PREMIUM , 6, 12 et  24 mois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Fiscalité: Mémo PREMIUM N°3 Juin 2023:  </a:t>
            </a:r>
            <a:r>
              <a:rPr lang="fr-FR" dirty="0"/>
              <a:t>dédié au Pacte DUTREIL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29 mai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PROJET DE FUSION-ABSORPTION ACTIPIERRE EUROPE ET PIERRE PLUS SUITE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381900" y="2144214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consulter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SCPI en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100930" y="1204433"/>
            <a:ext cx="10878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Les convocations pour les Assemblées Générales Extraordinaires du 2 juin 2023 ont été envoyées à tous les associés.  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sz="18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05EE8A-1C05-9857-7AE3-F7D9BD1B8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135" y="232481"/>
            <a:ext cx="2388061" cy="704850"/>
          </a:xfrm>
          <a:prstGeom prst="rect">
            <a:avLst/>
          </a:prstGeom>
        </p:spPr>
      </p:pic>
      <p:pic>
        <p:nvPicPr>
          <p:cNvPr id="10" name="Image 9">
            <a:hlinkClick r:id="rId4"/>
            <a:extLst>
              <a:ext uri="{FF2B5EF4-FFF2-40B4-BE49-F238E27FC236}">
                <a16:creationId xmlns:a16="http://schemas.microsoft.com/office/drawing/2014/main" id="{D148C63C-0A3F-1740-7844-D9A1DDB0A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166" y="3237883"/>
            <a:ext cx="1947388" cy="26497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88D9BAE-4E98-1983-DE3D-253F926A41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59" y="2754883"/>
            <a:ext cx="7081595" cy="28986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78DF5F-A66B-34E8-CE6F-D9764BAA268E}"/>
              </a:ext>
            </a:extLst>
          </p:cNvPr>
          <p:cNvSpPr txBox="1"/>
          <p:nvPr/>
        </p:nvSpPr>
        <p:spPr>
          <a:xfrm>
            <a:off x="100931" y="1812823"/>
            <a:ext cx="10244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Afin d’ appréhender au mieux cette fusion-absorption, AEW  a enrichi  la plaquette en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ajoutant une section</a:t>
            </a: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explicative concernant notamment la fiscalité </a:t>
            </a:r>
            <a:r>
              <a:rPr lang="fr-FR" sz="18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des plus-values.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ENTREPRENDRE GRAND EST  2017: 1ère distribution partielle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0C7F9DE9-6E68-2BBE-FAA1-81A982E81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297" y="2363881"/>
            <a:ext cx="2595793" cy="3403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9C36AD-C707-C011-C3BB-1810D33E9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2875" y="245773"/>
            <a:ext cx="1762125" cy="6572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569167" y="2985796"/>
            <a:ext cx="236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0D55D4-8102-5501-06B7-A045D9F84E39}"/>
              </a:ext>
            </a:extLst>
          </p:cNvPr>
          <p:cNvSpPr txBox="1"/>
          <p:nvPr/>
        </p:nvSpPr>
        <p:spPr>
          <a:xfrm>
            <a:off x="1082351" y="1595535"/>
            <a:ext cx="935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première distribution du FIF Entreprendre Grand Est 2017 a été réalisée le 3 mai 2023.</a:t>
            </a:r>
          </a:p>
        </p:txBody>
      </p:sp>
    </p:spTree>
    <p:extLst>
      <p:ext uri="{BB962C8B-B14F-4D97-AF65-F5344CB8AC3E}">
        <p14:creationId xmlns:p14="http://schemas.microsoft.com/office/powerpoint/2010/main" val="3225296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ALLIANCE ET ECUREUIL : lettre semestrielle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569167" y="2985796"/>
            <a:ext cx="236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0D55D4-8102-5501-06B7-A045D9F84E39}"/>
              </a:ext>
            </a:extLst>
          </p:cNvPr>
          <p:cNvSpPr txBox="1"/>
          <p:nvPr/>
        </p:nvSpPr>
        <p:spPr>
          <a:xfrm>
            <a:off x="310073" y="1504644"/>
            <a:ext cx="1020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la lettre  semestrielle des fonds Alliance et Ecureuil , dont la gestion a été reprise par </a:t>
            </a:r>
            <a:r>
              <a:rPr lang="fr-FR" dirty="0" err="1"/>
              <a:t>Seventure</a:t>
            </a:r>
            <a:r>
              <a:rPr lang="fr-FR" dirty="0"/>
              <a:t> .</a:t>
            </a:r>
          </a:p>
        </p:txBody>
      </p:sp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8174DB7C-664C-BB95-2B62-E4C13EF8F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874" y="2179323"/>
            <a:ext cx="2606973" cy="37427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B6863C-4862-69FA-37A3-B36AA593B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085" y="218514"/>
            <a:ext cx="14192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4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FIP  NEOVERIS CORSE 2016 : prorogation jusqu’à fin 2024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FIP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886408" y="3429000"/>
            <a:ext cx="236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0D55D4-8102-5501-06B7-A045D9F84E39}"/>
              </a:ext>
            </a:extLst>
          </p:cNvPr>
          <p:cNvSpPr txBox="1"/>
          <p:nvPr/>
        </p:nvSpPr>
        <p:spPr>
          <a:xfrm>
            <a:off x="447869" y="1397416"/>
            <a:ext cx="935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Retrouvez le courrier adressé aux porteurs.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AC7DB7-D174-E7E9-FE77-96B798D08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597" y="448908"/>
            <a:ext cx="1680649" cy="669779"/>
          </a:xfrm>
          <a:prstGeom prst="rect">
            <a:avLst/>
          </a:prstGeom>
        </p:spPr>
      </p:pic>
      <p:pic>
        <p:nvPicPr>
          <p:cNvPr id="6" name="Image 5">
            <a:hlinkClick r:id="rId4"/>
            <a:extLst>
              <a:ext uri="{FF2B5EF4-FFF2-40B4-BE49-F238E27FC236}">
                <a16:creationId xmlns:a16="http://schemas.microsoft.com/office/drawing/2014/main" id="{72F6228C-DEC8-5CD8-08A1-16A40A5B4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997" y="2043248"/>
            <a:ext cx="2691676" cy="39709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130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Evolution des offres crédits PREMIUM à compter du 1</a:t>
            </a:r>
            <a:r>
              <a:rPr lang="fr-FR" sz="2400" b="1" kern="0" baseline="30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juin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Crédits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7BBCF5-DF7F-2462-768D-02072371B338}"/>
              </a:ext>
            </a:extLst>
          </p:cNvPr>
          <p:cNvSpPr txBox="1"/>
          <p:nvPr/>
        </p:nvSpPr>
        <p:spPr>
          <a:xfrm>
            <a:off x="-971833" y="2613392"/>
            <a:ext cx="112745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fr-FR" sz="2000" b="1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Prêt avance liberté </a:t>
            </a:r>
            <a:r>
              <a:rPr lang="fr-FR" sz="20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de 3,60% à 4,15% selon couple montant/durée depuis le 01/03, Hausse de +30bp au 01/06</a:t>
            </a:r>
          </a:p>
          <a:p>
            <a:pPr marL="2057400" lvl="4" indent="-228600"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057400" lvl="4" indent="-228600">
              <a:buFont typeface="Courier New" panose="02070309020205020404" pitchFamily="49" charset="0"/>
              <a:buChar char="o"/>
            </a:pPr>
            <a:r>
              <a:rPr lang="fr-FR" sz="2000" b="1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Prêt financement SCPI </a:t>
            </a:r>
            <a:r>
              <a:rPr lang="fr-FR" sz="20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[référence au crédit immobilier barème préférentiel 15 ans] : soit 3,55% au 01/06</a:t>
            </a:r>
            <a:endParaRPr lang="fr-FR" sz="2000" dirty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CAT PREMIUM : CAT 6, 12 et 24 mois au 1</a:t>
            </a:r>
            <a:r>
              <a:rPr lang="fr-FR" sz="2400" b="1" kern="0" baseline="30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er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juin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CAT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8746C0-8376-7C13-DB75-843B0635B122}"/>
              </a:ext>
            </a:extLst>
          </p:cNvPr>
          <p:cNvSpPr txBox="1"/>
          <p:nvPr/>
        </p:nvSpPr>
        <p:spPr>
          <a:xfrm>
            <a:off x="3058357" y="3246553"/>
            <a:ext cx="61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D63DD2-CBA9-3173-878A-035B0876FF9F}"/>
              </a:ext>
            </a:extLst>
          </p:cNvPr>
          <p:cNvSpPr txBox="1"/>
          <p:nvPr/>
        </p:nvSpPr>
        <p:spPr>
          <a:xfrm>
            <a:off x="3058357" y="3246553"/>
            <a:ext cx="61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382E0A-7620-3B9F-FB1D-737BE3520216}"/>
              </a:ext>
            </a:extLst>
          </p:cNvPr>
          <p:cNvSpPr txBox="1"/>
          <p:nvPr/>
        </p:nvSpPr>
        <p:spPr>
          <a:xfrm>
            <a:off x="3058357" y="3246553"/>
            <a:ext cx="61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31D345-0A36-30D7-A381-1788338FB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93" y="987973"/>
            <a:ext cx="10992041" cy="4865030"/>
          </a:xfrm>
          <a:prstGeom prst="rect">
            <a:avLst/>
          </a:prstGeom>
        </p:spPr>
      </p:pic>
      <p:graphicFrame>
        <p:nvGraphicFramePr>
          <p:cNvPr id="12" name="Tableau 2">
            <a:extLst>
              <a:ext uri="{FF2B5EF4-FFF2-40B4-BE49-F238E27FC236}">
                <a16:creationId xmlns:a16="http://schemas.microsoft.com/office/drawing/2014/main" id="{43A92844-083B-FE45-C49C-7130191A2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540931"/>
              </p:ext>
            </p:extLst>
          </p:nvPr>
        </p:nvGraphicFramePr>
        <p:xfrm>
          <a:off x="1383830" y="2747353"/>
          <a:ext cx="8460000" cy="87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>
                  <a:extLst>
                    <a:ext uri="{9D8B030D-6E8A-4147-A177-3AD203B41FA5}">
                      <a16:colId xmlns:a16="http://schemas.microsoft.com/office/drawing/2014/main" val="173031469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025407219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26496244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29193162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fr-FR" sz="1400" b="0" dirty="0"/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/>
                        <a:t>CAT 6 mois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/>
                        <a:t>CAT 12 mois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/>
                        <a:t>CAT 24 mois</a:t>
                      </a: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20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Barème à partir de 200 K€</a:t>
                      </a:r>
                    </a:p>
                    <a:p>
                      <a:pPr marL="0" algn="ctr" defTabSz="914400" rtl="0" eaLnBrk="1" latinLnBrk="0" hangingPunct="1"/>
                      <a:r>
                        <a:rPr lang="fr-F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(sans dérogation)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FF0000"/>
                          </a:solidFill>
                        </a:rPr>
                        <a:t>3,30%</a:t>
                      </a:r>
                      <a:r>
                        <a:rPr lang="fr-FR" sz="1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lang="fr-FR"/>
                    </a:p>
                    <a:p>
                      <a:pPr algn="ctr"/>
                      <a:r>
                        <a:rPr lang="fr-FR" sz="1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(au lieu de 3%)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FF0000"/>
                          </a:solidFill>
                        </a:rPr>
                        <a:t>3,65%</a:t>
                      </a:r>
                    </a:p>
                    <a:p>
                      <a:pPr algn="ctr"/>
                      <a:r>
                        <a:rPr lang="fr-FR" sz="1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(au lieu de 3,40%)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3,70%</a:t>
                      </a:r>
                    </a:p>
                    <a:p>
                      <a:pPr algn="ctr"/>
                      <a:r>
                        <a:rPr lang="fr-FR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(au lieu de 3,45%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311208"/>
                  </a:ext>
                </a:extLst>
              </a:tr>
            </a:tbl>
          </a:graphicData>
        </a:graphic>
      </p:graphicFrame>
      <p:pic>
        <p:nvPicPr>
          <p:cNvPr id="13" name="Image 12">
            <a:hlinkClick r:id="rId4"/>
            <a:extLst>
              <a:ext uri="{FF2B5EF4-FFF2-40B4-BE49-F238E27FC236}">
                <a16:creationId xmlns:a16="http://schemas.microsoft.com/office/drawing/2014/main" id="{E9E326E9-C77D-AE19-1E8B-FFD7CF3B9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97925">
            <a:off x="1033436" y="4068429"/>
            <a:ext cx="1554817" cy="22102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7C9A9A6-3144-8C36-B3E1-CACB12DC0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0692" y="4294985"/>
            <a:ext cx="257175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29"/>
          </p:nvPr>
        </p:nvSpPr>
        <p:spPr>
          <a:xfrm>
            <a:off x="10988298" y="980581"/>
            <a:ext cx="1157319" cy="659375"/>
          </a:xfrm>
        </p:spPr>
        <p:txBody>
          <a:bodyPr/>
          <a:lstStyle/>
          <a:p>
            <a:pPr marL="0" indent="0">
              <a:buNone/>
            </a:pPr>
            <a:r>
              <a:rPr lang="fr-FR" sz="1100" dirty="0"/>
              <a:t>DIRIGEANTS ET EXONERATIONS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MEMO PREMIUM N°3 JUIN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62821" y="1757238"/>
            <a:ext cx="1105986" cy="47673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1" name="ZoneTexte 10">
            <a:hlinkClick r:id="rId2"/>
            <a:extLst>
              <a:ext uri="{FF2B5EF4-FFF2-40B4-BE49-F238E27FC236}">
                <a16:creationId xmlns:a16="http://schemas.microsoft.com/office/drawing/2014/main" id="{AF7E2895-0C09-4AC8-87DD-164DC19B65DE}"/>
              </a:ext>
            </a:extLst>
          </p:cNvPr>
          <p:cNvSpPr txBox="1"/>
          <p:nvPr/>
        </p:nvSpPr>
        <p:spPr>
          <a:xfrm>
            <a:off x="157710" y="3216925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 descr="Résultat de recherche d'images pour &quot;information&quot;">
            <a:extLst>
              <a:ext uri="{FF2B5EF4-FFF2-40B4-BE49-F238E27FC236}">
                <a16:creationId xmlns:a16="http://schemas.microsoft.com/office/drawing/2014/main" id="{898F25D8-45E7-4DB1-B57B-310EF84B955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4641" y="3382298"/>
            <a:ext cx="1065467" cy="97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6984C0-6C68-493B-9D65-090C78B65A0F}"/>
              </a:ext>
            </a:extLst>
          </p:cNvPr>
          <p:cNvSpPr txBox="1"/>
          <p:nvPr/>
        </p:nvSpPr>
        <p:spPr>
          <a:xfrm>
            <a:off x="261792" y="1387476"/>
            <a:ext cx="91837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Retrouvez le  Mémo Premium du mois de juin  réalisé par vos ingénieurs patrimoniaux</a:t>
            </a:r>
            <a:r>
              <a:rPr lang="fr-FR" dirty="0"/>
              <a:t>.</a:t>
            </a:r>
          </a:p>
          <a:p>
            <a:r>
              <a:rPr lang="fr-FR" dirty="0"/>
              <a:t>Ce  numéro  3 est dédié :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est dédié au Pacte Dutreil : qu’est-ce que c’est, à quoi ça sert, et comment ça marche, de manière ultra condensée...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6EC1BE-B888-4E58-814D-D4C26927C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516" y="558800"/>
            <a:ext cx="2524125" cy="447675"/>
          </a:xfrm>
          <a:prstGeom prst="rect">
            <a:avLst/>
          </a:prstGeom>
        </p:spPr>
      </p:pic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676C4F27-0F9A-71A1-1DF8-C4D8166AB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218" y="2709093"/>
            <a:ext cx="4176713" cy="30622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015615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29 MAI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11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EE0AD888-C93B-E370-B17E-C0EBCB850E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6405" y="2080726"/>
            <a:ext cx="2855411" cy="3998945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42862</TotalTime>
  <Words>620</Words>
  <Application>Microsoft Office PowerPoint</Application>
  <PresentationFormat>Grand écran</PresentationFormat>
  <Paragraphs>107</Paragraphs>
  <Slides>11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Courier New</vt:lpstr>
      <vt:lpstr>Montserrat</vt:lpstr>
      <vt:lpstr>Montserrat Black</vt:lpstr>
      <vt:lpstr>Segoe Print</vt:lpstr>
      <vt:lpstr>Times New Roman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2239</cp:revision>
  <dcterms:created xsi:type="dcterms:W3CDTF">2020-06-24T09:20:11Z</dcterms:created>
  <dcterms:modified xsi:type="dcterms:W3CDTF">2023-06-02T07:07:32Z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