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699" r:id="rId5"/>
  </p:sldMasterIdLst>
  <p:notesMasterIdLst>
    <p:notesMasterId r:id="rId16"/>
  </p:notesMasterIdLst>
  <p:handoutMasterIdLst>
    <p:handoutMasterId r:id="rId17"/>
  </p:handoutMasterIdLst>
  <p:sldIdLst>
    <p:sldId id="256" r:id="rId6"/>
    <p:sldId id="257" r:id="rId7"/>
    <p:sldId id="283" r:id="rId8"/>
    <p:sldId id="458" r:id="rId9"/>
    <p:sldId id="459" r:id="rId10"/>
    <p:sldId id="460" r:id="rId11"/>
    <p:sldId id="461" r:id="rId12"/>
    <p:sldId id="462" r:id="rId13"/>
    <p:sldId id="457" r:id="rId14"/>
    <p:sldId id="284" r:id="rId15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CASSAN Nathalie [CEGEE]" initials="CN[" lastIdx="4" clrIdx="0">
    <p:extLst>
      <p:ext uri="{19B8F6BF-5375-455C-9EA6-DF929625EA0E}">
        <p15:presenceInfo xmlns:p15="http://schemas.microsoft.com/office/powerpoint/2012/main" userId="S::nathalie.cassan@cegee.caisse-epargne.fr::5ce85adf-a9f4-45e5-a64f-fe6829c64e2e" providerId="AD"/>
      </p:ext>
    </p:extLst>
  </p:cmAuthor>
  <p:cmAuthor id="2" name="MAUSY Claude [CEGEE]" initials="MC[" lastIdx="1" clrIdx="1">
    <p:extLst>
      <p:ext uri="{19B8F6BF-5375-455C-9EA6-DF929625EA0E}">
        <p15:presenceInfo xmlns:p15="http://schemas.microsoft.com/office/powerpoint/2012/main" userId="S-1-5-21-3736707515-2145877865-3703829272-250176" providerId="AD"/>
      </p:ext>
    </p:extLst>
  </p:cmAuthor>
  <p:cmAuthor id="3" name="MAUSY Claude [CEGEE]" initials="MC[ [2]" lastIdx="1" clrIdx="2">
    <p:extLst>
      <p:ext uri="{19B8F6BF-5375-455C-9EA6-DF929625EA0E}">
        <p15:presenceInfo xmlns:p15="http://schemas.microsoft.com/office/powerpoint/2012/main" userId="S::claude.mausy@cegee.caisse-epargne.fr::a5d570c3-a1d5-4cad-89af-100046ea3b37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C1B24"/>
    <a:srgbClr val="FF0000"/>
    <a:srgbClr val="D11921"/>
    <a:srgbClr val="B82A56"/>
    <a:srgbClr val="C31632"/>
    <a:srgbClr val="E3322C"/>
    <a:srgbClr val="E7302A"/>
    <a:srgbClr val="0000FF"/>
    <a:srgbClr val="FF9999"/>
    <a:srgbClr val="D6C37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16" autoAdjust="0"/>
    <p:restoredTop sz="93488" autoAdjust="0"/>
  </p:normalViewPr>
  <p:slideViewPr>
    <p:cSldViewPr snapToGrid="0">
      <p:cViewPr varScale="1">
        <p:scale>
          <a:sx n="103" d="100"/>
          <a:sy n="103" d="100"/>
        </p:scale>
        <p:origin x="912" y="102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84" d="100"/>
          <a:sy n="84" d="100"/>
        </p:scale>
        <p:origin x="3912" y="7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commentAuthors" Target="commentAuthors.xml"/><Relationship Id="rId3" Type="http://schemas.openxmlformats.org/officeDocument/2006/relationships/customXml" Target="../customXml/item3.xml"/><Relationship Id="rId21" Type="http://schemas.openxmlformats.org/officeDocument/2006/relationships/theme" Target="theme/theme1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handoutMaster" Target="handoutMasters/handoutMaster1.xml"/><Relationship Id="rId2" Type="http://schemas.openxmlformats.org/officeDocument/2006/relationships/customXml" Target="../customXml/item2.xml"/><Relationship Id="rId16" Type="http://schemas.openxmlformats.org/officeDocument/2006/relationships/notesMaster" Target="notesMasters/notesMaster1.xml"/><Relationship Id="rId20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1.xml"/><Relationship Id="rId15" Type="http://schemas.openxmlformats.org/officeDocument/2006/relationships/slide" Target="slides/slide10.xml"/><Relationship Id="rId10" Type="http://schemas.openxmlformats.org/officeDocument/2006/relationships/slide" Target="slides/slide5.xml"/><Relationship Id="rId19" Type="http://schemas.openxmlformats.org/officeDocument/2006/relationships/presProps" Target="presProps.xml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6C4465F-45E9-4EF7-B690-F2491EE3087C}" type="datetimeFigureOut">
              <a:rPr lang="fr-FR" smtClean="0"/>
              <a:t>15/06/2023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4B58741-799E-4631-8EE8-F96F4B3B7A22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89060400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34FB842-C8F5-4C46-93BF-46CEE6F3579C}" type="datetimeFigureOut">
              <a:rPr lang="fr-FR" smtClean="0"/>
              <a:t>15/06/2023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D8D8E4B-F491-42B7-9A47-2840A9B4D78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189735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8D8E4B-F491-42B7-9A47-2840A9B4D785}" type="slidenum">
              <a:rPr lang="fr-FR" smtClean="0"/>
              <a:t>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903828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8D8E4B-F491-42B7-9A47-2840A9B4D785}" type="slidenum">
              <a:rPr lang="fr-FR" smtClean="0"/>
              <a:t>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6257710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8D8E4B-F491-42B7-9A47-2840A9B4D785}" type="slidenum">
              <a:rPr lang="fr-FR" smtClean="0"/>
              <a:t>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8830211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8D8E4B-F491-42B7-9A47-2840A9B4D785}" type="slidenum">
              <a:rPr lang="fr-FR" smtClean="0"/>
              <a:t>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4226929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8D8E4B-F491-42B7-9A47-2840A9B4D785}" type="slidenum">
              <a:rPr lang="fr-FR" smtClean="0"/>
              <a:t>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6674314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8D8E4B-F491-42B7-9A47-2840A9B4D785}" type="slidenum">
              <a:rPr lang="fr-FR" smtClean="0"/>
              <a:t>8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7756782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8D8E4B-F491-42B7-9A47-2840A9B4D785}" type="slidenum">
              <a:rPr lang="fr-FR" smtClean="0"/>
              <a:t>9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4040133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8D8E4B-F491-42B7-9A47-2840A9B4D785}" type="slidenum">
              <a:rPr lang="fr-FR" smtClean="0"/>
              <a:t>10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4484634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png"/><Relationship Id="rId5" Type="http://schemas.openxmlformats.org/officeDocument/2006/relationships/image" Target="../media/image3.jpeg"/><Relationship Id="rId4" Type="http://schemas.openxmlformats.org/officeDocument/2006/relationships/hyperlink" Target="http://www.google.fr/url?sa=i&amp;rct=j&amp;q=&amp;esrc=s&amp;source=images&amp;cd=&amp;cad=rja&amp;uact=8&amp;ved=2ahUKEwivho7C5fPbAhUIsBQKHe7MDxcQjRx6BAgBEAU&amp;url=http://www.mairieplouharnel.fr/fr/information/90282/revue-presse&amp;psig=AOvVaw2QXAJ4rFXXEcuSlXXHniG0&amp;ust=1530187139610424" TargetMode="External"/></Relationships>
</file>

<file path=ppt/slideLayouts/_rels/slideLayout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6" Type="http://schemas.microsoft.com/office/2007/relationships/hdphoto" Target="../media/hdphoto3.wdp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Layouts/_rels/slideLayout4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7" Type="http://schemas.openxmlformats.org/officeDocument/2006/relationships/hyperlink" Target="http://commerciaux.celca.caisse-epargne.fr/download/1449/referentiel-des-delegations-commerciales/9052/referentiel-des-derogations-commerciales.pdf" TargetMode="External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6" Type="http://schemas.microsoft.com/office/2007/relationships/hdphoto" Target="../media/hdphoto3.wdp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Layouts/_rels/slideLayout5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microsoft.com/office/2007/relationships/hdphoto" Target="../media/hdphoto2.wdp"/><Relationship Id="rId7" Type="http://schemas.openxmlformats.org/officeDocument/2006/relationships/image" Target="../media/image8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0.png"/><Relationship Id="rId5" Type="http://schemas.openxmlformats.org/officeDocument/2006/relationships/image" Target="../media/image7.png"/><Relationship Id="rId4" Type="http://schemas.openxmlformats.org/officeDocument/2006/relationships/image" Target="../media/image9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COUVERTUR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/>
          <p:cNvSpPr/>
          <p:nvPr userDrawn="1"/>
        </p:nvSpPr>
        <p:spPr>
          <a:xfrm>
            <a:off x="1" y="0"/>
            <a:ext cx="12191999" cy="598904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Sous-titre 2"/>
          <p:cNvSpPr>
            <a:spLocks noGrp="1"/>
          </p:cNvSpPr>
          <p:nvPr userDrawn="1">
            <p:ph type="subTitle" idx="1" hasCustomPrompt="1"/>
          </p:nvPr>
        </p:nvSpPr>
        <p:spPr>
          <a:xfrm>
            <a:off x="1343110" y="5098177"/>
            <a:ext cx="2589793" cy="297898"/>
          </a:xfrm>
        </p:spPr>
        <p:txBody>
          <a:bodyPr anchor="ctr">
            <a:noAutofit/>
          </a:bodyPr>
          <a:lstStyle>
            <a:lvl1pPr marL="0" indent="0" algn="l">
              <a:buNone/>
              <a:defRPr sz="2800" b="1" baseline="0">
                <a:solidFill>
                  <a:schemeClr val="tx1">
                    <a:lumMod val="65000"/>
                    <a:lumOff val="35000"/>
                  </a:schemeClr>
                </a:solidFill>
                <a:latin typeface="Montserrat Black" panose="00000A00000000000000" pitchFamily="2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 dirty="0"/>
              <a:t>SEMAINE 09</a:t>
            </a:r>
          </a:p>
        </p:txBody>
      </p:sp>
      <p:pic>
        <p:nvPicPr>
          <p:cNvPr id="4" name="Image 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65489" y="6249277"/>
            <a:ext cx="410574" cy="410574"/>
          </a:xfrm>
          <a:prstGeom prst="rect">
            <a:avLst/>
          </a:prstGeom>
        </p:spPr>
      </p:pic>
      <p:sp>
        <p:nvSpPr>
          <p:cNvPr id="27" name="Rectangle 26"/>
          <p:cNvSpPr/>
          <p:nvPr userDrawn="1"/>
        </p:nvSpPr>
        <p:spPr>
          <a:xfrm>
            <a:off x="1332934" y="4688687"/>
            <a:ext cx="888206" cy="101133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8" name="Rectangle 27"/>
          <p:cNvSpPr/>
          <p:nvPr userDrawn="1"/>
        </p:nvSpPr>
        <p:spPr>
          <a:xfrm>
            <a:off x="0" y="0"/>
            <a:ext cx="803275" cy="1815152"/>
          </a:xfrm>
          <a:prstGeom prst="rect">
            <a:avLst/>
          </a:prstGeom>
          <a:solidFill>
            <a:srgbClr val="D6C37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Espace réservé du texte 9"/>
          <p:cNvSpPr>
            <a:spLocks noGrp="1"/>
          </p:cNvSpPr>
          <p:nvPr>
            <p:ph type="body" sz="quarter" idx="10" hasCustomPrompt="1"/>
          </p:nvPr>
        </p:nvSpPr>
        <p:spPr>
          <a:xfrm>
            <a:off x="4157858" y="5098177"/>
            <a:ext cx="7312918" cy="492125"/>
          </a:xfrm>
        </p:spPr>
        <p:txBody>
          <a:bodyPr/>
          <a:lstStyle>
            <a:lvl1pPr>
              <a:defRPr baseline="0">
                <a:latin typeface="Montserrat" panose="00000500000000000000" pitchFamily="2" charset="0"/>
              </a:defRPr>
            </a:lvl1pPr>
          </a:lstStyle>
          <a:p>
            <a:pPr lvl="0"/>
            <a:r>
              <a:rPr lang="fr-FR" dirty="0"/>
              <a:t>Du lundi 1 er au samedi 06 mars 2021</a:t>
            </a:r>
          </a:p>
        </p:txBody>
      </p:sp>
      <p:sp>
        <p:nvSpPr>
          <p:cNvPr id="11" name="Rectangle 10"/>
          <p:cNvSpPr/>
          <p:nvPr userDrawn="1"/>
        </p:nvSpPr>
        <p:spPr>
          <a:xfrm>
            <a:off x="11265489" y="6237288"/>
            <a:ext cx="410574" cy="422563"/>
          </a:xfrm>
          <a:prstGeom prst="rect">
            <a:avLst/>
          </a:prstGeom>
          <a:solidFill>
            <a:srgbClr val="D6C37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6" name="Image 5"/>
          <p:cNvPicPr>
            <a:picLocks noChangeAspect="1"/>
          </p:cNvPicPr>
          <p:nvPr userDrawn="1"/>
        </p:nvPicPr>
        <p:blipFill rotWithShape="1">
          <a:blip r:embed="rId3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95" t="3674" r="78532" b="7528"/>
          <a:stretch/>
        </p:blipFill>
        <p:spPr>
          <a:xfrm>
            <a:off x="11309256" y="6278699"/>
            <a:ext cx="325602" cy="325602"/>
          </a:xfrm>
          <a:prstGeom prst="rect">
            <a:avLst/>
          </a:prstGeom>
        </p:spPr>
      </p:pic>
      <p:pic>
        <p:nvPicPr>
          <p:cNvPr id="12" name="Picture 4" descr="Résultat de recherche d'images pour &quot;revue de presse&quot;">
            <a:hlinkClick r:id="rId4"/>
          </p:cNvPr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601" y="2099200"/>
            <a:ext cx="12192000" cy="28725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3" name="Groupe 12"/>
          <p:cNvGrpSpPr/>
          <p:nvPr userDrawn="1"/>
        </p:nvGrpSpPr>
        <p:grpSpPr>
          <a:xfrm>
            <a:off x="-685734" y="2522977"/>
            <a:ext cx="1823968" cy="1791757"/>
            <a:chOff x="-623910" y="1669672"/>
            <a:chExt cx="1683663" cy="1791757"/>
          </a:xfrm>
          <a:solidFill>
            <a:srgbClr val="C00000"/>
          </a:solidFill>
        </p:grpSpPr>
        <p:sp>
          <p:nvSpPr>
            <p:cNvPr id="14" name="Forme en L 1"/>
            <p:cNvSpPr>
              <a:spLocks noChangeAspect="1"/>
            </p:cNvSpPr>
            <p:nvPr/>
          </p:nvSpPr>
          <p:spPr>
            <a:xfrm rot="18903027" flipH="1">
              <a:off x="-623910" y="1669672"/>
              <a:ext cx="1683663" cy="1791757"/>
            </a:xfrm>
            <a:custGeom>
              <a:avLst/>
              <a:gdLst>
                <a:gd name="connsiteX0" fmla="*/ 0 w 1692000"/>
                <a:gd name="connsiteY0" fmla="*/ 0 h 1976054"/>
                <a:gd name="connsiteX1" fmla="*/ 517363 w 1692000"/>
                <a:gd name="connsiteY1" fmla="*/ 0 h 1976054"/>
                <a:gd name="connsiteX2" fmla="*/ 517363 w 1692000"/>
                <a:gd name="connsiteY2" fmla="*/ 1458691 h 1976054"/>
                <a:gd name="connsiteX3" fmla="*/ 1692000 w 1692000"/>
                <a:gd name="connsiteY3" fmla="*/ 1458691 h 1976054"/>
                <a:gd name="connsiteX4" fmla="*/ 1692000 w 1692000"/>
                <a:gd name="connsiteY4" fmla="*/ 1976054 h 1976054"/>
                <a:gd name="connsiteX5" fmla="*/ 0 w 1692000"/>
                <a:gd name="connsiteY5" fmla="*/ 1976054 h 1976054"/>
                <a:gd name="connsiteX6" fmla="*/ 0 w 1692000"/>
                <a:gd name="connsiteY6" fmla="*/ 0 h 1976054"/>
                <a:gd name="connsiteX0" fmla="*/ 697 w 1692000"/>
                <a:gd name="connsiteY0" fmla="*/ 173000 h 1976054"/>
                <a:gd name="connsiteX1" fmla="*/ 517363 w 1692000"/>
                <a:gd name="connsiteY1" fmla="*/ 0 h 1976054"/>
                <a:gd name="connsiteX2" fmla="*/ 517363 w 1692000"/>
                <a:gd name="connsiteY2" fmla="*/ 1458691 h 1976054"/>
                <a:gd name="connsiteX3" fmla="*/ 1692000 w 1692000"/>
                <a:gd name="connsiteY3" fmla="*/ 1458691 h 1976054"/>
                <a:gd name="connsiteX4" fmla="*/ 1692000 w 1692000"/>
                <a:gd name="connsiteY4" fmla="*/ 1976054 h 1976054"/>
                <a:gd name="connsiteX5" fmla="*/ 0 w 1692000"/>
                <a:gd name="connsiteY5" fmla="*/ 1976054 h 1976054"/>
                <a:gd name="connsiteX6" fmla="*/ 697 w 1692000"/>
                <a:gd name="connsiteY6" fmla="*/ 173000 h 1976054"/>
                <a:gd name="connsiteX0" fmla="*/ 697 w 1692000"/>
                <a:gd name="connsiteY0" fmla="*/ 0 h 1803054"/>
                <a:gd name="connsiteX1" fmla="*/ 516422 w 1692000"/>
                <a:gd name="connsiteY1" fmla="*/ 561551 h 1803054"/>
                <a:gd name="connsiteX2" fmla="*/ 517363 w 1692000"/>
                <a:gd name="connsiteY2" fmla="*/ 1285691 h 1803054"/>
                <a:gd name="connsiteX3" fmla="*/ 1692000 w 1692000"/>
                <a:gd name="connsiteY3" fmla="*/ 1285691 h 1803054"/>
                <a:gd name="connsiteX4" fmla="*/ 1692000 w 1692000"/>
                <a:gd name="connsiteY4" fmla="*/ 1803054 h 1803054"/>
                <a:gd name="connsiteX5" fmla="*/ 0 w 1692000"/>
                <a:gd name="connsiteY5" fmla="*/ 1803054 h 1803054"/>
                <a:gd name="connsiteX6" fmla="*/ 697 w 1692000"/>
                <a:gd name="connsiteY6" fmla="*/ 0 h 1803054"/>
                <a:gd name="connsiteX0" fmla="*/ 1295 w 1692000"/>
                <a:gd name="connsiteY0" fmla="*/ 0 h 1755858"/>
                <a:gd name="connsiteX1" fmla="*/ 516422 w 1692000"/>
                <a:gd name="connsiteY1" fmla="*/ 514355 h 1755858"/>
                <a:gd name="connsiteX2" fmla="*/ 517363 w 1692000"/>
                <a:gd name="connsiteY2" fmla="*/ 1238495 h 1755858"/>
                <a:gd name="connsiteX3" fmla="*/ 1692000 w 1692000"/>
                <a:gd name="connsiteY3" fmla="*/ 1238495 h 1755858"/>
                <a:gd name="connsiteX4" fmla="*/ 1692000 w 1692000"/>
                <a:gd name="connsiteY4" fmla="*/ 1755858 h 1755858"/>
                <a:gd name="connsiteX5" fmla="*/ 0 w 1692000"/>
                <a:gd name="connsiteY5" fmla="*/ 1755858 h 1755858"/>
                <a:gd name="connsiteX6" fmla="*/ 1295 w 1692000"/>
                <a:gd name="connsiteY6" fmla="*/ 0 h 1755858"/>
                <a:gd name="connsiteX0" fmla="*/ 2549 w 1692000"/>
                <a:gd name="connsiteY0" fmla="*/ 0 h 1791757"/>
                <a:gd name="connsiteX1" fmla="*/ 516422 w 1692000"/>
                <a:gd name="connsiteY1" fmla="*/ 550254 h 1791757"/>
                <a:gd name="connsiteX2" fmla="*/ 517363 w 1692000"/>
                <a:gd name="connsiteY2" fmla="*/ 1274394 h 1791757"/>
                <a:gd name="connsiteX3" fmla="*/ 1692000 w 1692000"/>
                <a:gd name="connsiteY3" fmla="*/ 1274394 h 1791757"/>
                <a:gd name="connsiteX4" fmla="*/ 1692000 w 1692000"/>
                <a:gd name="connsiteY4" fmla="*/ 1791757 h 1791757"/>
                <a:gd name="connsiteX5" fmla="*/ 0 w 1692000"/>
                <a:gd name="connsiteY5" fmla="*/ 1791757 h 1791757"/>
                <a:gd name="connsiteX6" fmla="*/ 2549 w 1692000"/>
                <a:gd name="connsiteY6" fmla="*/ 0 h 1791757"/>
                <a:gd name="connsiteX0" fmla="*/ 2549 w 1692000"/>
                <a:gd name="connsiteY0" fmla="*/ 0 h 1791757"/>
                <a:gd name="connsiteX1" fmla="*/ 516422 w 1692000"/>
                <a:gd name="connsiteY1" fmla="*/ 550254 h 1791757"/>
                <a:gd name="connsiteX2" fmla="*/ 517363 w 1692000"/>
                <a:gd name="connsiteY2" fmla="*/ 1274394 h 1791757"/>
                <a:gd name="connsiteX3" fmla="*/ 1193273 w 1692000"/>
                <a:gd name="connsiteY3" fmla="*/ 1274950 h 1791757"/>
                <a:gd name="connsiteX4" fmla="*/ 1692000 w 1692000"/>
                <a:gd name="connsiteY4" fmla="*/ 1791757 h 1791757"/>
                <a:gd name="connsiteX5" fmla="*/ 0 w 1692000"/>
                <a:gd name="connsiteY5" fmla="*/ 1791757 h 1791757"/>
                <a:gd name="connsiteX6" fmla="*/ 2549 w 1692000"/>
                <a:gd name="connsiteY6" fmla="*/ 0 h 1791757"/>
                <a:gd name="connsiteX0" fmla="*/ 2549 w 1674050"/>
                <a:gd name="connsiteY0" fmla="*/ 0 h 1791757"/>
                <a:gd name="connsiteX1" fmla="*/ 516422 w 1674050"/>
                <a:gd name="connsiteY1" fmla="*/ 550254 h 1791757"/>
                <a:gd name="connsiteX2" fmla="*/ 517363 w 1674050"/>
                <a:gd name="connsiteY2" fmla="*/ 1274394 h 1791757"/>
                <a:gd name="connsiteX3" fmla="*/ 1193273 w 1674050"/>
                <a:gd name="connsiteY3" fmla="*/ 1274950 h 1791757"/>
                <a:gd name="connsiteX4" fmla="*/ 1674050 w 1674050"/>
                <a:gd name="connsiteY4" fmla="*/ 1791130 h 1791757"/>
                <a:gd name="connsiteX5" fmla="*/ 0 w 1674050"/>
                <a:gd name="connsiteY5" fmla="*/ 1791757 h 1791757"/>
                <a:gd name="connsiteX6" fmla="*/ 2549 w 1674050"/>
                <a:gd name="connsiteY6" fmla="*/ 0 h 1791757"/>
                <a:gd name="connsiteX0" fmla="*/ 1923 w 1674050"/>
                <a:gd name="connsiteY0" fmla="*/ 0 h 1773807"/>
                <a:gd name="connsiteX1" fmla="*/ 516422 w 1674050"/>
                <a:gd name="connsiteY1" fmla="*/ 532304 h 1773807"/>
                <a:gd name="connsiteX2" fmla="*/ 517363 w 1674050"/>
                <a:gd name="connsiteY2" fmla="*/ 1256444 h 1773807"/>
                <a:gd name="connsiteX3" fmla="*/ 1193273 w 1674050"/>
                <a:gd name="connsiteY3" fmla="*/ 1257000 h 1773807"/>
                <a:gd name="connsiteX4" fmla="*/ 1674050 w 1674050"/>
                <a:gd name="connsiteY4" fmla="*/ 1773180 h 1773807"/>
                <a:gd name="connsiteX5" fmla="*/ 0 w 1674050"/>
                <a:gd name="connsiteY5" fmla="*/ 1773807 h 1773807"/>
                <a:gd name="connsiteX6" fmla="*/ 1923 w 1674050"/>
                <a:gd name="connsiteY6" fmla="*/ 0 h 1773807"/>
                <a:gd name="connsiteX0" fmla="*/ 2707 w 1674050"/>
                <a:gd name="connsiteY0" fmla="*/ 0 h 1796244"/>
                <a:gd name="connsiteX1" fmla="*/ 516422 w 1674050"/>
                <a:gd name="connsiteY1" fmla="*/ 554741 h 1796244"/>
                <a:gd name="connsiteX2" fmla="*/ 517363 w 1674050"/>
                <a:gd name="connsiteY2" fmla="*/ 1278881 h 1796244"/>
                <a:gd name="connsiteX3" fmla="*/ 1193273 w 1674050"/>
                <a:gd name="connsiteY3" fmla="*/ 1279437 h 1796244"/>
                <a:gd name="connsiteX4" fmla="*/ 1674050 w 1674050"/>
                <a:gd name="connsiteY4" fmla="*/ 1795617 h 1796244"/>
                <a:gd name="connsiteX5" fmla="*/ 0 w 1674050"/>
                <a:gd name="connsiteY5" fmla="*/ 1796244 h 1796244"/>
                <a:gd name="connsiteX6" fmla="*/ 2707 w 1674050"/>
                <a:gd name="connsiteY6" fmla="*/ 0 h 1796244"/>
                <a:gd name="connsiteX0" fmla="*/ 1610 w 1674050"/>
                <a:gd name="connsiteY0" fmla="*/ 0 h 1764833"/>
                <a:gd name="connsiteX1" fmla="*/ 516422 w 1674050"/>
                <a:gd name="connsiteY1" fmla="*/ 523330 h 1764833"/>
                <a:gd name="connsiteX2" fmla="*/ 517363 w 1674050"/>
                <a:gd name="connsiteY2" fmla="*/ 1247470 h 1764833"/>
                <a:gd name="connsiteX3" fmla="*/ 1193273 w 1674050"/>
                <a:gd name="connsiteY3" fmla="*/ 1248026 h 1764833"/>
                <a:gd name="connsiteX4" fmla="*/ 1674050 w 1674050"/>
                <a:gd name="connsiteY4" fmla="*/ 1764206 h 1764833"/>
                <a:gd name="connsiteX5" fmla="*/ 0 w 1674050"/>
                <a:gd name="connsiteY5" fmla="*/ 1764833 h 1764833"/>
                <a:gd name="connsiteX6" fmla="*/ 1610 w 1674050"/>
                <a:gd name="connsiteY6" fmla="*/ 0 h 1764833"/>
                <a:gd name="connsiteX0" fmla="*/ 2549 w 1674050"/>
                <a:gd name="connsiteY0" fmla="*/ 0 h 1791757"/>
                <a:gd name="connsiteX1" fmla="*/ 516422 w 1674050"/>
                <a:gd name="connsiteY1" fmla="*/ 550254 h 1791757"/>
                <a:gd name="connsiteX2" fmla="*/ 517363 w 1674050"/>
                <a:gd name="connsiteY2" fmla="*/ 1274394 h 1791757"/>
                <a:gd name="connsiteX3" fmla="*/ 1193273 w 1674050"/>
                <a:gd name="connsiteY3" fmla="*/ 1274950 h 1791757"/>
                <a:gd name="connsiteX4" fmla="*/ 1674050 w 1674050"/>
                <a:gd name="connsiteY4" fmla="*/ 1791130 h 1791757"/>
                <a:gd name="connsiteX5" fmla="*/ 0 w 1674050"/>
                <a:gd name="connsiteY5" fmla="*/ 1791757 h 1791757"/>
                <a:gd name="connsiteX6" fmla="*/ 2549 w 1674050"/>
                <a:gd name="connsiteY6" fmla="*/ 0 h 1791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74050" h="1791757">
                  <a:moveTo>
                    <a:pt x="2549" y="0"/>
                  </a:moveTo>
                  <a:lnTo>
                    <a:pt x="516422" y="550254"/>
                  </a:lnTo>
                  <a:cubicBezTo>
                    <a:pt x="516736" y="791634"/>
                    <a:pt x="517049" y="1033014"/>
                    <a:pt x="517363" y="1274394"/>
                  </a:cubicBezTo>
                  <a:lnTo>
                    <a:pt x="1193273" y="1274950"/>
                  </a:lnTo>
                  <a:lnTo>
                    <a:pt x="1674050" y="1791130"/>
                  </a:lnTo>
                  <a:lnTo>
                    <a:pt x="0" y="1791757"/>
                  </a:lnTo>
                  <a:cubicBezTo>
                    <a:pt x="232" y="1190739"/>
                    <a:pt x="2317" y="601018"/>
                    <a:pt x="2549" y="0"/>
                  </a:cubicBezTo>
                  <a:close/>
                </a:path>
              </a:pathLst>
            </a:custGeom>
            <a:solidFill>
              <a:srgbClr val="D6C377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5" name="Corde 14"/>
            <p:cNvSpPr>
              <a:spLocks noChangeAspect="1"/>
            </p:cNvSpPr>
            <p:nvPr/>
          </p:nvSpPr>
          <p:spPr>
            <a:xfrm rot="10800000">
              <a:off x="-338400" y="2257200"/>
              <a:ext cx="648000" cy="648072"/>
            </a:xfrm>
            <a:prstGeom prst="chord">
              <a:avLst>
                <a:gd name="adj1" fmla="val 5259741"/>
                <a:gd name="adj2" fmla="val 16300347"/>
              </a:avLst>
            </a:prstGeom>
            <a:solidFill>
              <a:srgbClr val="D6C377"/>
            </a:solidFill>
            <a:ln>
              <a:solidFill>
                <a:schemeClr val="tx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sp>
        <p:nvSpPr>
          <p:cNvPr id="16" name="ZoneTexte 15"/>
          <p:cNvSpPr txBox="1"/>
          <p:nvPr userDrawn="1"/>
        </p:nvSpPr>
        <p:spPr>
          <a:xfrm>
            <a:off x="2032676" y="527676"/>
            <a:ext cx="8712968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La</a:t>
            </a:r>
            <a:r>
              <a:rPr lang="fr-FR" sz="5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 </a:t>
            </a:r>
            <a:r>
              <a:rPr lang="fr-FR" sz="6600" b="1" dirty="0">
                <a:solidFill>
                  <a:srgbClr val="D6C37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G</a:t>
            </a:r>
            <a:r>
              <a:rPr lang="fr-FR" sz="5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azette </a:t>
            </a:r>
            <a:r>
              <a:rPr lang="fr-FR" sz="4000" b="1" dirty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du</a:t>
            </a:r>
            <a:r>
              <a:rPr lang="fr-FR" sz="5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 </a:t>
            </a:r>
            <a:r>
              <a:rPr lang="fr-FR" sz="6600" b="1" dirty="0">
                <a:solidFill>
                  <a:srgbClr val="D6C37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P</a:t>
            </a:r>
            <a:r>
              <a:rPr lang="fr-FR" sz="5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atrimoine</a:t>
            </a:r>
          </a:p>
        </p:txBody>
      </p:sp>
      <p:pic>
        <p:nvPicPr>
          <p:cNvPr id="2" name="Image 1"/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10254954" y="6163685"/>
            <a:ext cx="1711785" cy="5556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016680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 pos="709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SOMMA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 userDrawn="1"/>
        </p:nvSpPr>
        <p:spPr>
          <a:xfrm>
            <a:off x="515937" y="0"/>
            <a:ext cx="2788929" cy="6858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ZoneTexte 7"/>
          <p:cNvSpPr txBox="1"/>
          <p:nvPr userDrawn="1"/>
        </p:nvSpPr>
        <p:spPr>
          <a:xfrm>
            <a:off x="543717" y="2794207"/>
            <a:ext cx="2733367" cy="58477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l"/>
            <a:r>
              <a:rPr lang="fr-FR" sz="3200" b="1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SOMMAIRE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5063318"/>
            <a:ext cx="803275" cy="1794681"/>
          </a:xfrm>
          <a:prstGeom prst="rect">
            <a:avLst/>
          </a:prstGeom>
          <a:solidFill>
            <a:srgbClr val="D6C37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" name="Image 1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9668"/>
                    </a14:imgEffect>
                    <a14:imgEffect>
                      <a14:brightnessContrast bright="-100000" contrast="-6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23857" b="33075"/>
          <a:stretch/>
        </p:blipFill>
        <p:spPr>
          <a:xfrm>
            <a:off x="496128" y="871540"/>
            <a:ext cx="1861240" cy="1635902"/>
          </a:xfrm>
          <a:prstGeom prst="rect">
            <a:avLst/>
          </a:prstGeom>
          <a:noFill/>
        </p:spPr>
      </p:pic>
      <p:sp>
        <p:nvSpPr>
          <p:cNvPr id="12" name="Rectangle 11"/>
          <p:cNvSpPr/>
          <p:nvPr userDrawn="1"/>
        </p:nvSpPr>
        <p:spPr>
          <a:xfrm>
            <a:off x="1607759" y="2285945"/>
            <a:ext cx="1145684" cy="47949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406471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EXTE 1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/>
          <p:cNvSpPr/>
          <p:nvPr userDrawn="1"/>
        </p:nvSpPr>
        <p:spPr>
          <a:xfrm>
            <a:off x="10946858" y="47800"/>
            <a:ext cx="1206914" cy="641675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8" name="Image 27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9668"/>
                    </a14:imgEffect>
                    <a14:imgEffect>
                      <a14:brightnessContrast bright="-100000" contrast="-6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23857" b="33075"/>
          <a:stretch/>
        </p:blipFill>
        <p:spPr>
          <a:xfrm>
            <a:off x="20448" y="6119318"/>
            <a:ext cx="785586" cy="690476"/>
          </a:xfrm>
          <a:prstGeom prst="rect">
            <a:avLst/>
          </a:prstGeom>
          <a:noFill/>
        </p:spPr>
      </p:pic>
      <p:sp>
        <p:nvSpPr>
          <p:cNvPr id="29" name="Rectangle 28"/>
          <p:cNvSpPr/>
          <p:nvPr userDrawn="1"/>
        </p:nvSpPr>
        <p:spPr>
          <a:xfrm>
            <a:off x="481263" y="6713620"/>
            <a:ext cx="347187" cy="13234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9" name="Rectangle 68"/>
          <p:cNvSpPr/>
          <p:nvPr userDrawn="1"/>
        </p:nvSpPr>
        <p:spPr>
          <a:xfrm>
            <a:off x="11219851" y="3909044"/>
            <a:ext cx="89293" cy="57646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5" name="Rectangle 74"/>
          <p:cNvSpPr/>
          <p:nvPr userDrawn="1"/>
        </p:nvSpPr>
        <p:spPr>
          <a:xfrm>
            <a:off x="11013159" y="5943805"/>
            <a:ext cx="206692" cy="7834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6" name="Rectangle 75"/>
          <p:cNvSpPr/>
          <p:nvPr userDrawn="1"/>
        </p:nvSpPr>
        <p:spPr>
          <a:xfrm>
            <a:off x="11019571" y="5782403"/>
            <a:ext cx="206692" cy="4571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33" name="Image 32"/>
          <p:cNvPicPr>
            <a:picLocks noChangeAspect="1"/>
          </p:cNvPicPr>
          <p:nvPr userDrawn="1"/>
        </p:nvPicPr>
        <p:blipFill>
          <a:blip r:embed="rId4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1895" y="163859"/>
            <a:ext cx="694917" cy="694917"/>
          </a:xfrm>
          <a:prstGeom prst="rect">
            <a:avLst/>
          </a:prstGeom>
        </p:spPr>
      </p:pic>
      <p:sp>
        <p:nvSpPr>
          <p:cNvPr id="37" name="ZoneTexte 36"/>
          <p:cNvSpPr txBox="1"/>
          <p:nvPr userDrawn="1"/>
        </p:nvSpPr>
        <p:spPr>
          <a:xfrm>
            <a:off x="11027095" y="769091"/>
            <a:ext cx="1206915" cy="215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800" b="1" dirty="0">
                <a:solidFill>
                  <a:srgbClr val="D6C377"/>
                </a:solidFill>
                <a:latin typeface="Montserrat Black" panose="00000A00000000000000" pitchFamily="2" charset="0"/>
              </a:rPr>
              <a:t>THEMATIQUE</a:t>
            </a:r>
          </a:p>
        </p:txBody>
      </p:sp>
      <p:pic>
        <p:nvPicPr>
          <p:cNvPr id="40" name="Graphique 297">
            <a:hlinkClick r:id="" action="ppaction://noaction"/>
            <a:extLst>
              <a:ext uri="{FF2B5EF4-FFF2-40B4-BE49-F238E27FC236}">
                <a16:creationId xmlns:a16="http://schemas.microsoft.com/office/drawing/2014/main" id="{C1A63987-1693-4349-9FAB-A0BDBDEB0526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63" y="29472"/>
            <a:ext cx="338827" cy="338827"/>
          </a:xfrm>
          <a:prstGeom prst="rect">
            <a:avLst/>
          </a:prstGeom>
        </p:spPr>
      </p:pic>
      <p:cxnSp>
        <p:nvCxnSpPr>
          <p:cNvPr id="30" name="Connecteur droit 29"/>
          <p:cNvCxnSpPr/>
          <p:nvPr userDrawn="1"/>
        </p:nvCxnSpPr>
        <p:spPr>
          <a:xfrm flipH="1">
            <a:off x="10982599" y="368299"/>
            <a:ext cx="36972" cy="6082157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ZoneTexte 30"/>
          <p:cNvSpPr txBox="1"/>
          <p:nvPr userDrawn="1"/>
        </p:nvSpPr>
        <p:spPr>
          <a:xfrm>
            <a:off x="3514" y="36919"/>
            <a:ext cx="10979084" cy="83099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defTabSz="1258794">
              <a:lnSpc>
                <a:spcPct val="150000"/>
              </a:lnSpc>
              <a:defRPr/>
            </a:pPr>
            <a:r>
              <a:rPr lang="fr-FR" sz="1600" kern="0" dirty="0">
                <a:solidFill>
                  <a:schemeClr val="bg1">
                    <a:lumMod val="50000"/>
                  </a:schemeClr>
                </a:solidFill>
              </a:rPr>
              <a:t>        ACTIONS COMMERCIALES / TOUS DOMAINES: tous produits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       </a:t>
            </a:r>
            <a:endParaRPr lang="fr-FR" sz="2400" kern="0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1851799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232">
          <p15:clr>
            <a:srgbClr val="FBAE40"/>
          </p15:clr>
        </p15:guide>
        <p15:guide id="5" orient="horz" pos="754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EXTE 1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/>
          <p:cNvSpPr/>
          <p:nvPr userDrawn="1"/>
        </p:nvSpPr>
        <p:spPr>
          <a:xfrm>
            <a:off x="10946858" y="47800"/>
            <a:ext cx="1206914" cy="641675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8" name="Image 27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9668"/>
                    </a14:imgEffect>
                    <a14:imgEffect>
                      <a14:brightnessContrast bright="-100000" contrast="-6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23857" b="33075"/>
          <a:stretch/>
        </p:blipFill>
        <p:spPr>
          <a:xfrm>
            <a:off x="20448" y="6119318"/>
            <a:ext cx="785586" cy="690476"/>
          </a:xfrm>
          <a:prstGeom prst="rect">
            <a:avLst/>
          </a:prstGeom>
          <a:noFill/>
        </p:spPr>
      </p:pic>
      <p:sp>
        <p:nvSpPr>
          <p:cNvPr id="29" name="Rectangle 28"/>
          <p:cNvSpPr/>
          <p:nvPr userDrawn="1"/>
        </p:nvSpPr>
        <p:spPr>
          <a:xfrm>
            <a:off x="481263" y="6713620"/>
            <a:ext cx="347187" cy="13234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9" name="Rectangle 68"/>
          <p:cNvSpPr/>
          <p:nvPr userDrawn="1"/>
        </p:nvSpPr>
        <p:spPr>
          <a:xfrm>
            <a:off x="11219851" y="3909044"/>
            <a:ext cx="89293" cy="57646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5" name="Rectangle 74"/>
          <p:cNvSpPr/>
          <p:nvPr userDrawn="1"/>
        </p:nvSpPr>
        <p:spPr>
          <a:xfrm>
            <a:off x="11013159" y="5943805"/>
            <a:ext cx="206692" cy="7834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6" name="Rectangle 75"/>
          <p:cNvSpPr/>
          <p:nvPr userDrawn="1"/>
        </p:nvSpPr>
        <p:spPr>
          <a:xfrm>
            <a:off x="11019571" y="5782403"/>
            <a:ext cx="206692" cy="4571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33" name="Image 32"/>
          <p:cNvPicPr>
            <a:picLocks noChangeAspect="1"/>
          </p:cNvPicPr>
          <p:nvPr userDrawn="1"/>
        </p:nvPicPr>
        <p:blipFill>
          <a:blip r:embed="rId4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1895" y="163859"/>
            <a:ext cx="694917" cy="694917"/>
          </a:xfrm>
          <a:prstGeom prst="rect">
            <a:avLst/>
          </a:prstGeom>
        </p:spPr>
      </p:pic>
      <p:sp>
        <p:nvSpPr>
          <p:cNvPr id="37" name="ZoneTexte 36"/>
          <p:cNvSpPr txBox="1"/>
          <p:nvPr userDrawn="1"/>
        </p:nvSpPr>
        <p:spPr>
          <a:xfrm>
            <a:off x="11027095" y="769091"/>
            <a:ext cx="1206915" cy="215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800" b="1" dirty="0">
                <a:solidFill>
                  <a:srgbClr val="D6C377"/>
                </a:solidFill>
                <a:latin typeface="Montserrat Black" panose="00000A00000000000000" pitchFamily="2" charset="0"/>
              </a:rPr>
              <a:t>THEMATIQUE</a:t>
            </a:r>
          </a:p>
        </p:txBody>
      </p:sp>
      <p:pic>
        <p:nvPicPr>
          <p:cNvPr id="40" name="Graphique 297">
            <a:hlinkClick r:id="" action="ppaction://noaction"/>
            <a:extLst>
              <a:ext uri="{FF2B5EF4-FFF2-40B4-BE49-F238E27FC236}">
                <a16:creationId xmlns:a16="http://schemas.microsoft.com/office/drawing/2014/main" id="{C1A63987-1693-4349-9FAB-A0BDBDEB0526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63" y="29472"/>
            <a:ext cx="338827" cy="338827"/>
          </a:xfrm>
          <a:prstGeom prst="rect">
            <a:avLst/>
          </a:prstGeom>
        </p:spPr>
      </p:pic>
      <p:cxnSp>
        <p:nvCxnSpPr>
          <p:cNvPr id="30" name="Connecteur droit 29"/>
          <p:cNvCxnSpPr/>
          <p:nvPr userDrawn="1"/>
        </p:nvCxnSpPr>
        <p:spPr>
          <a:xfrm flipH="1">
            <a:off x="10982599" y="368299"/>
            <a:ext cx="36972" cy="6082157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ZoneTexte 30"/>
          <p:cNvSpPr txBox="1"/>
          <p:nvPr userDrawn="1"/>
        </p:nvSpPr>
        <p:spPr>
          <a:xfrm>
            <a:off x="3514" y="36919"/>
            <a:ext cx="10979084" cy="83099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defTabSz="1258794">
              <a:lnSpc>
                <a:spcPct val="150000"/>
              </a:lnSpc>
              <a:defRPr/>
            </a:pPr>
            <a:r>
              <a:rPr lang="fr-FR" sz="1600" kern="0" dirty="0">
                <a:solidFill>
                  <a:schemeClr val="bg1">
                    <a:lumMod val="50000"/>
                  </a:schemeClr>
                </a:solidFill>
              </a:rPr>
              <a:t>        ACTIONS COMMERCIALES / TOUS DOMAINES: tous produits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       </a:t>
            </a: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VISION PATRIMOINE N°66</a:t>
            </a:r>
            <a:r>
              <a:rPr lang="fr-FR" sz="2400" b="1" kern="0" baseline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 Février 2021</a:t>
            </a:r>
            <a:endParaRPr lang="fr-FR" sz="2400" kern="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0" name="ZoneTexte 19">
            <a:hlinkClick r:id="rId7"/>
          </p:cNvPr>
          <p:cNvSpPr txBox="1"/>
          <p:nvPr userDrawn="1"/>
        </p:nvSpPr>
        <p:spPr>
          <a:xfrm>
            <a:off x="181943" y="3344081"/>
            <a:ext cx="270497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fr-FR" sz="1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Pour la consulter </a:t>
            </a:r>
          </a:p>
          <a:p>
            <a:pPr algn="ctr"/>
            <a:r>
              <a:rPr lang="fr-FR" sz="1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cliquez sur l’ image  </a:t>
            </a:r>
            <a:r>
              <a:rPr lang="fr-FR" sz="1600" b="1" i="1" dirty="0">
                <a:solidFill>
                  <a:srgbClr val="6C6B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</a:t>
            </a:r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8293060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232">
          <p15:clr>
            <a:srgbClr val="FBAE40"/>
          </p15:clr>
        </p15:guide>
        <p15:guide id="5" orient="horz" pos="754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TEXTE 1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0" y="368301"/>
            <a:ext cx="12192000" cy="608488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Espace réservé du contenu 2"/>
          <p:cNvSpPr>
            <a:spLocks noGrp="1"/>
          </p:cNvSpPr>
          <p:nvPr>
            <p:ph idx="15" hasCustomPrompt="1"/>
          </p:nvPr>
        </p:nvSpPr>
        <p:spPr>
          <a:xfrm>
            <a:off x="1346762" y="368300"/>
            <a:ext cx="9638323" cy="828676"/>
          </a:xfrm>
          <a:solidFill>
            <a:schemeClr val="bg1">
              <a:lumMod val="65000"/>
            </a:schemeClr>
          </a:solidFill>
        </p:spPr>
        <p:txBody>
          <a:bodyPr anchor="ctr">
            <a:normAutofit/>
          </a:bodyPr>
          <a:lstStyle>
            <a:lvl1pPr marL="36000" indent="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None/>
              <a:defRPr sz="1400" b="1" i="1" baseline="0">
                <a:solidFill>
                  <a:schemeClr val="bg1"/>
                </a:solidFill>
              </a:defRPr>
            </a:lvl1pPr>
            <a:lvl2pPr marL="684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1143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65735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20574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fr-FR" dirty="0"/>
              <a:t>Résumé du sujet en quelques phrases, pour comprendre rapidement le sujet traité. </a:t>
            </a:r>
          </a:p>
        </p:txBody>
      </p:sp>
      <p:pic>
        <p:nvPicPr>
          <p:cNvPr id="28" name="Image 27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9668"/>
                    </a14:imgEffect>
                    <a14:imgEffect>
                      <a14:brightnessContrast bright="-100000" contrast="-6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23857" b="33075"/>
          <a:stretch/>
        </p:blipFill>
        <p:spPr>
          <a:xfrm>
            <a:off x="20448" y="6119318"/>
            <a:ext cx="785586" cy="690476"/>
          </a:xfrm>
          <a:prstGeom prst="rect">
            <a:avLst/>
          </a:prstGeom>
          <a:noFill/>
        </p:spPr>
      </p:pic>
      <p:sp>
        <p:nvSpPr>
          <p:cNvPr id="29" name="Rectangle 28"/>
          <p:cNvSpPr/>
          <p:nvPr userDrawn="1"/>
        </p:nvSpPr>
        <p:spPr>
          <a:xfrm>
            <a:off x="481263" y="6713620"/>
            <a:ext cx="347187" cy="13234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6" name="Image 15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0" y="368300"/>
            <a:ext cx="1352908" cy="828675"/>
          </a:xfrm>
          <a:prstGeom prst="rect">
            <a:avLst/>
          </a:prstGeom>
          <a:solidFill>
            <a:schemeClr val="accent4"/>
          </a:solidFill>
        </p:spPr>
      </p:pic>
      <p:sp>
        <p:nvSpPr>
          <p:cNvPr id="35" name="Espace réservé du contenu 2"/>
          <p:cNvSpPr>
            <a:spLocks noGrp="1"/>
          </p:cNvSpPr>
          <p:nvPr>
            <p:ph idx="1" hasCustomPrompt="1"/>
          </p:nvPr>
        </p:nvSpPr>
        <p:spPr>
          <a:xfrm>
            <a:off x="717359" y="1484313"/>
            <a:ext cx="10065936" cy="4499296"/>
          </a:xfrm>
        </p:spPr>
        <p:txBody>
          <a:bodyPr/>
          <a:lstStyle>
            <a:lvl1pPr marL="252000" indent="-216000">
              <a:lnSpc>
                <a:spcPct val="100000"/>
              </a:lnSpc>
              <a:spcBef>
                <a:spcPts val="600"/>
              </a:spcBef>
              <a:buClr>
                <a:srgbClr val="D6C377"/>
              </a:buClr>
              <a:buFont typeface="Arial" panose="020B0604020202020204" pitchFamily="34" charset="0"/>
              <a:buChar char="■"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684000" indent="-216000">
              <a:lnSpc>
                <a:spcPct val="100000"/>
              </a:lnSpc>
              <a:spcBef>
                <a:spcPts val="600"/>
              </a:spcBef>
              <a:buClr>
                <a:srgbClr val="D6C377"/>
              </a:buClr>
              <a:buFont typeface="Arial" panose="020B0604020202020204" pitchFamily="34" charset="0"/>
              <a:buChar char="□"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1143000" indent="-216000">
              <a:lnSpc>
                <a:spcPct val="100000"/>
              </a:lnSpc>
              <a:spcBef>
                <a:spcPts val="600"/>
              </a:spcBef>
              <a:buClr>
                <a:srgbClr val="D6C377"/>
              </a:buClr>
              <a:buFont typeface="Wingdings" panose="05000000000000000000" pitchFamily="2" charset="2"/>
              <a:buChar char="§"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657350" indent="-216000">
              <a:lnSpc>
                <a:spcPct val="100000"/>
              </a:lnSpc>
              <a:spcBef>
                <a:spcPts val="600"/>
              </a:spcBef>
              <a:buClr>
                <a:srgbClr val="D6C377"/>
              </a:buClr>
              <a:buFont typeface="Arial" panose="020B0604020202020204" pitchFamily="34" charset="0"/>
              <a:buChar char="▫"/>
              <a:defRPr sz="11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2057400" indent="-216000">
              <a:lnSpc>
                <a:spcPct val="100000"/>
              </a:lnSpc>
              <a:spcBef>
                <a:spcPts val="600"/>
              </a:spcBef>
              <a:buClr>
                <a:srgbClr val="D6C377"/>
              </a:buClr>
              <a:buFont typeface="Arial" panose="020B0604020202020204" pitchFamily="34" charset="0"/>
              <a:buChar char="▪"/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fr-FR" dirty="0"/>
              <a:t>Modifier le texte</a:t>
            </a:r>
          </a:p>
          <a:p>
            <a:pPr lvl="1"/>
            <a:r>
              <a:rPr lang="fr-FR" dirty="0"/>
              <a:t>Deuxième niveau </a:t>
            </a:r>
          </a:p>
          <a:p>
            <a:pPr lvl="2"/>
            <a:r>
              <a:rPr lang="fr-FR" dirty="0"/>
              <a:t>Troisième niveau </a:t>
            </a:r>
          </a:p>
          <a:p>
            <a:pPr lvl="3"/>
            <a:r>
              <a:rPr lang="fr-FR" dirty="0"/>
              <a:t>Quatrième niveau </a:t>
            </a:r>
          </a:p>
          <a:p>
            <a:pPr lvl="4"/>
            <a:r>
              <a:rPr lang="fr-FR" dirty="0"/>
              <a:t>Cinquième niveau </a:t>
            </a:r>
          </a:p>
          <a:p>
            <a:pPr lvl="2"/>
            <a:endParaRPr lang="fr-FR" dirty="0"/>
          </a:p>
        </p:txBody>
      </p:sp>
      <p:sp>
        <p:nvSpPr>
          <p:cNvPr id="10" name="Espace réservé du texte 9"/>
          <p:cNvSpPr>
            <a:spLocks noGrp="1"/>
          </p:cNvSpPr>
          <p:nvPr>
            <p:ph type="body" sz="quarter" idx="26" hasCustomPrompt="1"/>
          </p:nvPr>
        </p:nvSpPr>
        <p:spPr>
          <a:xfrm>
            <a:off x="515938" y="60465"/>
            <a:ext cx="10469148" cy="389455"/>
          </a:xfrm>
        </p:spPr>
        <p:txBody>
          <a:bodyPr>
            <a:normAutofit/>
          </a:bodyPr>
          <a:lstStyle>
            <a:lvl1pPr>
              <a:defRPr sz="1200" b="1">
                <a:solidFill>
                  <a:schemeClr val="bg1">
                    <a:lumMod val="50000"/>
                  </a:schemeClr>
                </a:solidFill>
                <a:latin typeface="Montserrat Black" panose="00000A00000000000000" pitchFamily="2" charset="0"/>
              </a:defRPr>
            </a:lvl1pPr>
          </a:lstStyle>
          <a:p>
            <a:pPr lvl="0"/>
            <a:r>
              <a:rPr lang="fr-FR" dirty="0"/>
              <a:t>Titre de ma slide</a:t>
            </a:r>
          </a:p>
        </p:txBody>
      </p:sp>
      <p:sp>
        <p:nvSpPr>
          <p:cNvPr id="69" name="Rectangle 68"/>
          <p:cNvSpPr/>
          <p:nvPr userDrawn="1"/>
        </p:nvSpPr>
        <p:spPr>
          <a:xfrm>
            <a:off x="11219851" y="3909044"/>
            <a:ext cx="89293" cy="57646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5" name="Rectangle 74"/>
          <p:cNvSpPr/>
          <p:nvPr userDrawn="1"/>
        </p:nvSpPr>
        <p:spPr>
          <a:xfrm>
            <a:off x="11013159" y="5943805"/>
            <a:ext cx="206692" cy="7834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6" name="Rectangle 75"/>
          <p:cNvSpPr/>
          <p:nvPr userDrawn="1"/>
        </p:nvSpPr>
        <p:spPr>
          <a:xfrm>
            <a:off x="11019571" y="5782403"/>
            <a:ext cx="206692" cy="4571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33" name="Image 32"/>
          <p:cNvPicPr>
            <a:picLocks noChangeAspect="1"/>
          </p:cNvPicPr>
          <p:nvPr userDrawn="1"/>
        </p:nvPicPr>
        <p:blipFill>
          <a:blip r:embed="rId5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1895" y="163859"/>
            <a:ext cx="694917" cy="694917"/>
          </a:xfrm>
          <a:prstGeom prst="rect">
            <a:avLst/>
          </a:prstGeom>
        </p:spPr>
      </p:pic>
      <p:pic>
        <p:nvPicPr>
          <p:cNvPr id="36" name="Image 35"/>
          <p:cNvPicPr>
            <a:picLocks noChangeAspect="1"/>
          </p:cNvPicPr>
          <p:nvPr userDrawn="1"/>
        </p:nvPicPr>
        <p:blipFill>
          <a:blip r:embed="rId6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44874" y="1677926"/>
            <a:ext cx="767100" cy="767100"/>
          </a:xfrm>
          <a:prstGeom prst="rect">
            <a:avLst/>
          </a:prstGeom>
        </p:spPr>
      </p:pic>
      <p:sp>
        <p:nvSpPr>
          <p:cNvPr id="37" name="ZoneTexte 36"/>
          <p:cNvSpPr txBox="1"/>
          <p:nvPr userDrawn="1"/>
        </p:nvSpPr>
        <p:spPr>
          <a:xfrm>
            <a:off x="11027095" y="769091"/>
            <a:ext cx="1206915" cy="215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800" b="1" dirty="0">
                <a:solidFill>
                  <a:srgbClr val="D6C377"/>
                </a:solidFill>
                <a:latin typeface="Montserrat Black" panose="00000A00000000000000" pitchFamily="2" charset="0"/>
              </a:rPr>
              <a:t>THEMATIQUE</a:t>
            </a:r>
          </a:p>
        </p:txBody>
      </p:sp>
      <p:sp>
        <p:nvSpPr>
          <p:cNvPr id="38" name="Espace réservé du texte 6"/>
          <p:cNvSpPr>
            <a:spLocks noGrp="1"/>
          </p:cNvSpPr>
          <p:nvPr>
            <p:ph type="body" sz="quarter" idx="28" hasCustomPrompt="1"/>
          </p:nvPr>
        </p:nvSpPr>
        <p:spPr>
          <a:xfrm>
            <a:off x="11062823" y="2489063"/>
            <a:ext cx="1051438" cy="220030"/>
          </a:xfrm>
          <a:solidFill>
            <a:schemeClr val="bg1"/>
          </a:solidFill>
          <a:ln w="3175">
            <a:noFill/>
          </a:ln>
          <a:effectLst>
            <a:innerShdw blurRad="38100" dist="25400" dir="13200000">
              <a:prstClr val="black">
                <a:alpha val="50000"/>
              </a:prstClr>
            </a:innerShdw>
          </a:effectLst>
        </p:spPr>
        <p:txBody>
          <a:bodyPr anchor="ctr">
            <a:noAutofit/>
          </a:bodyPr>
          <a:lstStyle>
            <a:lvl1pPr algn="ctr">
              <a:defRPr sz="800" b="1"/>
            </a:lvl1pPr>
          </a:lstStyle>
          <a:p>
            <a:pPr lvl="0"/>
            <a:r>
              <a:rPr lang="fr-FR" dirty="0"/>
              <a:t>Produit</a:t>
            </a:r>
          </a:p>
        </p:txBody>
      </p:sp>
      <p:sp>
        <p:nvSpPr>
          <p:cNvPr id="39" name="Espace réservé du texte 6"/>
          <p:cNvSpPr>
            <a:spLocks noGrp="1"/>
          </p:cNvSpPr>
          <p:nvPr>
            <p:ph type="body" sz="quarter" idx="29" hasCustomPrompt="1"/>
          </p:nvPr>
        </p:nvSpPr>
        <p:spPr>
          <a:xfrm>
            <a:off x="11072837" y="980582"/>
            <a:ext cx="1051438" cy="220030"/>
          </a:xfrm>
          <a:solidFill>
            <a:schemeClr val="bg1"/>
          </a:solidFill>
          <a:ln w="3175">
            <a:noFill/>
          </a:ln>
          <a:effectLst>
            <a:innerShdw blurRad="38100" dist="25400" dir="13200000">
              <a:prstClr val="black">
                <a:alpha val="50000"/>
              </a:prstClr>
            </a:innerShdw>
          </a:effectLst>
        </p:spPr>
        <p:txBody>
          <a:bodyPr anchor="ctr">
            <a:noAutofit/>
          </a:bodyPr>
          <a:lstStyle>
            <a:lvl1pPr algn="ctr">
              <a:defRPr sz="800" b="1"/>
            </a:lvl1pPr>
          </a:lstStyle>
          <a:p>
            <a:pPr lvl="0"/>
            <a:r>
              <a:rPr lang="fr-FR" dirty="0"/>
              <a:t>Thématique</a:t>
            </a:r>
          </a:p>
        </p:txBody>
      </p:sp>
      <p:pic>
        <p:nvPicPr>
          <p:cNvPr id="40" name="Graphique 297">
            <a:hlinkClick r:id="" action="ppaction://noaction"/>
            <a:extLst>
              <a:ext uri="{FF2B5EF4-FFF2-40B4-BE49-F238E27FC236}">
                <a16:creationId xmlns:a16="http://schemas.microsoft.com/office/drawing/2014/main" id="{C1A63987-1693-4349-9FAB-A0BDBDEB0526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63" y="29472"/>
            <a:ext cx="338827" cy="338827"/>
          </a:xfrm>
          <a:prstGeom prst="rect">
            <a:avLst/>
          </a:prstGeom>
        </p:spPr>
      </p:pic>
      <p:sp>
        <p:nvSpPr>
          <p:cNvPr id="42" name="ZoneTexte 41"/>
          <p:cNvSpPr txBox="1"/>
          <p:nvPr userDrawn="1"/>
        </p:nvSpPr>
        <p:spPr>
          <a:xfrm>
            <a:off x="10985085" y="2275508"/>
            <a:ext cx="1206915" cy="2170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800" b="1" dirty="0">
                <a:solidFill>
                  <a:srgbClr val="D6C377"/>
                </a:solidFill>
                <a:latin typeface="Montserrat Black" panose="00000A00000000000000" pitchFamily="2" charset="0"/>
              </a:rPr>
              <a:t> PRODUIT</a:t>
            </a:r>
          </a:p>
        </p:txBody>
      </p:sp>
      <p:cxnSp>
        <p:nvCxnSpPr>
          <p:cNvPr id="30" name="Connecteur droit 29"/>
          <p:cNvCxnSpPr/>
          <p:nvPr userDrawn="1"/>
        </p:nvCxnSpPr>
        <p:spPr>
          <a:xfrm flipH="1">
            <a:off x="10982599" y="368300"/>
            <a:ext cx="2486" cy="6082156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5334083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232">
          <p15:clr>
            <a:srgbClr val="FBAE40"/>
          </p15:clr>
        </p15:guide>
        <p15:guide id="5" orient="horz" pos="754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729CF1-B408-4B39-B7DC-AFEAD84F45F7}" type="datetimeFigureOut">
              <a:rPr lang="fr-FR" smtClean="0"/>
              <a:t>15/06/2023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A99A734-6F6A-4747-8496-1727BE0D69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563388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1" r:id="rId1"/>
    <p:sldLayoutId id="2147483712" r:id="rId2"/>
    <p:sldLayoutId id="2147483697" r:id="rId3"/>
    <p:sldLayoutId id="2147483698" r:id="rId4"/>
    <p:sldLayoutId id="2147483716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google.fr/url?sa=i&amp;rct=j&amp;q=&amp;esrc=s&amp;source=images&amp;cd=&amp;cad=rja&amp;uact=8&amp;ved=2ahUKEwjt5qXfsbXcAhUFDOwKHZYZA0wQjRx6BAgBEAU&amp;url=https://fr.fotolia.com/tag/%22%C3%A0%20retenir%22&amp;psig=AOvVaw2JoVTkk_lOo4UqznKrnQmc&amp;ust=1532440987601167" TargetMode="External"/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10" Type="http://schemas.openxmlformats.org/officeDocument/2006/relationships/image" Target="../media/image18.png"/><Relationship Id="rId4" Type="http://schemas.openxmlformats.org/officeDocument/2006/relationships/image" Target="../media/image13.emf"/><Relationship Id="rId9" Type="http://schemas.openxmlformats.org/officeDocument/2006/relationships/image" Target="../media/image17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Relationship Id="rId4" Type="http://schemas.openxmlformats.org/officeDocument/2006/relationships/hyperlink" Target="http://commerciaux.celca.caisse-epargne.fr/particuliers/epargne-2/lea/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://commerciaux.celca.caisse-epargne.fr/download/1176/documents-hors-arbo-2/30496/quoi-de-neuf-lot45.pdf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7" Type="http://schemas.openxmlformats.org/officeDocument/2006/relationships/image" Target="../media/image25.sv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4.png"/><Relationship Id="rId5" Type="http://schemas.openxmlformats.org/officeDocument/2006/relationships/hyperlink" Target="http://commerciaux.celca.caisse-epargne.fr/download/1176/documents-hors-arbo-2/13857/pjs27decharge-resp-instruments-financiers_non-resident-francais.docx" TargetMode="External"/><Relationship Id="rId4" Type="http://schemas.openxmlformats.org/officeDocument/2006/relationships/image" Target="../media/image2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27.png"/><Relationship Id="rId4" Type="http://schemas.openxmlformats.org/officeDocument/2006/relationships/hyperlink" Target="https://groupebpce-my.sharepoint.com/:v:/g/personal/jean-christophe_brun_natixis_com/Ee-jinKUeSRBlD-_UosSYkoB8h6b6IUpVrMX7kxGEGp5qQ?e=hAS8g4" TargetMode="Externa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openxmlformats.org/officeDocument/2006/relationships/image" Target="../media/image26.png"/><Relationship Id="rId7" Type="http://schemas.openxmlformats.org/officeDocument/2006/relationships/hyperlink" Target="http://commerciaux.celca.caisse-epargne.fr/download/1176/documents-hors-arbo-2/30485/webex-vega-im_2023-06-09_vce.pdf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Relationship Id="rId6" Type="http://schemas.openxmlformats.org/officeDocument/2006/relationships/hyperlink" Target="https://youtu.be/6KVXi1ZiybE" TargetMode="External"/><Relationship Id="rId5" Type="http://schemas.openxmlformats.org/officeDocument/2006/relationships/image" Target="../media/image28.png"/><Relationship Id="rId4" Type="http://schemas.openxmlformats.org/officeDocument/2006/relationships/hyperlink" Target="http://commerciaux.celca.caisse-epargne.fr/download/1449/referentiel-des-delegations-commerciales/9052/referentiel-des-derogations-commerciales.pdf" TargetMode="Externa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openxmlformats.org/officeDocument/2006/relationships/image" Target="../media/image26.png"/><Relationship Id="rId7" Type="http://schemas.openxmlformats.org/officeDocument/2006/relationships/hyperlink" Target="http://commerciaux.celca.caisse-epargne.fr/download/1648/lettre-hebdomadaire-vega-investment-managers/30484/la-lettre-hebdomadaire-de-vega-im_12-juin-2023-1.pdf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8.png"/><Relationship Id="rId5" Type="http://schemas.openxmlformats.org/officeDocument/2006/relationships/hyperlink" Target="http://commerciaux.celca.caisse-epargne.fr/download/1449/referentiel-des-delegations-commerciales/9052/referentiel-des-derogations-commerciales.pdf" TargetMode="External"/><Relationship Id="rId4" Type="http://schemas.openxmlformats.org/officeDocument/2006/relationships/image" Target="../media/image3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ous-titre 1"/>
          <p:cNvSpPr>
            <a:spLocks noGrp="1"/>
          </p:cNvSpPr>
          <p:nvPr>
            <p:ph type="subTitle" idx="1"/>
          </p:nvPr>
        </p:nvSpPr>
        <p:spPr>
          <a:xfrm>
            <a:off x="176270" y="5223163"/>
            <a:ext cx="13133154" cy="556592"/>
          </a:xfrm>
        </p:spPr>
        <p:txBody>
          <a:bodyPr/>
          <a:lstStyle/>
          <a:p>
            <a:r>
              <a:rPr lang="fr-FR" dirty="0"/>
              <a:t>2023 – Semaine 25 du Lundi 19 au Samedi 23 juin</a:t>
            </a:r>
          </a:p>
        </p:txBody>
      </p:sp>
    </p:spTree>
    <p:extLst>
      <p:ext uri="{BB962C8B-B14F-4D97-AF65-F5344CB8AC3E}">
        <p14:creationId xmlns:p14="http://schemas.microsoft.com/office/powerpoint/2010/main" val="8539782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3"/>
          <p:cNvSpPr txBox="1">
            <a:spLocks/>
          </p:cNvSpPr>
          <p:nvPr/>
        </p:nvSpPr>
        <p:spPr>
          <a:xfrm>
            <a:off x="3030885" y="6498618"/>
            <a:ext cx="4478717" cy="36195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 pitchFamily="2" charset="0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fr-FR" dirty="0">
                <a:solidFill>
                  <a:schemeClr val="bg1">
                    <a:lumMod val="50000"/>
                  </a:schemeClr>
                </a:solidFill>
              </a:rPr>
              <a:t>Semaine 25</a:t>
            </a:r>
          </a:p>
        </p:txBody>
      </p:sp>
      <p:sp>
        <p:nvSpPr>
          <p:cNvPr id="3" name="Espace réservé du numéro de diapositive 1"/>
          <p:cNvSpPr txBox="1">
            <a:spLocks/>
          </p:cNvSpPr>
          <p:nvPr/>
        </p:nvSpPr>
        <p:spPr>
          <a:xfrm>
            <a:off x="11276532" y="6474557"/>
            <a:ext cx="673405" cy="261814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1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2</a:t>
            </a:fld>
            <a:endParaRPr lang="fr-FR" sz="10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26F0729-DD20-87B4-653E-2F9BC6369A05}"/>
              </a:ext>
            </a:extLst>
          </p:cNvPr>
          <p:cNvSpPr/>
          <p:nvPr/>
        </p:nvSpPr>
        <p:spPr>
          <a:xfrm>
            <a:off x="3312368" y="2652441"/>
            <a:ext cx="8804987" cy="3139321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SCPI OUVERTES : </a:t>
            </a:r>
            <a:r>
              <a:rPr lang="fr-FR" dirty="0"/>
              <a:t>à date chez CNP &amp; BPCE VIE (HORS  TEORA BY NWM) &amp; SCPI en direct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Assurance Vie: </a:t>
            </a:r>
            <a:r>
              <a:rPr lang="fr-FR" dirty="0"/>
              <a:t>Les nouveautés PUMA à compter du 26/06/23 dans Quoi de Neuf PUMA?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PARCOURS CONSEIL: </a:t>
            </a:r>
            <a:r>
              <a:rPr lang="fr-FR" dirty="0"/>
              <a:t>Déploiement de CHADO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EPARGNE: </a:t>
            </a:r>
            <a:r>
              <a:rPr lang="fr-FR" dirty="0"/>
              <a:t>Commercialisation d’instruments financiers aux non-résidents en CEGEE-décharge à faire signer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Assurance Vie / Valeurs  mobilières VEGA IM: </a:t>
            </a:r>
            <a:r>
              <a:rPr lang="fr-FR" dirty="0"/>
              <a:t>réécoute de la </a:t>
            </a:r>
            <a:r>
              <a:rPr lang="fr-FR" dirty="0" err="1"/>
              <a:t>webex</a:t>
            </a:r>
            <a:r>
              <a:rPr lang="fr-FR" dirty="0"/>
              <a:t> NIMI APE/APO du jeudi  15 juin 2023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Assurance Vie / Valeurs  mobilières VEGA IM: </a:t>
            </a:r>
            <a:r>
              <a:rPr lang="fr-FR" dirty="0"/>
              <a:t>réécoute de la </a:t>
            </a:r>
            <a:r>
              <a:rPr lang="fr-FR" dirty="0" err="1"/>
              <a:t>webex</a:t>
            </a:r>
            <a:r>
              <a:rPr lang="fr-FR" dirty="0"/>
              <a:t> GMS du vendredi 9 juin 2023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Assurance Vie / Valeurs  mobilières : VEGA IM </a:t>
            </a:r>
            <a:r>
              <a:rPr lang="fr-FR" dirty="0"/>
              <a:t>:  La lettre HEBDO du 12 juin 2023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56983397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ZoneTexte 6"/>
          <p:cNvSpPr txBox="1"/>
          <p:nvPr/>
        </p:nvSpPr>
        <p:spPr>
          <a:xfrm>
            <a:off x="0" y="368300"/>
            <a:ext cx="10979084" cy="83099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defTabSz="1258794">
              <a:lnSpc>
                <a:spcPct val="150000"/>
              </a:lnSpc>
              <a:defRPr/>
            </a:pPr>
            <a:r>
              <a:rPr lang="fr-FR" sz="1600" kern="0" dirty="0">
                <a:solidFill>
                  <a:schemeClr val="bg1">
                    <a:lumMod val="50000"/>
                  </a:schemeClr>
                </a:solidFill>
              </a:rPr>
              <a:t>        ACTIONS COMMERCIALES / COLLECTE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 </a:t>
            </a:r>
            <a:r>
              <a:rPr lang="fr-FR" sz="22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S</a:t>
            </a:r>
            <a:r>
              <a:rPr lang="fr-FR" sz="22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CPI OUVERTES A DATE CHEZ  CNP &amp; BPCE VIE (HORS TEORA BY NWM) &amp; SCPI EN  DIRECT</a:t>
            </a:r>
            <a:endParaRPr lang="fr-FR" sz="2200" kern="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0988298" y="3261528"/>
            <a:ext cx="1134369" cy="318499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02099965-D0A3-47AD-B902-59282BF11C84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85561" y="1863168"/>
            <a:ext cx="1043608" cy="7799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" name="Imag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31398" y="2126086"/>
            <a:ext cx="1208879" cy="348848"/>
          </a:xfrm>
          <a:prstGeom prst="rect">
            <a:avLst/>
          </a:prstGeom>
        </p:spPr>
      </p:pic>
      <p:sp>
        <p:nvSpPr>
          <p:cNvPr id="12" name="Espace réservé du texte 13"/>
          <p:cNvSpPr txBox="1">
            <a:spLocks/>
          </p:cNvSpPr>
          <p:nvPr/>
        </p:nvSpPr>
        <p:spPr>
          <a:xfrm>
            <a:off x="1868007" y="6524625"/>
            <a:ext cx="4478717" cy="36195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 pitchFamily="2" charset="0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fr-FR" dirty="0">
                <a:solidFill>
                  <a:schemeClr val="bg1">
                    <a:lumMod val="50000"/>
                  </a:schemeClr>
                </a:solidFill>
              </a:rPr>
              <a:t>Semaine</a:t>
            </a:r>
            <a:r>
              <a:rPr lang="fr-FR" baseline="0" dirty="0">
                <a:solidFill>
                  <a:schemeClr val="bg1">
                    <a:lumMod val="50000"/>
                  </a:schemeClr>
                </a:solidFill>
              </a:rPr>
              <a:t> 25</a:t>
            </a:r>
            <a:endParaRPr lang="fr-FR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3" name="Espace réservé du numéro de diapositive 1"/>
          <p:cNvSpPr txBox="1">
            <a:spLocks/>
          </p:cNvSpPr>
          <p:nvPr/>
        </p:nvSpPr>
        <p:spPr>
          <a:xfrm>
            <a:off x="10988298" y="6524625"/>
            <a:ext cx="673405" cy="261814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1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3</a:t>
            </a:fld>
            <a:endParaRPr lang="fr-FR" sz="10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11028156" y="256664"/>
            <a:ext cx="1120771" cy="149300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026" name="Picture 2" descr="Toujours indiquer l’entité titulaire jointe en cas de souscription pour une personne mariée sous un régime communautaire ou pacsée en régime d’indivision, SAUF si remploi de fonds propres.&#10;Pour rappel la signature du conjoint ou partenaire de Pacs est d’ailleurs nécessaire sur le bulletin dans ces cas de figure &#10;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41540" y="5125450"/>
            <a:ext cx="4953000" cy="1295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B05F56B2-AF29-47D7-BAF0-58C87E14F2B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665159" y="1982630"/>
            <a:ext cx="1452679" cy="427093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74B6D0DD-149F-4F6B-B454-25971F04D59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401033" y="1983195"/>
            <a:ext cx="1452679" cy="427092"/>
          </a:xfrm>
          <a:prstGeom prst="rect">
            <a:avLst/>
          </a:prstGeom>
        </p:spPr>
      </p:pic>
      <p:sp>
        <p:nvSpPr>
          <p:cNvPr id="16" name="Espace réservé du texte 5">
            <a:extLst>
              <a:ext uri="{FF2B5EF4-FFF2-40B4-BE49-F238E27FC236}">
                <a16:creationId xmlns:a16="http://schemas.microsoft.com/office/drawing/2014/main" id="{FAAC8D67-87C4-44F5-9099-FA9EF0091AB0}"/>
              </a:ext>
            </a:extLst>
          </p:cNvPr>
          <p:cNvSpPr txBox="1">
            <a:spLocks/>
          </p:cNvSpPr>
          <p:nvPr/>
        </p:nvSpPr>
        <p:spPr>
          <a:xfrm>
            <a:off x="11028156" y="2489675"/>
            <a:ext cx="1082796" cy="659375"/>
          </a:xfrm>
          <a:prstGeom prst="rect">
            <a:avLst/>
          </a:prstGeom>
          <a:solidFill>
            <a:schemeClr val="bg1"/>
          </a:solidFill>
          <a:ln w="3175">
            <a:noFill/>
          </a:ln>
          <a:effectLst>
            <a:innerShdw blurRad="38100" dist="25400" dir="13200000">
              <a:prstClr val="black">
                <a:alpha val="50000"/>
              </a:prstClr>
            </a:innerShdw>
          </a:effectLst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fr-FR" sz="1400" dirty="0"/>
              <a:t>SCPI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08F3F999-446C-4943-97D4-06CABE65BDB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29287" y="2474934"/>
            <a:ext cx="4924425" cy="2190750"/>
          </a:xfrm>
          <a:prstGeom prst="rect">
            <a:avLst/>
          </a:prstGeom>
        </p:spPr>
      </p:pic>
      <p:pic>
        <p:nvPicPr>
          <p:cNvPr id="17" name="Picture 2" descr="Résultat de recherche d'images pour &quot;à retenir&quot;">
            <a:hlinkClick r:id="rId8"/>
            <a:extLst>
              <a:ext uri="{FF2B5EF4-FFF2-40B4-BE49-F238E27FC236}">
                <a16:creationId xmlns:a16="http://schemas.microsoft.com/office/drawing/2014/main" id="{BA29E15A-459C-4E03-8136-E183FA87DDA8}"/>
              </a:ext>
            </a:extLst>
          </p:cNvPr>
          <p:cNvPicPr/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354" t="28043" r="14390" b="27196"/>
          <a:stretch/>
        </p:blipFill>
        <p:spPr bwMode="auto">
          <a:xfrm rot="21294829">
            <a:off x="1151726" y="1336395"/>
            <a:ext cx="1432560" cy="42037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302C7D1E-C2A8-4D4E-9569-FDFDB3FA443B}"/>
              </a:ext>
            </a:extLst>
          </p:cNvPr>
          <p:cNvSpPr txBox="1"/>
          <p:nvPr/>
        </p:nvSpPr>
        <p:spPr>
          <a:xfrm>
            <a:off x="2734091" y="1321573"/>
            <a:ext cx="75523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Retrait de la commercialisation de PIERRE PLUS en direct depuis le 31/03/2023</a:t>
            </a: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4C8262CB-60DC-2585-5391-C58E54D4E17F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86265" y="2643111"/>
            <a:ext cx="4708023" cy="32260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748535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ZoneTexte 6"/>
          <p:cNvSpPr txBox="1"/>
          <p:nvPr/>
        </p:nvSpPr>
        <p:spPr>
          <a:xfrm>
            <a:off x="0" y="368300"/>
            <a:ext cx="10979084" cy="83099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defTabSz="1258794">
              <a:lnSpc>
                <a:spcPct val="150000"/>
              </a:lnSpc>
              <a:defRPr/>
            </a:pPr>
            <a:r>
              <a:rPr lang="fr-FR" sz="1600" kern="0" dirty="0">
                <a:solidFill>
                  <a:schemeClr val="bg1">
                    <a:lumMod val="50000"/>
                  </a:schemeClr>
                </a:solidFill>
              </a:rPr>
              <a:t>        ACTIONS COMMERCIALES / COLLECTE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   DEPLOIEMENT DE CHADO (1/2) </a:t>
            </a:r>
            <a:endParaRPr lang="fr-FR" sz="2400" kern="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11039630" y="2489063"/>
            <a:ext cx="1051439" cy="397093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Espace réservé du texte 13"/>
          <p:cNvSpPr txBox="1">
            <a:spLocks/>
          </p:cNvSpPr>
          <p:nvPr/>
        </p:nvSpPr>
        <p:spPr>
          <a:xfrm>
            <a:off x="1510199" y="6424489"/>
            <a:ext cx="4478717" cy="36195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 pitchFamily="2" charset="0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fr-FR" dirty="0">
                <a:solidFill>
                  <a:schemeClr val="bg1">
                    <a:lumMod val="50000"/>
                  </a:schemeClr>
                </a:solidFill>
              </a:rPr>
              <a:t>Semaine</a:t>
            </a:r>
            <a:r>
              <a:rPr lang="fr-FR" baseline="0" dirty="0">
                <a:solidFill>
                  <a:schemeClr val="bg1">
                    <a:lumMod val="50000"/>
                  </a:schemeClr>
                </a:solidFill>
              </a:rPr>
              <a:t> 25</a:t>
            </a:r>
            <a:endParaRPr lang="fr-FR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6" name="Espace réservé du numéro de diapositive 1"/>
          <p:cNvSpPr txBox="1">
            <a:spLocks/>
          </p:cNvSpPr>
          <p:nvPr/>
        </p:nvSpPr>
        <p:spPr>
          <a:xfrm>
            <a:off x="10988298" y="6524625"/>
            <a:ext cx="673405" cy="261814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1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4</a:t>
            </a:fld>
            <a:endParaRPr lang="fr-FR" sz="10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89AFFD75-F176-4EFB-9987-D048AB51202F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11062822" y="2489063"/>
            <a:ext cx="1051439" cy="332018"/>
          </a:xfrm>
        </p:spPr>
        <p:txBody>
          <a:bodyPr/>
          <a:lstStyle/>
          <a:p>
            <a:pPr marL="0" indent="0">
              <a:buNone/>
            </a:pPr>
            <a:r>
              <a:rPr lang="fr-FR" sz="1200" dirty="0"/>
              <a:t>Parcours conseil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0B5EF6D1-92AA-4EFA-81A4-C6F223AA071A}"/>
              </a:ext>
            </a:extLst>
          </p:cNvPr>
          <p:cNvSpPr/>
          <p:nvPr/>
        </p:nvSpPr>
        <p:spPr>
          <a:xfrm>
            <a:off x="11016440" y="71561"/>
            <a:ext cx="1129177" cy="169192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0E740B00-A6B1-7090-AA2A-3F2EBEBBC0CC}"/>
              </a:ext>
            </a:extLst>
          </p:cNvPr>
          <p:cNvSpPr txBox="1"/>
          <p:nvPr/>
        </p:nvSpPr>
        <p:spPr>
          <a:xfrm>
            <a:off x="535775" y="1263924"/>
            <a:ext cx="1229371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fr-FR" dirty="0"/>
              <a:t>Le chainage des opérations (CHADO)  est en cours de déploiement dans les agences pilotes et auprès des CAGP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fr-FR" dirty="0"/>
              <a:t> pour un déploiement généralisé dans les prochains jours.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AA50FCDC-D421-0F65-7192-32A17BD87E3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69882" y="2001857"/>
            <a:ext cx="9652235" cy="44311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8403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ZoneTexte 6"/>
          <p:cNvSpPr txBox="1"/>
          <p:nvPr/>
        </p:nvSpPr>
        <p:spPr>
          <a:xfrm>
            <a:off x="0" y="368300"/>
            <a:ext cx="10979084" cy="83099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defTabSz="1258794">
              <a:lnSpc>
                <a:spcPct val="150000"/>
              </a:lnSpc>
              <a:defRPr/>
            </a:pPr>
            <a:r>
              <a:rPr lang="fr-FR" sz="1600" kern="0" dirty="0">
                <a:solidFill>
                  <a:schemeClr val="bg1">
                    <a:lumMod val="50000"/>
                  </a:schemeClr>
                </a:solidFill>
              </a:rPr>
              <a:t>        ACTIONS COMMERCIALES / COLLECTE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   DEPLOIEMENT DE CHADO (2/2) </a:t>
            </a:r>
            <a:endParaRPr lang="fr-FR" sz="2400" kern="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11039630" y="2489063"/>
            <a:ext cx="1051439" cy="397093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Espace réservé du texte 13"/>
          <p:cNvSpPr txBox="1">
            <a:spLocks/>
          </p:cNvSpPr>
          <p:nvPr/>
        </p:nvSpPr>
        <p:spPr>
          <a:xfrm>
            <a:off x="1510199" y="6424489"/>
            <a:ext cx="4478717" cy="36195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 pitchFamily="2" charset="0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fr-FR" dirty="0">
                <a:solidFill>
                  <a:schemeClr val="bg1">
                    <a:lumMod val="50000"/>
                  </a:schemeClr>
                </a:solidFill>
              </a:rPr>
              <a:t>Semaine</a:t>
            </a:r>
            <a:r>
              <a:rPr lang="fr-FR" baseline="0" dirty="0">
                <a:solidFill>
                  <a:schemeClr val="bg1">
                    <a:lumMod val="50000"/>
                  </a:schemeClr>
                </a:solidFill>
              </a:rPr>
              <a:t> 25</a:t>
            </a:r>
            <a:endParaRPr lang="fr-FR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6" name="Espace réservé du numéro de diapositive 1"/>
          <p:cNvSpPr txBox="1">
            <a:spLocks/>
          </p:cNvSpPr>
          <p:nvPr/>
        </p:nvSpPr>
        <p:spPr>
          <a:xfrm>
            <a:off x="10988298" y="6524625"/>
            <a:ext cx="673405" cy="261814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1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5</a:t>
            </a:fld>
            <a:endParaRPr lang="fr-FR" sz="10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89AFFD75-F176-4EFB-9987-D048AB51202F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11062822" y="2489063"/>
            <a:ext cx="1051439" cy="332018"/>
          </a:xfrm>
        </p:spPr>
        <p:txBody>
          <a:bodyPr/>
          <a:lstStyle/>
          <a:p>
            <a:pPr marL="0" indent="0">
              <a:buNone/>
            </a:pPr>
            <a:r>
              <a:rPr lang="fr-FR" sz="1200" dirty="0"/>
              <a:t>Parcours conseil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0B5EF6D1-92AA-4EFA-81A4-C6F223AA071A}"/>
              </a:ext>
            </a:extLst>
          </p:cNvPr>
          <p:cNvSpPr/>
          <p:nvPr/>
        </p:nvSpPr>
        <p:spPr>
          <a:xfrm>
            <a:off x="11016440" y="71561"/>
            <a:ext cx="1129177" cy="169192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aphicFrame>
        <p:nvGraphicFramePr>
          <p:cNvPr id="2" name="Table 3">
            <a:extLst>
              <a:ext uri="{FF2B5EF4-FFF2-40B4-BE49-F238E27FC236}">
                <a16:creationId xmlns:a16="http://schemas.microsoft.com/office/drawing/2014/main" id="{E83D1F8D-DBFD-C1E4-524B-33FA96C9FDE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19116672"/>
              </p:ext>
            </p:extLst>
          </p:nvPr>
        </p:nvGraphicFramePr>
        <p:xfrm>
          <a:off x="284583" y="1199297"/>
          <a:ext cx="9653768" cy="3013508"/>
        </p:xfrm>
        <a:graphic>
          <a:graphicData uri="http://schemas.openxmlformats.org/drawingml/2006/table">
            <a:tbl>
              <a:tblPr firstRow="1"/>
              <a:tblGrid>
                <a:gridCol w="575094">
                  <a:extLst>
                    <a:ext uri="{9D8B030D-6E8A-4147-A177-3AD203B41FA5}">
                      <a16:colId xmlns:a16="http://schemas.microsoft.com/office/drawing/2014/main" val="4113973716"/>
                    </a:ext>
                  </a:extLst>
                </a:gridCol>
                <a:gridCol w="4066999">
                  <a:extLst>
                    <a:ext uri="{9D8B030D-6E8A-4147-A177-3AD203B41FA5}">
                      <a16:colId xmlns:a16="http://schemas.microsoft.com/office/drawing/2014/main" val="2131345117"/>
                    </a:ext>
                  </a:extLst>
                </a:gridCol>
                <a:gridCol w="2880329">
                  <a:extLst>
                    <a:ext uri="{9D8B030D-6E8A-4147-A177-3AD203B41FA5}">
                      <a16:colId xmlns:a16="http://schemas.microsoft.com/office/drawing/2014/main" val="564753852"/>
                    </a:ext>
                  </a:extLst>
                </a:gridCol>
                <a:gridCol w="632644">
                  <a:extLst>
                    <a:ext uri="{9D8B030D-6E8A-4147-A177-3AD203B41FA5}">
                      <a16:colId xmlns:a16="http://schemas.microsoft.com/office/drawing/2014/main" val="3402537571"/>
                    </a:ext>
                  </a:extLst>
                </a:gridCol>
                <a:gridCol w="632644">
                  <a:extLst>
                    <a:ext uri="{9D8B030D-6E8A-4147-A177-3AD203B41FA5}">
                      <a16:colId xmlns:a16="http://schemas.microsoft.com/office/drawing/2014/main" val="2879884627"/>
                    </a:ext>
                  </a:extLst>
                </a:gridCol>
                <a:gridCol w="866058">
                  <a:extLst>
                    <a:ext uri="{9D8B030D-6E8A-4147-A177-3AD203B41FA5}">
                      <a16:colId xmlns:a16="http://schemas.microsoft.com/office/drawing/2014/main" val="1834897047"/>
                    </a:ext>
                  </a:extLst>
                </a:gridCol>
              </a:tblGrid>
              <a:tr h="39852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l" fontAlgn="ctr"/>
                      <a:endParaRPr lang="fr-FR" sz="700" b="1" i="0" u="none" strike="noStrike">
                        <a:solidFill>
                          <a:srgbClr val="FFFFFF"/>
                        </a:solidFill>
                        <a:effectLst/>
                        <a:latin typeface="Montserrat" panose="00000500000000000000" pitchFamily="2" charset="0"/>
                      </a:endParaRPr>
                    </a:p>
                  </a:txBody>
                  <a:tcPr marL="34290" marR="34290" marT="13500" marB="1350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l" rtl="0" fontAlgn="ctr"/>
                      <a:r>
                        <a:rPr lang="fr-FR" sz="700" b="1" i="0" u="none" strike="noStrike">
                          <a:solidFill>
                            <a:srgbClr val="FFFFFF"/>
                          </a:solidFill>
                          <a:effectLst/>
                          <a:latin typeface="Montserrat"/>
                        </a:rPr>
                        <a:t>Cas d'usage</a:t>
                      </a:r>
                    </a:p>
                  </a:txBody>
                  <a:tcPr marL="34290" marR="34290" marT="13500" marB="1350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08080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l" rtl="0" fontAlgn="ctr"/>
                      <a:r>
                        <a:rPr lang="fr-FR" sz="700" b="1" i="0" u="none" strike="noStrike">
                          <a:solidFill>
                            <a:srgbClr val="FFFFFF"/>
                          </a:solidFill>
                          <a:effectLst/>
                          <a:latin typeface="Montserrat"/>
                        </a:rPr>
                        <a:t>Libellé dans le panier Mysys</a:t>
                      </a:r>
                    </a:p>
                  </a:txBody>
                  <a:tcPr marL="34290" marR="34290" marT="13500" marB="1350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08080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l" rtl="0" fontAlgn="t"/>
                      <a:r>
                        <a:rPr lang="fr-FR" sz="700" b="1" i="0" u="none" strike="noStrike">
                          <a:solidFill>
                            <a:srgbClr val="FFFFFF"/>
                          </a:solidFill>
                          <a:effectLst/>
                          <a:latin typeface="Montserrat"/>
                        </a:rPr>
                        <a:t>BPCE </a:t>
                      </a:r>
                      <a:br>
                        <a:rPr lang="fr-FR" sz="700" b="1" i="0" u="none" strike="noStrike">
                          <a:solidFill>
                            <a:srgbClr val="FFFFFF"/>
                          </a:solidFill>
                          <a:effectLst/>
                          <a:latin typeface="Montserrat"/>
                        </a:rPr>
                      </a:br>
                      <a:r>
                        <a:rPr lang="fr-FR" sz="700" b="1" i="0" u="none" strike="noStrike">
                          <a:solidFill>
                            <a:srgbClr val="FFFFFF"/>
                          </a:solidFill>
                          <a:effectLst/>
                          <a:latin typeface="Montserrat"/>
                        </a:rPr>
                        <a:t>VIE</a:t>
                      </a:r>
                    </a:p>
                  </a:txBody>
                  <a:tcPr marL="34290" marR="34290" marT="13500" marB="13500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08080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l" rtl="0" fontAlgn="t"/>
                      <a:r>
                        <a:rPr lang="fr-FR" sz="700" b="1" i="0" u="none" strike="noStrike">
                          <a:solidFill>
                            <a:srgbClr val="FFFFFF"/>
                          </a:solidFill>
                          <a:effectLst/>
                          <a:latin typeface="Montserrat"/>
                        </a:rPr>
                        <a:t>CNP </a:t>
                      </a:r>
                      <a:br>
                        <a:rPr lang="fr-FR" sz="700" b="1" i="0" u="none" strike="noStrike">
                          <a:solidFill>
                            <a:srgbClr val="FFFFFF"/>
                          </a:solidFill>
                          <a:effectLst/>
                          <a:latin typeface="Montserrat"/>
                        </a:rPr>
                      </a:br>
                      <a:r>
                        <a:rPr lang="fr-FR" sz="700" b="1" i="0" u="none" strike="noStrike">
                          <a:solidFill>
                            <a:srgbClr val="FFFFFF"/>
                          </a:solidFill>
                          <a:effectLst/>
                          <a:latin typeface="Montserrat"/>
                        </a:rPr>
                        <a:t>Assu.</a:t>
                      </a:r>
                    </a:p>
                  </a:txBody>
                  <a:tcPr marL="34290" marR="34290" marT="13500" marB="13500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08080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l" rtl="0" fontAlgn="t"/>
                      <a:r>
                        <a:rPr lang="fr-FR" sz="700" b="1" i="0" u="none" strike="noStrike" err="1">
                          <a:solidFill>
                            <a:srgbClr val="FFFFFF"/>
                          </a:solidFill>
                          <a:effectLst/>
                          <a:latin typeface="Montserrat" panose="00000500000000000000" pitchFamily="2" charset="0"/>
                        </a:rPr>
                        <a:t>Eurotitres</a:t>
                      </a:r>
                      <a:endParaRPr lang="fr-FR" sz="700" b="1" i="0" u="none" strike="noStrike">
                        <a:solidFill>
                          <a:srgbClr val="FFFFFF"/>
                        </a:solidFill>
                        <a:effectLst/>
                        <a:latin typeface="Montserrat" panose="00000500000000000000" pitchFamily="2" charset="0"/>
                      </a:endParaRPr>
                    </a:p>
                  </a:txBody>
                  <a:tcPr marL="34290" marR="34290" marT="13500" marB="13500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0808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93972853"/>
                  </a:ext>
                </a:extLst>
              </a:tr>
              <a:tr h="398524">
                <a:tc rowSpan="5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rtl="0" fontAlgn="ctr"/>
                      <a:r>
                        <a:rPr lang="fr-FR" sz="700" b="1" i="0" u="none" strike="noStrike" dirty="0">
                          <a:solidFill>
                            <a:srgbClr val="FFFFFF"/>
                          </a:solidFill>
                          <a:effectLst/>
                          <a:latin typeface="Montserrat"/>
                        </a:rPr>
                        <a:t>ASV</a:t>
                      </a:r>
                    </a:p>
                  </a:txBody>
                  <a:tcPr marL="34290" marR="34290" marT="13500" marB="1350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81D74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l" rtl="0" fontAlgn="ctr"/>
                      <a:r>
                        <a:rPr lang="fr-FR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Montserrat"/>
                        </a:rPr>
                        <a:t>Souscription ASV </a:t>
                      </a:r>
                      <a:br>
                        <a:rPr lang="fr-F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Montserrat"/>
                        </a:rPr>
                      </a:br>
                      <a:r>
                        <a:rPr lang="fr-F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Montserrat"/>
                        </a:rPr>
                        <a:t>en GL ou délégation, avec ou sans VP</a:t>
                      </a:r>
                      <a:endParaRPr lang="fr-FR" sz="1000" b="1" i="0" u="none" strike="noStrike" dirty="0">
                        <a:solidFill>
                          <a:srgbClr val="000000"/>
                        </a:solidFill>
                        <a:effectLst/>
                        <a:latin typeface="Montserrat"/>
                      </a:endParaRPr>
                    </a:p>
                  </a:txBody>
                  <a:tcPr marL="34290" marR="34290" marT="13500" marB="1350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E4F0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l" rtl="0" fontAlgn="ctr"/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Montserrat"/>
                        </a:rPr>
                        <a:t>Souscription Assurance</a:t>
                      </a:r>
                    </a:p>
                  </a:txBody>
                  <a:tcPr marL="34290" marR="34290" marT="13500" marB="1350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rtl="0" fontAlgn="ctr"/>
                      <a:r>
                        <a:rPr lang="fr-FR" sz="1000" b="1" i="0" u="none" strike="noStrike" dirty="0">
                          <a:solidFill>
                            <a:srgbClr val="FFFFFF"/>
                          </a:solidFill>
                          <a:effectLst/>
                          <a:latin typeface="Montserrat"/>
                        </a:rPr>
                        <a:t>Oui</a:t>
                      </a:r>
                    </a:p>
                  </a:txBody>
                  <a:tcPr marL="34290" marR="34290" marT="13500" marB="1350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A193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rtl="0" fontAlgn="ctr"/>
                      <a:r>
                        <a:rPr lang="fr-FR" sz="1000" b="0" i="0" u="none" strike="noStrike">
                          <a:solidFill>
                            <a:srgbClr val="808080"/>
                          </a:solidFill>
                          <a:effectLst/>
                          <a:latin typeface="Montserrat"/>
                        </a:rPr>
                        <a:t>-</a:t>
                      </a:r>
                    </a:p>
                  </a:txBody>
                  <a:tcPr marL="34290" marR="34290" marT="13500" marB="1350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rtl="0" fontAlgn="ctr"/>
                      <a:r>
                        <a:rPr lang="fr-FR" sz="1000" b="0" i="0" u="none" strike="noStrike">
                          <a:solidFill>
                            <a:srgbClr val="808080"/>
                          </a:solidFill>
                          <a:effectLst/>
                          <a:latin typeface="Montserrat"/>
                        </a:rPr>
                        <a:t>-</a:t>
                      </a:r>
                    </a:p>
                  </a:txBody>
                  <a:tcPr marL="34290" marR="34290" marT="13500" marB="1350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82937430"/>
                  </a:ext>
                </a:extLst>
              </a:tr>
              <a:tr h="221646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l" rtl="0" fontAlgn="ctr"/>
                      <a:r>
                        <a:rPr lang="fr-FR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Montserrat"/>
                        </a:rPr>
                        <a:t>Transfert PACTE </a:t>
                      </a:r>
                      <a:r>
                        <a:rPr lang="fr-F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Montserrat"/>
                        </a:rPr>
                        <a:t>(avec ou sans VP)</a:t>
                      </a:r>
                      <a:endParaRPr lang="fr-FR" sz="1000" b="1" i="0" u="none" strike="noStrike" dirty="0">
                        <a:solidFill>
                          <a:srgbClr val="000000"/>
                        </a:solidFill>
                        <a:effectLst/>
                        <a:latin typeface="Montserrat"/>
                      </a:endParaRPr>
                    </a:p>
                  </a:txBody>
                  <a:tcPr marL="34290" marR="34290" marT="13500" marB="13500" anchor="ctr">
                    <a:lnL w="12700" cmpd="sng">
                      <a:solidFill>
                        <a:prstClr val="black"/>
                      </a:solidFill>
                      <a:prstDash val="soli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3C8E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l" rtl="0" fontAlgn="ctr"/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Montserrat"/>
                        </a:rPr>
                        <a:t>Transfert Pacte </a:t>
                      </a:r>
                    </a:p>
                  </a:txBody>
                  <a:tcPr marL="34290" marR="34290" marT="13500" marB="1350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rtl="0" fontAlgn="ctr"/>
                      <a:r>
                        <a:rPr lang="fr-FR" sz="1000" b="0" i="0" u="none" strike="noStrike" dirty="0">
                          <a:solidFill>
                            <a:srgbClr val="808080"/>
                          </a:solidFill>
                          <a:effectLst/>
                          <a:latin typeface="Montserrat"/>
                        </a:rPr>
                        <a:t>-</a:t>
                      </a:r>
                    </a:p>
                  </a:txBody>
                  <a:tcPr marL="34290" marR="34290" marT="13500" marB="1350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rtl="0" fontAlgn="ctr"/>
                      <a:r>
                        <a:rPr lang="fr-FR" sz="1000" b="1" i="0" u="none" strike="noStrike">
                          <a:solidFill>
                            <a:srgbClr val="FFFFFF"/>
                          </a:solidFill>
                          <a:effectLst/>
                          <a:latin typeface="Montserrat"/>
                        </a:rPr>
                        <a:t>Oui</a:t>
                      </a:r>
                    </a:p>
                  </a:txBody>
                  <a:tcPr marL="34290" marR="34290" marT="13500" marB="1350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A193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rtl="0" fontAlgn="ctr"/>
                      <a:r>
                        <a:rPr lang="fr-FR" sz="1000" b="0" i="0" u="none" strike="noStrike" dirty="0">
                          <a:solidFill>
                            <a:srgbClr val="808080"/>
                          </a:solidFill>
                          <a:effectLst/>
                          <a:latin typeface="Montserrat"/>
                        </a:rPr>
                        <a:t>-</a:t>
                      </a:r>
                    </a:p>
                  </a:txBody>
                  <a:tcPr marL="34290" marR="34290" marT="13500" marB="1350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31501540"/>
                  </a:ext>
                </a:extLst>
              </a:tr>
              <a:tr h="221646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l" rtl="0" fontAlgn="ctr"/>
                      <a:r>
                        <a:rPr lang="fr-FR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Montserrat"/>
                        </a:rPr>
                        <a:t>Versement Libre </a:t>
                      </a:r>
                      <a:r>
                        <a:rPr lang="fr-F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Montserrat"/>
                        </a:rPr>
                        <a:t>(VL / VC)</a:t>
                      </a:r>
                      <a:endParaRPr lang="fr-FR" sz="1000" b="1" i="0" u="none" strike="noStrike" dirty="0">
                        <a:solidFill>
                          <a:srgbClr val="000000"/>
                        </a:solidFill>
                        <a:effectLst/>
                        <a:latin typeface="Montserrat"/>
                      </a:endParaRPr>
                    </a:p>
                  </a:txBody>
                  <a:tcPr marL="34290" marR="34290" marT="13500" marB="13500" anchor="ctr">
                    <a:lnL w="12700" cmpd="sng">
                      <a:solidFill>
                        <a:prstClr val="black"/>
                      </a:solidFill>
                      <a:prstDash val="soli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E4F0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l" rtl="0" fontAlgn="ctr"/>
                      <a:r>
                        <a:rPr lang="fr-F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Montserrat"/>
                        </a:rPr>
                        <a:t>Versement libre ASV</a:t>
                      </a:r>
                    </a:p>
                  </a:txBody>
                  <a:tcPr marL="34290" marR="34290" marT="13500" marB="1350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rtl="0" fontAlgn="ctr"/>
                      <a:r>
                        <a:rPr lang="fr-FR" sz="1000" b="1" i="0" u="none" strike="noStrike">
                          <a:solidFill>
                            <a:srgbClr val="FFFFFF"/>
                          </a:solidFill>
                          <a:effectLst/>
                          <a:latin typeface="Montserrat"/>
                        </a:rPr>
                        <a:t>Oui</a:t>
                      </a:r>
                    </a:p>
                  </a:txBody>
                  <a:tcPr marL="34290" marR="34290" marT="13500" marB="1350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A193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rtl="0" fontAlgn="ctr"/>
                      <a:r>
                        <a:rPr lang="fr-FR" sz="1000" b="1" i="0" u="none" strike="noStrike" dirty="0">
                          <a:solidFill>
                            <a:srgbClr val="FFFFFF"/>
                          </a:solidFill>
                          <a:effectLst/>
                          <a:latin typeface="Montserrat"/>
                        </a:rPr>
                        <a:t>Oui</a:t>
                      </a:r>
                    </a:p>
                  </a:txBody>
                  <a:tcPr marL="34290" marR="34290" marT="13500" marB="1350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A193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rtl="0" fontAlgn="ctr"/>
                      <a:r>
                        <a:rPr lang="fr-FR" sz="1000" b="0" i="0" u="none" strike="noStrike" dirty="0">
                          <a:solidFill>
                            <a:srgbClr val="808080"/>
                          </a:solidFill>
                          <a:effectLst/>
                          <a:latin typeface="Montserrat"/>
                        </a:rPr>
                        <a:t>-</a:t>
                      </a:r>
                    </a:p>
                  </a:txBody>
                  <a:tcPr marL="34290" marR="34290" marT="13500" marB="1350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66727918"/>
                  </a:ext>
                </a:extLst>
              </a:tr>
              <a:tr h="221646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l" rtl="0" fontAlgn="ctr"/>
                      <a:r>
                        <a:rPr lang="fr-F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Montserrat"/>
                        </a:rPr>
                        <a:t>Création de </a:t>
                      </a:r>
                      <a:r>
                        <a:rPr lang="fr-FR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Montserrat"/>
                        </a:rPr>
                        <a:t>Versement programmés </a:t>
                      </a:r>
                      <a:r>
                        <a:rPr lang="fr-F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Montserrat"/>
                        </a:rPr>
                        <a:t>(VP)</a:t>
                      </a:r>
                    </a:p>
                  </a:txBody>
                  <a:tcPr marL="34290" marR="34290" marT="13500" marB="13500" anchor="ctr">
                    <a:lnL w="12700" cmpd="sng">
                      <a:solidFill>
                        <a:prstClr val="black"/>
                      </a:solidFill>
                      <a:prstDash val="soli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E4F0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l" rtl="0" fontAlgn="ctr"/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Montserrat"/>
                        </a:rPr>
                        <a:t>Création VP Assurance Vie</a:t>
                      </a:r>
                    </a:p>
                  </a:txBody>
                  <a:tcPr marL="34290" marR="34290" marT="13500" marB="1350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rtl="0" fontAlgn="ctr"/>
                      <a:r>
                        <a:rPr lang="fr-FR" sz="1000" b="1" i="0" u="none" strike="noStrike">
                          <a:solidFill>
                            <a:srgbClr val="FFFFFF"/>
                          </a:solidFill>
                          <a:effectLst/>
                          <a:latin typeface="Montserrat"/>
                        </a:rPr>
                        <a:t>Oui</a:t>
                      </a:r>
                    </a:p>
                  </a:txBody>
                  <a:tcPr marL="34290" marR="34290" marT="13500" marB="1350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A193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rtl="0" fontAlgn="ctr"/>
                      <a:r>
                        <a:rPr lang="fr-FR" sz="1000" b="0" i="0" u="none" strike="noStrike" dirty="0">
                          <a:solidFill>
                            <a:srgbClr val="DB4B4B"/>
                          </a:solidFill>
                          <a:effectLst/>
                          <a:latin typeface="Montserrat"/>
                        </a:rPr>
                        <a:t>Non</a:t>
                      </a:r>
                    </a:p>
                  </a:txBody>
                  <a:tcPr marL="34290" marR="34290" marT="13500" marB="1350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DBDB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rtl="0" fontAlgn="ctr"/>
                      <a:r>
                        <a:rPr lang="fr-FR" sz="1000" b="0" i="0" u="none" strike="noStrike" dirty="0">
                          <a:solidFill>
                            <a:srgbClr val="808080"/>
                          </a:solidFill>
                          <a:effectLst/>
                          <a:latin typeface="Montserrat"/>
                        </a:rPr>
                        <a:t>-</a:t>
                      </a:r>
                    </a:p>
                  </a:txBody>
                  <a:tcPr marL="34290" marR="34290" marT="13500" marB="1350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82220640"/>
                  </a:ext>
                </a:extLst>
              </a:tr>
              <a:tr h="221646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l" rtl="0" fontAlgn="ctr"/>
                      <a:r>
                        <a:rPr lang="fr-FR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Montserrat"/>
                        </a:rPr>
                        <a:t>Arbitrage ASV</a:t>
                      </a:r>
                    </a:p>
                  </a:txBody>
                  <a:tcPr marL="34290" marR="34290" marT="13500" marB="13500" anchor="ctr">
                    <a:lnL w="12700" cmpd="sng">
                      <a:solidFill>
                        <a:prstClr val="black"/>
                      </a:solidFill>
                      <a:prstDash val="soli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E4F0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l" rtl="0" fontAlgn="ctr"/>
                      <a:r>
                        <a:rPr lang="fr-F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Montserrat"/>
                        </a:rPr>
                        <a:t>Arbitrage manuel ASV</a:t>
                      </a:r>
                    </a:p>
                  </a:txBody>
                  <a:tcPr marL="34290" marR="34290" marT="13500" marB="1350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rtl="0" fontAlgn="ctr"/>
                      <a:r>
                        <a:rPr lang="fr-FR" sz="1000" b="1" i="0" u="none" strike="noStrike">
                          <a:solidFill>
                            <a:srgbClr val="FFFFFF"/>
                          </a:solidFill>
                          <a:effectLst/>
                          <a:latin typeface="Montserrat"/>
                        </a:rPr>
                        <a:t>Oui</a:t>
                      </a:r>
                    </a:p>
                  </a:txBody>
                  <a:tcPr marL="34290" marR="34290" marT="13500" marB="1350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A193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rtl="0" fontAlgn="ctr"/>
                      <a:r>
                        <a:rPr lang="fr-FR" sz="1000" b="1" i="0" u="none" strike="noStrike" dirty="0">
                          <a:solidFill>
                            <a:srgbClr val="FFFFFF"/>
                          </a:solidFill>
                          <a:effectLst/>
                          <a:latin typeface="Montserrat"/>
                        </a:rPr>
                        <a:t>Oui </a:t>
                      </a:r>
                      <a:r>
                        <a:rPr lang="fr-FR" sz="1000" b="1" i="0" u="none" strike="noStrike" baseline="30000" dirty="0">
                          <a:solidFill>
                            <a:srgbClr val="FFFFFF"/>
                          </a:solidFill>
                          <a:effectLst/>
                          <a:latin typeface="Montserrat"/>
                        </a:rPr>
                        <a:t>(1)</a:t>
                      </a:r>
                      <a:endParaRPr lang="fr-FR" sz="1000" b="1" i="0" u="none" strike="noStrike" dirty="0">
                        <a:solidFill>
                          <a:srgbClr val="FFFFFF"/>
                        </a:solidFill>
                        <a:effectLst/>
                        <a:latin typeface="Montserrat"/>
                      </a:endParaRPr>
                    </a:p>
                  </a:txBody>
                  <a:tcPr marL="34290" marR="34290" marT="13500" marB="1350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A193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rtl="0" fontAlgn="ctr"/>
                      <a:r>
                        <a:rPr lang="fr-FR" sz="1000" b="0" i="0" u="none" strike="noStrike" dirty="0">
                          <a:solidFill>
                            <a:srgbClr val="808080"/>
                          </a:solidFill>
                          <a:effectLst/>
                          <a:latin typeface="Montserrat"/>
                        </a:rPr>
                        <a:t>-</a:t>
                      </a:r>
                    </a:p>
                  </a:txBody>
                  <a:tcPr marL="34290" marR="34290" marT="13500" marB="1350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12234517"/>
                  </a:ext>
                </a:extLst>
              </a:tr>
              <a:tr h="221646">
                <a:tc row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rtl="0" fontAlgn="ctr"/>
                      <a:r>
                        <a:rPr lang="fr-FR" sz="700" b="1" i="0" u="none" strike="noStrike">
                          <a:solidFill>
                            <a:srgbClr val="FFFFFF"/>
                          </a:solidFill>
                          <a:effectLst/>
                          <a:latin typeface="Montserrat"/>
                        </a:rPr>
                        <a:t>PER</a:t>
                      </a:r>
                    </a:p>
                  </a:txBody>
                  <a:tcPr marL="34290" marR="34290" marT="13500" marB="1350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34A8C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l" rtl="0" fontAlgn="ctr"/>
                      <a:r>
                        <a:rPr lang="fr-FR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Montserrat"/>
                        </a:rPr>
                        <a:t>Adhésion</a:t>
                      </a:r>
                      <a:r>
                        <a:rPr lang="fr-F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Montserrat"/>
                        </a:rPr>
                        <a:t> par apport de liquidité</a:t>
                      </a:r>
                      <a:r>
                        <a:rPr lang="fr-FR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Montserrat"/>
                        </a:rPr>
                        <a:t> </a:t>
                      </a:r>
                      <a:r>
                        <a:rPr lang="fr-F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Montserrat"/>
                        </a:rPr>
                        <a:t>(avec ou sans VP)</a:t>
                      </a:r>
                      <a:endParaRPr lang="fr-FR" sz="1000" b="1" i="0" u="none" strike="noStrike" dirty="0">
                        <a:solidFill>
                          <a:srgbClr val="000000"/>
                        </a:solidFill>
                        <a:effectLst/>
                        <a:latin typeface="Montserrat"/>
                      </a:endParaRPr>
                    </a:p>
                  </a:txBody>
                  <a:tcPr marL="34290" marR="34290" marT="13500" marB="1350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0DBE8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l" rtl="0" fontAlgn="ctr"/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Montserrat"/>
                        </a:rPr>
                        <a:t>Adhésion PERI liquidités seules</a:t>
                      </a:r>
                    </a:p>
                  </a:txBody>
                  <a:tcPr marL="34290" marR="34290" marT="13500" marB="1350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rtl="0" fontAlgn="ctr"/>
                      <a:r>
                        <a:rPr lang="fr-FR" sz="1000" b="1" i="0" u="none" strike="noStrike">
                          <a:solidFill>
                            <a:srgbClr val="FFFFFF"/>
                          </a:solidFill>
                          <a:effectLst/>
                          <a:latin typeface="Montserrat"/>
                        </a:rPr>
                        <a:t>Oui</a:t>
                      </a:r>
                    </a:p>
                  </a:txBody>
                  <a:tcPr marL="34290" marR="34290" marT="13500" marB="1350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A193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rtl="0" fontAlgn="ctr"/>
                      <a:r>
                        <a:rPr lang="fr-FR" sz="1000" b="0" i="0" u="none" strike="noStrike" dirty="0">
                          <a:solidFill>
                            <a:srgbClr val="808080"/>
                          </a:solidFill>
                          <a:effectLst/>
                          <a:latin typeface="Montserrat"/>
                        </a:rPr>
                        <a:t>-</a:t>
                      </a:r>
                    </a:p>
                  </a:txBody>
                  <a:tcPr marL="34290" marR="34290" marT="13500" marB="1350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rtl="0" fontAlgn="ctr"/>
                      <a:r>
                        <a:rPr lang="fr-FR" sz="1000" b="0" i="0" u="none" strike="noStrike" dirty="0">
                          <a:solidFill>
                            <a:srgbClr val="808080"/>
                          </a:solidFill>
                          <a:effectLst/>
                          <a:latin typeface="Montserrat"/>
                        </a:rPr>
                        <a:t>-</a:t>
                      </a:r>
                    </a:p>
                  </a:txBody>
                  <a:tcPr marL="34290" marR="34290" marT="13500" marB="1350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5720813"/>
                  </a:ext>
                </a:extLst>
              </a:tr>
              <a:tr h="221646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l" rtl="0" fontAlgn="ctr"/>
                      <a:r>
                        <a:rPr lang="fr-FR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Montserrat"/>
                        </a:rPr>
                        <a:t>Adhésion</a:t>
                      </a:r>
                      <a:r>
                        <a:rPr lang="fr-F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Montserrat"/>
                        </a:rPr>
                        <a:t> par transfert (avec ou sans VP)</a:t>
                      </a:r>
                      <a:endParaRPr lang="fr-FR" sz="1000" b="1" i="0" u="none" strike="noStrike" dirty="0">
                        <a:solidFill>
                          <a:srgbClr val="000000"/>
                        </a:solidFill>
                        <a:effectLst/>
                        <a:latin typeface="Montserrat"/>
                      </a:endParaRPr>
                    </a:p>
                  </a:txBody>
                  <a:tcPr marL="34290" marR="34290" marT="13500" marB="1350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0DBE8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l" rtl="0" fontAlgn="ctr"/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Montserrat"/>
                        </a:rPr>
                        <a:t>Adhésion PERI par transfert seul</a:t>
                      </a:r>
                    </a:p>
                  </a:txBody>
                  <a:tcPr marL="34290" marR="34290" marT="13500" marB="1350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rtl="0" fontAlgn="ctr"/>
                      <a:r>
                        <a:rPr lang="fr-FR" sz="1000" b="0" i="0" u="none" strike="noStrike">
                          <a:solidFill>
                            <a:srgbClr val="DB4B4B"/>
                          </a:solidFill>
                          <a:effectLst/>
                          <a:latin typeface="Montserrat"/>
                        </a:rPr>
                        <a:t>Non</a:t>
                      </a:r>
                    </a:p>
                  </a:txBody>
                  <a:tcPr marL="34290" marR="34290" marT="13500" marB="1350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DBDB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rtl="0" fontAlgn="ctr"/>
                      <a:r>
                        <a:rPr lang="fr-FR" sz="1000" b="1" i="0" u="none" strike="noStrike" dirty="0">
                          <a:solidFill>
                            <a:srgbClr val="FFFFFF"/>
                          </a:solidFill>
                          <a:effectLst/>
                          <a:latin typeface="Montserrat"/>
                        </a:rPr>
                        <a:t>Oui</a:t>
                      </a:r>
                    </a:p>
                  </a:txBody>
                  <a:tcPr marL="34290" marR="34290" marT="13500" marB="1350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A193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rtl="0" fontAlgn="ctr"/>
                      <a:r>
                        <a:rPr lang="fr-FR" sz="1000" b="0" i="0" u="none" strike="noStrike">
                          <a:solidFill>
                            <a:srgbClr val="808080"/>
                          </a:solidFill>
                          <a:effectLst/>
                          <a:latin typeface="Montserrat"/>
                        </a:rPr>
                        <a:t>-</a:t>
                      </a:r>
                    </a:p>
                  </a:txBody>
                  <a:tcPr marL="34290" marR="34290" marT="13500" marB="1350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48334113"/>
                  </a:ext>
                </a:extLst>
              </a:tr>
              <a:tr h="221646">
                <a:tc rowSpan="4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endParaRPr lang="fr-FR"/>
                    </a:p>
                  </a:txBody>
                  <a:tcPr>
                    <a:lnL w="12700" cmpd="sng">
                      <a:solidFill>
                        <a:prstClr val="black"/>
                      </a:solidFill>
                      <a:prstDash val="solid"/>
                    </a:lnL>
                    <a:lnR w="12700" cmpd="sng">
                      <a:solidFill>
                        <a:prstClr val="black"/>
                      </a:solidFill>
                      <a:prstDash val="soli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prstClr val="black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l" rtl="0" fontAlgn="ctr"/>
                      <a:r>
                        <a:rPr lang="fr-FR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Montserrat"/>
                        </a:rPr>
                        <a:t>Achats titres </a:t>
                      </a:r>
                      <a:r>
                        <a:rPr lang="fr-F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Montserrat"/>
                        </a:rPr>
                        <a:t>(souscription OPC)</a:t>
                      </a:r>
                      <a:endParaRPr lang="fr-FR" sz="1000" b="1" i="0" u="none" strike="noStrike" dirty="0">
                        <a:solidFill>
                          <a:srgbClr val="000000"/>
                        </a:solidFill>
                        <a:effectLst/>
                        <a:latin typeface="Montserrat"/>
                      </a:endParaRPr>
                    </a:p>
                  </a:txBody>
                  <a:tcPr marL="34290" marR="34290" marT="13500" marB="13500" anchor="ctr">
                    <a:lnL w="12700" cmpd="sng">
                      <a:solidFill>
                        <a:prstClr val="black"/>
                      </a:solidFill>
                      <a:prstDash val="soli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CDDEC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l" rtl="0" fontAlgn="ctr"/>
                      <a:r>
                        <a:rPr lang="fr-F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Montserrat"/>
                        </a:rPr>
                        <a:t>Achat Titres ou souscription OPC</a:t>
                      </a:r>
                    </a:p>
                  </a:txBody>
                  <a:tcPr marL="34290" marR="34290" marT="13500" marB="1350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rtl="0" fontAlgn="ctr"/>
                      <a:r>
                        <a:rPr lang="fr-FR" sz="1000" b="0" i="0" u="none" strike="noStrike">
                          <a:solidFill>
                            <a:srgbClr val="808080"/>
                          </a:solidFill>
                          <a:effectLst/>
                          <a:latin typeface="Montserrat"/>
                        </a:rPr>
                        <a:t>-</a:t>
                      </a:r>
                    </a:p>
                  </a:txBody>
                  <a:tcPr marL="34290" marR="34290" marT="13500" marB="1350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rtl="0" fontAlgn="ctr"/>
                      <a:r>
                        <a:rPr lang="fr-FR" sz="1000" b="0" i="0" u="none" strike="noStrike" dirty="0">
                          <a:solidFill>
                            <a:srgbClr val="808080"/>
                          </a:solidFill>
                          <a:effectLst/>
                          <a:latin typeface="Montserrat"/>
                        </a:rPr>
                        <a:t>-</a:t>
                      </a:r>
                    </a:p>
                  </a:txBody>
                  <a:tcPr marL="34290" marR="34290" marT="13500" marB="1350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rtl="0" fontAlgn="ctr"/>
                      <a:r>
                        <a:rPr lang="fr-FR" sz="1000" b="1" i="0" u="none" strike="noStrike" dirty="0">
                          <a:solidFill>
                            <a:srgbClr val="FFFFFF"/>
                          </a:solidFill>
                          <a:effectLst/>
                          <a:latin typeface="Montserrat"/>
                        </a:rPr>
                        <a:t>Oui</a:t>
                      </a:r>
                    </a:p>
                  </a:txBody>
                  <a:tcPr marL="34290" marR="34290" marT="13500" marB="1350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A19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66280709"/>
                  </a:ext>
                </a:extLst>
              </a:tr>
              <a:tr h="221646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l" rtl="0" fontAlgn="ctr"/>
                      <a:r>
                        <a:rPr lang="fr-FR" sz="1000" b="1" i="0" u="none" strike="noStrike">
                          <a:solidFill>
                            <a:srgbClr val="000000"/>
                          </a:solidFill>
                          <a:effectLst/>
                          <a:latin typeface="Montserrat"/>
                        </a:rPr>
                        <a:t>Ventes titres </a:t>
                      </a:r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Montserrat"/>
                        </a:rPr>
                        <a:t>(rachat OPC)</a:t>
                      </a:r>
                      <a:endParaRPr lang="fr-FR" sz="1000" b="1" i="0" u="none" strike="noStrike">
                        <a:solidFill>
                          <a:srgbClr val="000000"/>
                        </a:solidFill>
                        <a:effectLst/>
                        <a:latin typeface="Montserrat"/>
                      </a:endParaRPr>
                    </a:p>
                  </a:txBody>
                  <a:tcPr marL="34290" marR="34290" marT="13500" marB="1350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CDDEC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l" rtl="0" fontAlgn="ctr"/>
                      <a:r>
                        <a:rPr lang="fr-F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Montserrat"/>
                        </a:rPr>
                        <a:t>Vente Titres ou rachat OPC</a:t>
                      </a:r>
                    </a:p>
                  </a:txBody>
                  <a:tcPr marL="34290" marR="34290" marT="13500" marB="1350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rtl="0" fontAlgn="ctr"/>
                      <a:r>
                        <a:rPr lang="fr-FR" sz="1000" b="0" i="0" u="none" strike="noStrike">
                          <a:solidFill>
                            <a:srgbClr val="808080"/>
                          </a:solidFill>
                          <a:effectLst/>
                          <a:latin typeface="Montserrat"/>
                        </a:rPr>
                        <a:t>-</a:t>
                      </a:r>
                    </a:p>
                  </a:txBody>
                  <a:tcPr marL="34290" marR="34290" marT="13500" marB="1350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rtl="0" fontAlgn="ctr"/>
                      <a:r>
                        <a:rPr lang="fr-FR" sz="1000" b="0" i="0" u="none" strike="noStrike" dirty="0">
                          <a:solidFill>
                            <a:srgbClr val="808080"/>
                          </a:solidFill>
                          <a:effectLst/>
                          <a:latin typeface="Montserrat"/>
                        </a:rPr>
                        <a:t>-</a:t>
                      </a:r>
                    </a:p>
                  </a:txBody>
                  <a:tcPr marL="34290" marR="34290" marT="13500" marB="1350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rtl="0" fontAlgn="ctr"/>
                      <a:r>
                        <a:rPr lang="fr-FR" sz="1000" b="1" i="0" u="none" strike="noStrike" dirty="0">
                          <a:solidFill>
                            <a:srgbClr val="FFFFFF"/>
                          </a:solidFill>
                          <a:effectLst/>
                          <a:latin typeface="Montserrat"/>
                        </a:rPr>
                        <a:t>Oui</a:t>
                      </a:r>
                    </a:p>
                  </a:txBody>
                  <a:tcPr marL="34290" marR="34290" marT="13500" marB="1350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A19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87419995"/>
                  </a:ext>
                </a:extLst>
              </a:tr>
              <a:tr h="221646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l" rtl="0" fontAlgn="ctr"/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Montserrat"/>
                        </a:rPr>
                        <a:t>Création de </a:t>
                      </a:r>
                      <a:r>
                        <a:rPr lang="fr-FR" sz="1000" b="1" i="0" u="none" strike="noStrike">
                          <a:solidFill>
                            <a:srgbClr val="000000"/>
                          </a:solidFill>
                          <a:effectLst/>
                          <a:latin typeface="Montserrat"/>
                        </a:rPr>
                        <a:t>VP</a:t>
                      </a:r>
                      <a:endParaRPr lang="fr-FR" sz="1000" b="0" i="0" u="none" strike="noStrike">
                        <a:solidFill>
                          <a:srgbClr val="000000"/>
                        </a:solidFill>
                        <a:effectLst/>
                        <a:latin typeface="Montserrat"/>
                      </a:endParaRPr>
                    </a:p>
                  </a:txBody>
                  <a:tcPr marL="34290" marR="34290" marT="13500" marB="1350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CDDEC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l" rtl="0" fontAlgn="ctr"/>
                      <a:r>
                        <a:rPr lang="fr-F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Montserrat"/>
                        </a:rPr>
                        <a:t>Création plan VP CTO/PEA</a:t>
                      </a:r>
                    </a:p>
                  </a:txBody>
                  <a:tcPr marL="34290" marR="34290" marT="13500" marB="1350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rtl="0" fontAlgn="ctr"/>
                      <a:r>
                        <a:rPr lang="fr-FR" sz="1000" b="0" i="0" u="none" strike="noStrike">
                          <a:solidFill>
                            <a:srgbClr val="808080"/>
                          </a:solidFill>
                          <a:effectLst/>
                          <a:latin typeface="Montserrat"/>
                        </a:rPr>
                        <a:t>-</a:t>
                      </a:r>
                    </a:p>
                  </a:txBody>
                  <a:tcPr marL="34290" marR="34290" marT="13500" marB="1350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rtl="0" fontAlgn="ctr"/>
                      <a:r>
                        <a:rPr lang="fr-FR" sz="1000" b="0" i="0" u="none" strike="noStrike">
                          <a:solidFill>
                            <a:srgbClr val="808080"/>
                          </a:solidFill>
                          <a:effectLst/>
                          <a:latin typeface="Montserrat"/>
                        </a:rPr>
                        <a:t>-</a:t>
                      </a:r>
                    </a:p>
                  </a:txBody>
                  <a:tcPr marL="34290" marR="34290" marT="13500" marB="1350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rtl="0" fontAlgn="ctr"/>
                      <a:r>
                        <a:rPr lang="fr-FR" sz="1000" b="1" i="0" u="none" strike="noStrike" dirty="0">
                          <a:solidFill>
                            <a:srgbClr val="FFFFFF"/>
                          </a:solidFill>
                          <a:effectLst/>
                          <a:latin typeface="Montserrat"/>
                        </a:rPr>
                        <a:t>Oui</a:t>
                      </a:r>
                    </a:p>
                  </a:txBody>
                  <a:tcPr marL="34290" marR="34290" marT="13500" marB="1350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A19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0818370"/>
                  </a:ext>
                </a:extLst>
              </a:tr>
              <a:tr h="221646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l" rtl="0" fontAlgn="ctr"/>
                      <a:r>
                        <a:rPr lang="fr-F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Montserrat"/>
                        </a:rPr>
                        <a:t>Modification de </a:t>
                      </a:r>
                      <a:r>
                        <a:rPr lang="fr-FR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Montserrat"/>
                        </a:rPr>
                        <a:t>VP</a:t>
                      </a:r>
                      <a:endParaRPr lang="fr-FR" sz="1000" dirty="0">
                        <a:latin typeface="Montserrat"/>
                      </a:endParaRPr>
                    </a:p>
                  </a:txBody>
                  <a:tcPr marL="34290" marR="34290" marT="13500" marB="1350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CDDEC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l" rtl="0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Montserrat"/>
                        </a:rPr>
                        <a:t>Modification plan VP CTO/PEA</a:t>
                      </a:r>
                    </a:p>
                  </a:txBody>
                  <a:tcPr marL="34290" marR="34290" marT="13500" marB="1350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rtl="0" fontAlgn="ctr"/>
                      <a:r>
                        <a:rPr lang="fr-FR" sz="1000" b="0" i="0" u="none" strike="noStrike">
                          <a:solidFill>
                            <a:srgbClr val="808080"/>
                          </a:solidFill>
                          <a:effectLst/>
                          <a:latin typeface="Montserrat"/>
                        </a:rPr>
                        <a:t>-</a:t>
                      </a:r>
                    </a:p>
                  </a:txBody>
                  <a:tcPr marL="34290" marR="34290" marT="13500" marB="1350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rtl="0" fontAlgn="ctr"/>
                      <a:r>
                        <a:rPr lang="fr-FR" sz="1000" b="0" i="0" u="none" strike="noStrike">
                          <a:solidFill>
                            <a:srgbClr val="808080"/>
                          </a:solidFill>
                          <a:effectLst/>
                          <a:latin typeface="Montserrat"/>
                        </a:rPr>
                        <a:t>-</a:t>
                      </a:r>
                    </a:p>
                  </a:txBody>
                  <a:tcPr marL="34290" marR="34290" marT="13500" marB="1350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rtl="0" fontAlgn="ctr"/>
                      <a:r>
                        <a:rPr lang="fr-FR" sz="1000" b="0" i="0" u="none" strike="noStrike" dirty="0">
                          <a:solidFill>
                            <a:srgbClr val="FFFFFF"/>
                          </a:solidFill>
                          <a:effectLst/>
                          <a:latin typeface="Montserrat"/>
                        </a:rPr>
                        <a:t>Aiguillée </a:t>
                      </a:r>
                      <a:r>
                        <a:rPr lang="fr-FR" sz="1000" b="0" i="0" u="none" strike="noStrike" baseline="30000" dirty="0">
                          <a:solidFill>
                            <a:srgbClr val="FFFFFF"/>
                          </a:solidFill>
                          <a:effectLst/>
                          <a:latin typeface="Montserrat"/>
                        </a:rPr>
                        <a:t>(2)</a:t>
                      </a:r>
                      <a:endParaRPr lang="fr-FR" sz="1000" dirty="0">
                        <a:latin typeface="Montserrat"/>
                      </a:endParaRPr>
                    </a:p>
                  </a:txBody>
                  <a:tcPr marL="34290" marR="34290" marT="13500" marB="1350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AB81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38988302"/>
                  </a:ext>
                </a:extLst>
              </a:tr>
            </a:tbl>
          </a:graphicData>
        </a:graphic>
      </p:graphicFrame>
      <p:pic>
        <p:nvPicPr>
          <p:cNvPr id="3" name="Image 2">
            <a:extLst>
              <a:ext uri="{FF2B5EF4-FFF2-40B4-BE49-F238E27FC236}">
                <a16:creationId xmlns:a16="http://schemas.microsoft.com/office/drawing/2014/main" id="{D2181A7B-CCD7-1D95-BF63-06A61E224DD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931" y="4316151"/>
            <a:ext cx="4779678" cy="1707028"/>
          </a:xfrm>
          <a:prstGeom prst="rect">
            <a:avLst/>
          </a:prstGeom>
        </p:spPr>
      </p:pic>
      <p:sp>
        <p:nvSpPr>
          <p:cNvPr id="5" name="TextBox 7">
            <a:extLst>
              <a:ext uri="{FF2B5EF4-FFF2-40B4-BE49-F238E27FC236}">
                <a16:creationId xmlns:a16="http://schemas.microsoft.com/office/drawing/2014/main" id="{59AB5769-9061-4937-3375-7AA832F9E017}"/>
              </a:ext>
            </a:extLst>
          </p:cNvPr>
          <p:cNvSpPr txBox="1"/>
          <p:nvPr/>
        </p:nvSpPr>
        <p:spPr>
          <a:xfrm>
            <a:off x="5063769" y="4316151"/>
            <a:ext cx="4867554" cy="1428596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>
              <a:spcBef>
                <a:spcPts val="450"/>
              </a:spcBef>
            </a:pPr>
            <a:r>
              <a:rPr lang="fr-FR" sz="800" b="1" i="1" kern="0" dirty="0">
                <a:solidFill>
                  <a:srgbClr val="000000"/>
                </a:solidFill>
                <a:cs typeface="Arial"/>
                <a:sym typeface="Arial"/>
              </a:rPr>
              <a:t>Note : </a:t>
            </a:r>
          </a:p>
          <a:p>
            <a:pPr marL="201930" indent="-201930">
              <a:spcBef>
                <a:spcPts val="450"/>
              </a:spcBef>
            </a:pPr>
            <a:r>
              <a:rPr lang="fr-FR" sz="500" b="1" kern="0" dirty="0">
                <a:solidFill>
                  <a:srgbClr val="FFFFFF"/>
                </a:solidFill>
                <a:highlight>
                  <a:srgbClr val="00A193"/>
                </a:highlight>
                <a:cs typeface="Arial"/>
                <a:sym typeface="Arial"/>
              </a:rPr>
              <a:t>Oui</a:t>
            </a:r>
            <a:r>
              <a:rPr lang="fr-FR" sz="800" i="1" kern="0" dirty="0">
                <a:solidFill>
                  <a:srgbClr val="000000"/>
                </a:solidFill>
                <a:cs typeface="Arial"/>
                <a:sym typeface="Arial"/>
              </a:rPr>
              <a:t>	Opération chainée vers les outils producteur</a:t>
            </a:r>
            <a:br>
              <a:rPr lang="fr-FR" sz="800" i="1" kern="0" dirty="0">
                <a:solidFill>
                  <a:srgbClr val="000000"/>
                </a:solidFill>
                <a:cs typeface="Arial"/>
                <a:sym typeface="Arial"/>
              </a:rPr>
            </a:br>
            <a:r>
              <a:rPr lang="fr-FR" sz="800" i="1" u="sng" kern="0" dirty="0">
                <a:solidFill>
                  <a:srgbClr val="000000"/>
                </a:solidFill>
                <a:cs typeface="Arial"/>
                <a:sym typeface="Arial"/>
              </a:rPr>
              <a:t>présence du maillon</a:t>
            </a:r>
          </a:p>
          <a:p>
            <a:pPr marL="201930" indent="-201930">
              <a:spcBef>
                <a:spcPts val="450"/>
              </a:spcBef>
            </a:pPr>
            <a:r>
              <a:rPr lang="fr-FR" sz="800" kern="0" dirty="0">
                <a:solidFill>
                  <a:srgbClr val="DB4B4B"/>
                </a:solidFill>
                <a:highlight>
                  <a:srgbClr val="F8DBDB"/>
                </a:highlight>
                <a:cs typeface="Arial"/>
                <a:sym typeface="Arial"/>
              </a:rPr>
              <a:t>Non</a:t>
            </a:r>
            <a:r>
              <a:rPr lang="fr-FR" sz="800" i="1" kern="0" dirty="0">
                <a:solidFill>
                  <a:srgbClr val="000000"/>
                </a:solidFill>
                <a:cs typeface="Arial"/>
                <a:sym typeface="Arial"/>
              </a:rPr>
              <a:t>	Opération non chainée</a:t>
            </a:r>
            <a:br>
              <a:rPr lang="fr-FR" sz="800" i="1" kern="0" dirty="0">
                <a:solidFill>
                  <a:srgbClr val="000000"/>
                </a:solidFill>
                <a:cs typeface="Arial"/>
                <a:sym typeface="Arial"/>
              </a:rPr>
            </a:br>
            <a:r>
              <a:rPr lang="fr-FR" sz="800" i="1" u="sng" kern="0" dirty="0">
                <a:solidFill>
                  <a:srgbClr val="000000"/>
                </a:solidFill>
                <a:cs typeface="Arial"/>
                <a:sym typeface="Arial"/>
              </a:rPr>
              <a:t>maillon barré</a:t>
            </a:r>
          </a:p>
          <a:p>
            <a:pPr marL="201930" indent="-201930">
              <a:spcBef>
                <a:spcPts val="450"/>
              </a:spcBef>
            </a:pPr>
            <a:r>
              <a:rPr lang="fr-FR" sz="800" kern="0" dirty="0">
                <a:solidFill>
                  <a:srgbClr val="000000"/>
                </a:solidFill>
                <a:cs typeface="Arial"/>
                <a:sym typeface="Arial"/>
              </a:rPr>
              <a:t>-</a:t>
            </a:r>
            <a:r>
              <a:rPr lang="fr-FR" sz="800" i="1" kern="0" dirty="0">
                <a:solidFill>
                  <a:srgbClr val="000000"/>
                </a:solidFill>
                <a:cs typeface="Arial"/>
                <a:sym typeface="Arial"/>
              </a:rPr>
              <a:t>	opération inexistante</a:t>
            </a:r>
          </a:p>
          <a:p>
            <a:pPr marL="201930" indent="-201930">
              <a:spcBef>
                <a:spcPts val="450"/>
              </a:spcBef>
              <a:buFontTx/>
              <a:buAutoNum type="arabicParenBoth"/>
            </a:pPr>
            <a:r>
              <a:rPr lang="fr-FR" sz="800" i="1" kern="0" dirty="0">
                <a:solidFill>
                  <a:srgbClr val="000000"/>
                </a:solidFill>
                <a:cs typeface="Arial"/>
                <a:sym typeface="Arial"/>
              </a:rPr>
              <a:t>Arbitrage non chainé pour les contrats Nuances Capi,  PERCE et certains anciens contrats de la gamme CNP Assurances (PERP, Tendances, </a:t>
            </a:r>
            <a:r>
              <a:rPr lang="fr-FR" sz="800" i="1" kern="0" dirty="0" err="1">
                <a:solidFill>
                  <a:srgbClr val="000000"/>
                </a:solidFill>
                <a:cs typeface="Arial"/>
                <a:sym typeface="Arial"/>
              </a:rPr>
              <a:t>Oceor</a:t>
            </a:r>
            <a:r>
              <a:rPr lang="fr-FR" sz="800" i="1" kern="0" dirty="0">
                <a:solidFill>
                  <a:srgbClr val="000000"/>
                </a:solidFill>
                <a:cs typeface="Arial"/>
                <a:sym typeface="Arial"/>
              </a:rPr>
              <a:t> </a:t>
            </a:r>
            <a:r>
              <a:rPr lang="fr-FR" sz="800" i="1" kern="0" dirty="0" err="1">
                <a:solidFill>
                  <a:srgbClr val="000000"/>
                </a:solidFill>
                <a:cs typeface="Arial"/>
                <a:sym typeface="Arial"/>
              </a:rPr>
              <a:t>hormonie</a:t>
            </a:r>
            <a:r>
              <a:rPr lang="fr-FR" sz="800" i="1" kern="0" dirty="0">
                <a:solidFill>
                  <a:srgbClr val="000000"/>
                </a:solidFill>
                <a:cs typeface="Arial"/>
                <a:sym typeface="Arial"/>
              </a:rPr>
              <a:t>, </a:t>
            </a:r>
            <a:r>
              <a:rPr lang="fr-FR" sz="800" i="1" kern="0" dirty="0" err="1">
                <a:solidFill>
                  <a:srgbClr val="000000"/>
                </a:solidFill>
                <a:cs typeface="Arial"/>
                <a:sym typeface="Arial"/>
              </a:rPr>
              <a:t>Oceor</a:t>
            </a:r>
            <a:r>
              <a:rPr lang="fr-FR" sz="800" i="1" kern="0" dirty="0">
                <a:solidFill>
                  <a:srgbClr val="000000"/>
                </a:solidFill>
                <a:cs typeface="Arial"/>
                <a:sym typeface="Arial"/>
              </a:rPr>
              <a:t> Evolution)</a:t>
            </a:r>
          </a:p>
          <a:p>
            <a:pPr marL="201930" indent="-201930">
              <a:spcBef>
                <a:spcPts val="450"/>
              </a:spcBef>
              <a:buFontTx/>
              <a:buAutoNum type="arabicParenBoth"/>
            </a:pPr>
            <a:r>
              <a:rPr lang="fr-FR" sz="800" i="1" kern="0" dirty="0">
                <a:solidFill>
                  <a:srgbClr val="000000"/>
                </a:solidFill>
                <a:cs typeface="Arial"/>
                <a:sym typeface="Arial"/>
              </a:rPr>
              <a:t>Aiguillage vers les écrans Platine de modification des VP, sans pré-remplissage des champs</a:t>
            </a:r>
          </a:p>
        </p:txBody>
      </p:sp>
      <p:sp>
        <p:nvSpPr>
          <p:cNvPr id="6" name="Espace réservé du contenu 1">
            <a:extLst>
              <a:ext uri="{FF2B5EF4-FFF2-40B4-BE49-F238E27FC236}">
                <a16:creationId xmlns:a16="http://schemas.microsoft.com/office/drawing/2014/main" id="{FB41730E-4970-3861-07C0-4C583414050D}"/>
              </a:ext>
            </a:extLst>
          </p:cNvPr>
          <p:cNvSpPr txBox="1">
            <a:spLocks/>
          </p:cNvSpPr>
          <p:nvPr/>
        </p:nvSpPr>
        <p:spPr>
          <a:xfrm>
            <a:off x="772273" y="5928805"/>
            <a:ext cx="10267357" cy="67665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52000" indent="-216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rgbClr val="D6C377"/>
              </a:buClr>
              <a:buFont typeface="Arial" panose="020B0604020202020204" pitchFamily="34" charset="0"/>
              <a:buChar char="■"/>
              <a:defRPr sz="16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4000" indent="-216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rgbClr val="D6C377"/>
              </a:buClr>
              <a:buFont typeface="Arial" panose="020B0604020202020204" pitchFamily="34" charset="0"/>
              <a:buChar char="□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16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rgbClr val="D6C377"/>
              </a:buClr>
              <a:buFont typeface="Wingdings" panose="05000000000000000000" pitchFamily="2" charset="2"/>
              <a:buChar char="§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57350" indent="-216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rgbClr val="D6C377"/>
              </a:buClr>
              <a:buFont typeface="Arial" panose="020B0604020202020204" pitchFamily="34" charset="0"/>
              <a:buChar char="▫"/>
              <a:defRPr sz="11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16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rgbClr val="D6C377"/>
              </a:buClr>
              <a:buFont typeface="Arial" panose="020B0604020202020204" pitchFamily="34" charset="0"/>
              <a:buChar char="▪"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/>
              <a:t>Pour plus d’informations consultez dans la rubrique LEA, la </a:t>
            </a:r>
            <a:r>
              <a:rPr lang="fr-FR">
                <a:hlinkClick r:id="rId4"/>
              </a:rPr>
              <a:t>présentation de CHADO (CLIC) </a:t>
            </a:r>
            <a:r>
              <a:rPr lang="fr-FR"/>
              <a:t>et notamment les cas d’usage avec un focus sur les fonds € de nuances 3 D et Nuances +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67488255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ZoneTexte 6"/>
          <p:cNvSpPr txBox="1"/>
          <p:nvPr/>
        </p:nvSpPr>
        <p:spPr>
          <a:xfrm>
            <a:off x="0" y="368300"/>
            <a:ext cx="10979084" cy="83099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defTabSz="1258794">
              <a:lnSpc>
                <a:spcPct val="150000"/>
              </a:lnSpc>
              <a:defRPr/>
            </a:pPr>
            <a:r>
              <a:rPr lang="fr-FR" sz="1600" kern="0" dirty="0">
                <a:solidFill>
                  <a:schemeClr val="bg1">
                    <a:lumMod val="50000"/>
                  </a:schemeClr>
                </a:solidFill>
              </a:rPr>
              <a:t>        ACTIONS COMMERCIALES / COLLECTE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   LES NOUVEAUTES PUMA A COMPTER DU 26/06/23  </a:t>
            </a:r>
            <a:endParaRPr lang="fr-FR" sz="2400" kern="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11039630" y="2489063"/>
            <a:ext cx="1051439" cy="397093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Espace réservé du texte 13"/>
          <p:cNvSpPr txBox="1">
            <a:spLocks/>
          </p:cNvSpPr>
          <p:nvPr/>
        </p:nvSpPr>
        <p:spPr>
          <a:xfrm>
            <a:off x="1510199" y="6424489"/>
            <a:ext cx="4478717" cy="36195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 pitchFamily="2" charset="0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fr-FR" dirty="0">
                <a:solidFill>
                  <a:schemeClr val="bg1">
                    <a:lumMod val="50000"/>
                  </a:schemeClr>
                </a:solidFill>
              </a:rPr>
              <a:t>Semaine</a:t>
            </a:r>
            <a:r>
              <a:rPr lang="fr-FR" baseline="0" dirty="0">
                <a:solidFill>
                  <a:schemeClr val="bg1">
                    <a:lumMod val="50000"/>
                  </a:schemeClr>
                </a:solidFill>
              </a:rPr>
              <a:t> 25</a:t>
            </a:r>
            <a:endParaRPr lang="fr-FR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6" name="Espace réservé du numéro de diapositive 1"/>
          <p:cNvSpPr txBox="1">
            <a:spLocks/>
          </p:cNvSpPr>
          <p:nvPr/>
        </p:nvSpPr>
        <p:spPr>
          <a:xfrm>
            <a:off x="10988298" y="6524625"/>
            <a:ext cx="673405" cy="261814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1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6</a:t>
            </a:fld>
            <a:endParaRPr lang="fr-FR" sz="10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89AFFD75-F176-4EFB-9987-D048AB51202F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11062822" y="2489063"/>
            <a:ext cx="1051439" cy="332018"/>
          </a:xfrm>
        </p:spPr>
        <p:txBody>
          <a:bodyPr/>
          <a:lstStyle/>
          <a:p>
            <a:pPr marL="0" indent="0">
              <a:buNone/>
            </a:pPr>
            <a:r>
              <a:rPr lang="fr-FR" sz="1200" dirty="0"/>
              <a:t>ASSURANCE VIE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0B5EF6D1-92AA-4EFA-81A4-C6F223AA071A}"/>
              </a:ext>
            </a:extLst>
          </p:cNvPr>
          <p:cNvSpPr/>
          <p:nvPr/>
        </p:nvSpPr>
        <p:spPr>
          <a:xfrm>
            <a:off x="11016440" y="71561"/>
            <a:ext cx="1129177" cy="169192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F00BA8C5-3DCE-996F-196F-0B8AF91A0D09}"/>
              </a:ext>
            </a:extLst>
          </p:cNvPr>
          <p:cNvSpPr txBox="1"/>
          <p:nvPr/>
        </p:nvSpPr>
        <p:spPr>
          <a:xfrm>
            <a:off x="1675117" y="4705012"/>
            <a:ext cx="37042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Cliquez sur l’image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343399D2-05E6-0C6B-B81D-633C2102DDD5}"/>
              </a:ext>
            </a:extLst>
          </p:cNvPr>
          <p:cNvSpPr txBox="1"/>
          <p:nvPr/>
        </p:nvSpPr>
        <p:spPr>
          <a:xfrm>
            <a:off x="46382" y="1565032"/>
            <a:ext cx="11176393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fr-FR" dirty="0"/>
              <a:t>En complément du Flash Métier sur les nouveautés PUMA partagé en S23,  retrouvez  tous les détails dans</a:t>
            </a:r>
          </a:p>
          <a:p>
            <a:r>
              <a:rPr lang="fr-FR" dirty="0"/>
              <a:t> </a:t>
            </a:r>
            <a:r>
              <a:rPr lang="fr-FR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Quoi de Neuf PUMA? 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fr-FR" dirty="0"/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fr-FR" dirty="0"/>
              <a:t> Ouverture de l’adhésion par transfert  ASV Nuances 2 vers Nuances Plus et Nuances 3D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fr-FR" dirty="0"/>
              <a:t>Adhésion par transfert ASV Nuances Plus avec mise en place d’une option d’arbitrage automatique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fr-FR" dirty="0"/>
              <a:t>Avenant d’arbitrage automatique sur Nuances Plus et Nuances Privilège : ajout de l’option arbitrage des plus-value</a:t>
            </a:r>
          </a:p>
        </p:txBody>
      </p:sp>
      <p:pic>
        <p:nvPicPr>
          <p:cNvPr id="5" name="Image 4">
            <a:hlinkClick r:id="rId3"/>
            <a:extLst>
              <a:ext uri="{FF2B5EF4-FFF2-40B4-BE49-F238E27FC236}">
                <a16:creationId xmlns:a16="http://schemas.microsoft.com/office/drawing/2014/main" id="{257C1CD4-E3B6-7EA7-6322-F686EA0D3A7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66498" y="3476785"/>
            <a:ext cx="1983148" cy="2763332"/>
          </a:xfrm>
          <a:prstGeom prst="rect">
            <a:avLst/>
          </a:prstGeom>
          <a:ln>
            <a:solidFill>
              <a:srgbClr val="C00000"/>
            </a:solidFill>
          </a:ln>
        </p:spPr>
      </p:pic>
    </p:spTree>
    <p:extLst>
      <p:ext uri="{BB962C8B-B14F-4D97-AF65-F5344CB8AC3E}">
        <p14:creationId xmlns:p14="http://schemas.microsoft.com/office/powerpoint/2010/main" val="61710719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7CF48889-6F6E-61AB-675B-165D34B17F46}"/>
              </a:ext>
            </a:extLst>
          </p:cNvPr>
          <p:cNvSpPr/>
          <p:nvPr/>
        </p:nvSpPr>
        <p:spPr>
          <a:xfrm>
            <a:off x="224904" y="4245429"/>
            <a:ext cx="10754180" cy="190353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7" name="ZoneTexte 6"/>
          <p:cNvSpPr txBox="1"/>
          <p:nvPr/>
        </p:nvSpPr>
        <p:spPr>
          <a:xfrm>
            <a:off x="0" y="368300"/>
            <a:ext cx="10979084" cy="83099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defTabSz="1258794">
              <a:lnSpc>
                <a:spcPct val="150000"/>
              </a:lnSpc>
              <a:defRPr/>
            </a:pPr>
            <a:r>
              <a:rPr lang="fr-FR" sz="1600" kern="0" dirty="0">
                <a:solidFill>
                  <a:schemeClr val="bg1">
                    <a:lumMod val="50000"/>
                  </a:schemeClr>
                </a:solidFill>
              </a:rPr>
              <a:t>        ACTIONS COMMERCIALES / COLLECTE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   Commercialisation d’instruments financiers aux NON-RESIDENTS en CEGEE </a:t>
            </a:r>
            <a:endParaRPr lang="fr-FR" sz="2400" kern="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11039630" y="2489063"/>
            <a:ext cx="1051439" cy="397093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Espace réservé du texte 13"/>
          <p:cNvSpPr txBox="1">
            <a:spLocks/>
          </p:cNvSpPr>
          <p:nvPr/>
        </p:nvSpPr>
        <p:spPr>
          <a:xfrm>
            <a:off x="1510199" y="6424489"/>
            <a:ext cx="4478717" cy="36195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 pitchFamily="2" charset="0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fr-FR" dirty="0">
                <a:solidFill>
                  <a:schemeClr val="bg1">
                    <a:lumMod val="50000"/>
                  </a:schemeClr>
                </a:solidFill>
              </a:rPr>
              <a:t>Semaine</a:t>
            </a:r>
            <a:r>
              <a:rPr lang="fr-FR" baseline="0" dirty="0">
                <a:solidFill>
                  <a:schemeClr val="bg1">
                    <a:lumMod val="50000"/>
                  </a:schemeClr>
                </a:solidFill>
              </a:rPr>
              <a:t> 25</a:t>
            </a:r>
            <a:endParaRPr lang="fr-FR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6" name="Espace réservé du numéro de diapositive 1"/>
          <p:cNvSpPr txBox="1">
            <a:spLocks/>
          </p:cNvSpPr>
          <p:nvPr/>
        </p:nvSpPr>
        <p:spPr>
          <a:xfrm>
            <a:off x="10988298" y="6524625"/>
            <a:ext cx="673405" cy="261814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1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7</a:t>
            </a:fld>
            <a:endParaRPr lang="fr-FR" sz="10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89AFFD75-F176-4EFB-9987-D048AB51202F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11062822" y="2489063"/>
            <a:ext cx="1051439" cy="332018"/>
          </a:xfrm>
        </p:spPr>
        <p:txBody>
          <a:bodyPr/>
          <a:lstStyle/>
          <a:p>
            <a:pPr marL="0" indent="0">
              <a:buNone/>
            </a:pPr>
            <a:r>
              <a:rPr lang="fr-FR" sz="1200" dirty="0"/>
              <a:t>EPARGNE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0B5EF6D1-92AA-4EFA-81A4-C6F223AA071A}"/>
              </a:ext>
            </a:extLst>
          </p:cNvPr>
          <p:cNvSpPr/>
          <p:nvPr/>
        </p:nvSpPr>
        <p:spPr>
          <a:xfrm>
            <a:off x="11016440" y="71561"/>
            <a:ext cx="1129177" cy="169192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343399D2-05E6-0C6B-B81D-633C2102DDD5}"/>
              </a:ext>
            </a:extLst>
          </p:cNvPr>
          <p:cNvSpPr txBox="1"/>
          <p:nvPr/>
        </p:nvSpPr>
        <p:spPr>
          <a:xfrm>
            <a:off x="46383" y="1163433"/>
            <a:ext cx="356584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6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Décharge à signer pour les non résidents</a:t>
            </a:r>
          </a:p>
        </p:txBody>
      </p:sp>
      <p:pic>
        <p:nvPicPr>
          <p:cNvPr id="2" name="Picture 3">
            <a:extLst>
              <a:ext uri="{FF2B5EF4-FFF2-40B4-BE49-F238E27FC236}">
                <a16:creationId xmlns:a16="http://schemas.microsoft.com/office/drawing/2014/main" id="{666EB1AF-02F5-37D8-7B91-818A21124C5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907885">
            <a:off x="9936085" y="357694"/>
            <a:ext cx="1837055" cy="844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F79CABD8-7FA3-1E77-741D-4793C78240D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938" y="1411956"/>
            <a:ext cx="11022523" cy="4737003"/>
          </a:xfrm>
          <a:prstGeom prst="rect">
            <a:avLst/>
          </a:prstGeom>
        </p:spPr>
      </p:pic>
      <p:sp>
        <p:nvSpPr>
          <p:cNvPr id="12" name="Ellipse 11">
            <a:extLst>
              <a:ext uri="{FF2B5EF4-FFF2-40B4-BE49-F238E27FC236}">
                <a16:creationId xmlns:a16="http://schemas.microsoft.com/office/drawing/2014/main" id="{14B9DD14-6B35-2DA7-4998-AE6A6A0B1F53}"/>
              </a:ext>
            </a:extLst>
          </p:cNvPr>
          <p:cNvSpPr/>
          <p:nvPr/>
        </p:nvSpPr>
        <p:spPr>
          <a:xfrm>
            <a:off x="6921594" y="5920572"/>
            <a:ext cx="2520280" cy="855514"/>
          </a:xfrm>
          <a:prstGeom prst="ellipse">
            <a:avLst/>
          </a:prstGeom>
          <a:solidFill>
            <a:srgbClr val="EA4E55">
              <a:lumMod val="60000"/>
              <a:lumOff val="40000"/>
            </a:srgbClr>
          </a:solidFill>
          <a:ln w="12700" cap="flat" cmpd="sng" algn="ctr">
            <a:solidFill>
              <a:srgbClr val="C31632">
                <a:shade val="5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000" b="0" i="0" u="none" strike="noStrike" kern="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Modèle de décharge  de responsabilité   </a:t>
            </a:r>
            <a:r>
              <a:rPr kumimoji="0" lang="fr-FR" sz="10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  <a:hlinkClick r:id="rId5"/>
              </a:rPr>
              <a:t>CLIC</a:t>
            </a:r>
            <a:endParaRPr kumimoji="0" lang="fr-FR" sz="10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pic>
        <p:nvPicPr>
          <p:cNvPr id="13" name="Graphique 12" descr="Index pointant vers la droite vu du côté du dos de la main">
            <a:hlinkClick r:id="rId5"/>
            <a:extLst>
              <a:ext uri="{FF2B5EF4-FFF2-40B4-BE49-F238E27FC236}">
                <a16:creationId xmlns:a16="http://schemas.microsoft.com/office/drawing/2014/main" id="{8753E2C4-FFC4-ED82-DD6C-C36DB8A294B7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 rot="16200000">
            <a:off x="8698116" y="6457012"/>
            <a:ext cx="378326" cy="341789"/>
          </a:xfrm>
          <a:prstGeom prst="rect">
            <a:avLst/>
          </a:prstGeom>
        </p:spPr>
      </p:pic>
      <p:pic>
        <p:nvPicPr>
          <p:cNvPr id="17" name="Graphique 16" descr="Index pointant vers la droite vu du côté du dos de la main">
            <a:hlinkClick r:id="rId5"/>
            <a:extLst>
              <a:ext uri="{FF2B5EF4-FFF2-40B4-BE49-F238E27FC236}">
                <a16:creationId xmlns:a16="http://schemas.microsoft.com/office/drawing/2014/main" id="{BD02D24C-5F3A-3E7C-735B-3FD571AB32FA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 rot="16200000">
            <a:off x="7671749" y="3922650"/>
            <a:ext cx="378326" cy="3417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391933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ZoneTexte 6"/>
          <p:cNvSpPr txBox="1"/>
          <p:nvPr/>
        </p:nvSpPr>
        <p:spPr>
          <a:xfrm>
            <a:off x="0" y="368300"/>
            <a:ext cx="10979084" cy="83099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defTabSz="1258794">
              <a:lnSpc>
                <a:spcPct val="150000"/>
              </a:lnSpc>
              <a:defRPr/>
            </a:pPr>
            <a:r>
              <a:rPr lang="fr-FR" sz="1600" kern="0" dirty="0">
                <a:solidFill>
                  <a:schemeClr val="bg1">
                    <a:lumMod val="50000"/>
                  </a:schemeClr>
                </a:solidFill>
              </a:rPr>
              <a:t>        ACTIONS COMMERCIALES / COLLECTE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   Réécoute de la </a:t>
            </a:r>
            <a:r>
              <a:rPr lang="fr-FR" sz="2400" b="1" kern="0" dirty="0" err="1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webex</a:t>
            </a: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 du 15 juin 20</a:t>
            </a: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23  sur APE/APO</a:t>
            </a:r>
            <a:endParaRPr lang="fr-FR" sz="2400" kern="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8" name="Imag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0995" y="3595511"/>
            <a:ext cx="1219200" cy="1000125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1039630" y="2489063"/>
            <a:ext cx="1051439" cy="397093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Espace réservé du texte 13"/>
          <p:cNvSpPr txBox="1">
            <a:spLocks/>
          </p:cNvSpPr>
          <p:nvPr/>
        </p:nvSpPr>
        <p:spPr>
          <a:xfrm>
            <a:off x="1510199" y="6424489"/>
            <a:ext cx="4478717" cy="36195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 pitchFamily="2" charset="0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fr-FR" dirty="0">
                <a:solidFill>
                  <a:schemeClr val="bg1">
                    <a:lumMod val="50000"/>
                  </a:schemeClr>
                </a:solidFill>
              </a:rPr>
              <a:t>Semaine</a:t>
            </a:r>
            <a:r>
              <a:rPr lang="fr-FR" baseline="0" dirty="0">
                <a:solidFill>
                  <a:schemeClr val="bg1">
                    <a:lumMod val="50000"/>
                  </a:schemeClr>
                </a:solidFill>
              </a:rPr>
              <a:t> 25</a:t>
            </a:r>
            <a:endParaRPr lang="fr-FR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6" name="Espace réservé du numéro de diapositive 1"/>
          <p:cNvSpPr txBox="1">
            <a:spLocks/>
          </p:cNvSpPr>
          <p:nvPr/>
        </p:nvSpPr>
        <p:spPr>
          <a:xfrm>
            <a:off x="10988298" y="6524625"/>
            <a:ext cx="673405" cy="261814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1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8</a:t>
            </a:fld>
            <a:endParaRPr lang="fr-FR" sz="10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89AFFD75-F176-4EFB-9987-D048AB51202F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11062822" y="2489063"/>
            <a:ext cx="1051439" cy="332018"/>
          </a:xfrm>
        </p:spPr>
        <p:txBody>
          <a:bodyPr/>
          <a:lstStyle/>
          <a:p>
            <a:pPr marL="0" indent="0">
              <a:buNone/>
            </a:pPr>
            <a:r>
              <a:rPr lang="fr-FR" sz="1200" dirty="0"/>
              <a:t>Valeurs mobilières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0B5EF6D1-92AA-4EFA-81A4-C6F223AA071A}"/>
              </a:ext>
            </a:extLst>
          </p:cNvPr>
          <p:cNvSpPr/>
          <p:nvPr/>
        </p:nvSpPr>
        <p:spPr>
          <a:xfrm>
            <a:off x="11016440" y="71561"/>
            <a:ext cx="1129177" cy="169192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E97CFD68-B244-4538-A2ED-BCB2CDFB769B}"/>
              </a:ext>
            </a:extLst>
          </p:cNvPr>
          <p:cNvSpPr txBox="1"/>
          <p:nvPr/>
        </p:nvSpPr>
        <p:spPr>
          <a:xfrm>
            <a:off x="46383" y="1417563"/>
            <a:ext cx="103137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fr-FR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Pour les personnes n’ayant pu assister à la </a:t>
            </a:r>
            <a:r>
              <a:rPr lang="fr-FR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Webex</a:t>
            </a: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  NIMI sur APE/APO du jeudi 15 juin 2023 retrouvez  le lien de réécoute . 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EF56BBCB-D27C-4991-B3CF-5C7AB37060A6}"/>
              </a:ext>
            </a:extLst>
          </p:cNvPr>
          <p:cNvSpPr txBox="1"/>
          <p:nvPr/>
        </p:nvSpPr>
        <p:spPr>
          <a:xfrm>
            <a:off x="211193" y="2815479"/>
            <a:ext cx="33380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solidFill>
                  <a:srgbClr val="FF0000"/>
                </a:solidFill>
                <a:hlinkClick r:id="rId4"/>
              </a:rPr>
              <a:t>Lien de réécoute </a:t>
            </a:r>
            <a:endParaRPr lang="fr-FR" dirty="0">
              <a:solidFill>
                <a:srgbClr val="FF0000"/>
              </a:solidFill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A834F209-C710-0B39-F54E-E5395903DC7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59330" y="2551981"/>
            <a:ext cx="5828890" cy="32801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873561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ZoneTexte 6"/>
          <p:cNvSpPr txBox="1"/>
          <p:nvPr/>
        </p:nvSpPr>
        <p:spPr>
          <a:xfrm>
            <a:off x="0" y="368300"/>
            <a:ext cx="10979084" cy="83099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defTabSz="1258794">
              <a:lnSpc>
                <a:spcPct val="150000"/>
              </a:lnSpc>
              <a:defRPr/>
            </a:pPr>
            <a:r>
              <a:rPr lang="fr-FR" sz="1600" kern="0" dirty="0">
                <a:solidFill>
                  <a:schemeClr val="bg1">
                    <a:lumMod val="50000"/>
                  </a:schemeClr>
                </a:solidFill>
              </a:rPr>
              <a:t>        ACTIONS COMMERCIALES / COLLECTE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   Réécoute de la </a:t>
            </a:r>
            <a:r>
              <a:rPr lang="fr-FR" sz="2400" b="1" kern="0" dirty="0" err="1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webex</a:t>
            </a: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 du 9 juin  20</a:t>
            </a: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23  sur la GSM</a:t>
            </a:r>
            <a:endParaRPr lang="fr-FR" sz="2400" kern="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8" name="Imag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0995" y="3595511"/>
            <a:ext cx="1219200" cy="1000125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1039630" y="2489063"/>
            <a:ext cx="1051439" cy="397093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Espace réservé du texte 13"/>
          <p:cNvSpPr txBox="1">
            <a:spLocks/>
          </p:cNvSpPr>
          <p:nvPr/>
        </p:nvSpPr>
        <p:spPr>
          <a:xfrm>
            <a:off x="1510199" y="6424489"/>
            <a:ext cx="4478717" cy="36195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 pitchFamily="2" charset="0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fr-FR" dirty="0">
                <a:solidFill>
                  <a:schemeClr val="bg1">
                    <a:lumMod val="50000"/>
                  </a:schemeClr>
                </a:solidFill>
              </a:rPr>
              <a:t>Semaine</a:t>
            </a:r>
            <a:r>
              <a:rPr lang="fr-FR" baseline="0" dirty="0">
                <a:solidFill>
                  <a:schemeClr val="bg1">
                    <a:lumMod val="50000"/>
                  </a:schemeClr>
                </a:solidFill>
              </a:rPr>
              <a:t> 25</a:t>
            </a:r>
            <a:endParaRPr lang="fr-FR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6" name="Espace réservé du numéro de diapositive 1"/>
          <p:cNvSpPr txBox="1">
            <a:spLocks/>
          </p:cNvSpPr>
          <p:nvPr/>
        </p:nvSpPr>
        <p:spPr>
          <a:xfrm>
            <a:off x="10988298" y="6524625"/>
            <a:ext cx="673405" cy="261814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1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9</a:t>
            </a:fld>
            <a:endParaRPr lang="fr-FR" sz="10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89AFFD75-F176-4EFB-9987-D048AB51202F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11062822" y="2489063"/>
            <a:ext cx="1051439" cy="332018"/>
          </a:xfrm>
        </p:spPr>
        <p:txBody>
          <a:bodyPr/>
          <a:lstStyle/>
          <a:p>
            <a:pPr marL="0" indent="0">
              <a:buNone/>
            </a:pPr>
            <a:r>
              <a:rPr lang="fr-FR" sz="1200" dirty="0"/>
              <a:t>Valeurs mobilières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0B5EF6D1-92AA-4EFA-81A4-C6F223AA071A}"/>
              </a:ext>
            </a:extLst>
          </p:cNvPr>
          <p:cNvSpPr/>
          <p:nvPr/>
        </p:nvSpPr>
        <p:spPr>
          <a:xfrm>
            <a:off x="11016440" y="71561"/>
            <a:ext cx="1129177" cy="169192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E97CFD68-B244-4538-A2ED-BCB2CDFB769B}"/>
              </a:ext>
            </a:extLst>
          </p:cNvPr>
          <p:cNvSpPr txBox="1"/>
          <p:nvPr/>
        </p:nvSpPr>
        <p:spPr>
          <a:xfrm>
            <a:off x="46383" y="1417563"/>
            <a:ext cx="103137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fr-FR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Pour les personnes n’ayant pu assister à la </a:t>
            </a:r>
            <a:r>
              <a:rPr lang="fr-FR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Webex</a:t>
            </a: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  VEGA sur la GSM du vendredi  9 juin 2023 retrouvez  le lien de réécoute . </a:t>
            </a:r>
          </a:p>
        </p:txBody>
      </p:sp>
      <p:sp>
        <p:nvSpPr>
          <p:cNvPr id="3" name="ZoneTexte 2">
            <a:hlinkClick r:id="rId4"/>
            <a:extLst>
              <a:ext uri="{FF2B5EF4-FFF2-40B4-BE49-F238E27FC236}">
                <a16:creationId xmlns:a16="http://schemas.microsoft.com/office/drawing/2014/main" id="{E38D9476-9620-84F4-2AAB-A6B1F029CBA0}"/>
              </a:ext>
            </a:extLst>
          </p:cNvPr>
          <p:cNvSpPr txBox="1"/>
          <p:nvPr/>
        </p:nvSpPr>
        <p:spPr>
          <a:xfrm>
            <a:off x="-559396" y="4831616"/>
            <a:ext cx="591476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fr-FR" sz="1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Pour  consulter cliquez sur l’ image</a:t>
            </a:r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4D94AEFA-C08C-37CA-F45C-EB08E40EB0F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754120" y="368300"/>
            <a:ext cx="1570880" cy="528672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EF56BBCB-D27C-4991-B3CF-5C7AB37060A6}"/>
              </a:ext>
            </a:extLst>
          </p:cNvPr>
          <p:cNvSpPr txBox="1"/>
          <p:nvPr/>
        </p:nvSpPr>
        <p:spPr>
          <a:xfrm>
            <a:off x="211193" y="2815479"/>
            <a:ext cx="33380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solidFill>
                  <a:srgbClr val="FF0000"/>
                </a:solidFill>
                <a:hlinkClick r:id="rId6"/>
              </a:rPr>
              <a:t>Lien de réécoute </a:t>
            </a:r>
            <a:endParaRPr lang="fr-FR" dirty="0">
              <a:solidFill>
                <a:srgbClr val="FF0000"/>
              </a:solidFill>
            </a:endParaRPr>
          </a:p>
        </p:txBody>
      </p:sp>
      <p:pic>
        <p:nvPicPr>
          <p:cNvPr id="9" name="Image 8">
            <a:hlinkClick r:id="rId7"/>
            <a:extLst>
              <a:ext uri="{FF2B5EF4-FFF2-40B4-BE49-F238E27FC236}">
                <a16:creationId xmlns:a16="http://schemas.microsoft.com/office/drawing/2014/main" id="{F6E69847-3FA5-58FB-CB3C-E91E60EC99F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159450" y="2026384"/>
            <a:ext cx="5211178" cy="3892687"/>
          </a:xfrm>
          <a:prstGeom prst="rect">
            <a:avLst/>
          </a:prstGeom>
          <a:ln>
            <a:solidFill>
              <a:srgbClr val="7030A0"/>
            </a:solidFill>
          </a:ln>
        </p:spPr>
      </p:pic>
    </p:spTree>
    <p:extLst>
      <p:ext uri="{BB962C8B-B14F-4D97-AF65-F5344CB8AC3E}">
        <p14:creationId xmlns:p14="http://schemas.microsoft.com/office/powerpoint/2010/main" val="120852690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texte 5"/>
          <p:cNvSpPr>
            <a:spLocks noGrp="1"/>
          </p:cNvSpPr>
          <p:nvPr>
            <p:ph type="body" sz="quarter" idx="28"/>
          </p:nvPr>
        </p:nvSpPr>
        <p:spPr>
          <a:xfrm>
            <a:off x="11062821" y="980581"/>
            <a:ext cx="1082796" cy="659375"/>
          </a:xfrm>
        </p:spPr>
        <p:txBody>
          <a:bodyPr/>
          <a:lstStyle/>
          <a:p>
            <a:pPr marL="0" indent="0">
              <a:buNone/>
            </a:pPr>
            <a:r>
              <a:rPr lang="fr-FR" sz="1400" dirty="0"/>
              <a:t>MARCHES FINANCIERS</a:t>
            </a:r>
          </a:p>
        </p:txBody>
      </p:sp>
      <p:sp>
        <p:nvSpPr>
          <p:cNvPr id="7" name="ZoneTexte 6"/>
          <p:cNvSpPr txBox="1"/>
          <p:nvPr/>
        </p:nvSpPr>
        <p:spPr>
          <a:xfrm>
            <a:off x="0" y="368300"/>
            <a:ext cx="10979084" cy="83099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defTabSz="1258794">
              <a:lnSpc>
                <a:spcPct val="150000"/>
              </a:lnSpc>
              <a:defRPr/>
            </a:pPr>
            <a:r>
              <a:rPr lang="fr-FR" sz="1600" kern="0" dirty="0">
                <a:solidFill>
                  <a:schemeClr val="bg1">
                    <a:lumMod val="50000"/>
                  </a:schemeClr>
                </a:solidFill>
              </a:rPr>
              <a:t>        ACTIONS COMMERCIALES / TOUS DOMAINES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   </a:t>
            </a:r>
            <a:r>
              <a:rPr lang="fr-FR" sz="22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LA LETTRE HEBDO </a:t>
            </a:r>
            <a:r>
              <a:rPr lang="fr-FR" sz="22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DU 12 JUIN 2023</a:t>
            </a:r>
            <a:endParaRPr lang="fr-FR" sz="2200" kern="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8" name="Imag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3221" y="2489063"/>
            <a:ext cx="1219200" cy="1000125"/>
          </a:xfrm>
          <a:prstGeom prst="rect">
            <a:avLst/>
          </a:prstGeom>
        </p:spPr>
      </p:pic>
      <p:pic>
        <p:nvPicPr>
          <p:cNvPr id="10" name="Imag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43511" y="1268650"/>
            <a:ext cx="4943475" cy="495300"/>
          </a:xfrm>
          <a:prstGeom prst="rect">
            <a:avLst/>
          </a:prstGeom>
        </p:spPr>
      </p:pic>
      <p:sp>
        <p:nvSpPr>
          <p:cNvPr id="13" name="ZoneTexte 12">
            <a:hlinkClick r:id="rId5"/>
          </p:cNvPr>
          <p:cNvSpPr txBox="1"/>
          <p:nvPr/>
        </p:nvSpPr>
        <p:spPr>
          <a:xfrm>
            <a:off x="738534" y="4010003"/>
            <a:ext cx="270497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fr-FR" sz="1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Pour la consulter </a:t>
            </a:r>
          </a:p>
          <a:p>
            <a:pPr algn="ctr"/>
            <a:r>
              <a:rPr lang="fr-FR" sz="1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cliquez sur l’ image  </a:t>
            </a:r>
            <a:r>
              <a:rPr lang="fr-FR" sz="1600" b="1" i="1" dirty="0">
                <a:solidFill>
                  <a:srgbClr val="6C6B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</a:t>
            </a:r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11039630" y="1560007"/>
            <a:ext cx="1129177" cy="489999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Espace réservé du texte 13"/>
          <p:cNvSpPr txBox="1">
            <a:spLocks/>
          </p:cNvSpPr>
          <p:nvPr/>
        </p:nvSpPr>
        <p:spPr>
          <a:xfrm>
            <a:off x="1510199" y="6424489"/>
            <a:ext cx="4478717" cy="36195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 pitchFamily="2" charset="0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fr-FR" dirty="0">
                <a:solidFill>
                  <a:schemeClr val="bg1">
                    <a:lumMod val="50000"/>
                  </a:schemeClr>
                </a:solidFill>
              </a:rPr>
              <a:t>Semaine</a:t>
            </a:r>
            <a:r>
              <a:rPr lang="fr-FR" baseline="0" dirty="0">
                <a:solidFill>
                  <a:schemeClr val="bg1">
                    <a:lumMod val="50000"/>
                  </a:schemeClr>
                </a:solidFill>
              </a:rPr>
              <a:t> 25</a:t>
            </a:r>
            <a:endParaRPr lang="fr-FR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6" name="Espace réservé du numéro de diapositive 1"/>
          <p:cNvSpPr txBox="1">
            <a:spLocks/>
          </p:cNvSpPr>
          <p:nvPr/>
        </p:nvSpPr>
        <p:spPr>
          <a:xfrm>
            <a:off x="10988298" y="6524625"/>
            <a:ext cx="673405" cy="261814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1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10</a:t>
            </a:fld>
            <a:endParaRPr lang="fr-FR" sz="10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54C32AC0-CFA3-43E4-A5B0-7BC0D19CBD8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848437" y="519462"/>
            <a:ext cx="1570880" cy="528672"/>
          </a:xfrm>
          <a:prstGeom prst="rect">
            <a:avLst/>
          </a:prstGeom>
        </p:spPr>
      </p:pic>
      <p:pic>
        <p:nvPicPr>
          <p:cNvPr id="3" name="Image 2">
            <a:hlinkClick r:id="rId7"/>
            <a:extLst>
              <a:ext uri="{FF2B5EF4-FFF2-40B4-BE49-F238E27FC236}">
                <a16:creationId xmlns:a16="http://schemas.microsoft.com/office/drawing/2014/main" id="{D5922B5F-5592-025E-C1C4-E2A68FB5340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675196" y="1916499"/>
            <a:ext cx="3036092" cy="4355441"/>
          </a:xfrm>
          <a:prstGeom prst="rect">
            <a:avLst/>
          </a:prstGeom>
          <a:ln>
            <a:solidFill>
              <a:srgbClr val="7030A0"/>
            </a:solidFill>
          </a:ln>
        </p:spPr>
      </p:pic>
    </p:spTree>
    <p:extLst>
      <p:ext uri="{BB962C8B-B14F-4D97-AF65-F5344CB8AC3E}">
        <p14:creationId xmlns:p14="http://schemas.microsoft.com/office/powerpoint/2010/main" val="1418056246"/>
      </p:ext>
    </p:extLst>
  </p:cSld>
  <p:clrMapOvr>
    <a:masterClrMapping/>
  </p:clrMapOvr>
</p:sld>
</file>

<file path=ppt/theme/theme1.xml><?xml version="1.0" encoding="utf-8"?>
<a:theme xmlns:a="http://schemas.openxmlformats.org/drawingml/2006/main" name="Conception personnalisée">
  <a:themeElements>
    <a:clrScheme name="Rouge violet">
      <a:dk1>
        <a:sysClr val="windowText" lastClr="000000"/>
      </a:dk1>
      <a:lt1>
        <a:sysClr val="window" lastClr="FFFFFF"/>
      </a:lt1>
      <a:dk2>
        <a:srgbClr val="454551"/>
      </a:dk2>
      <a:lt2>
        <a:srgbClr val="D8D9DC"/>
      </a:lt2>
      <a:accent1>
        <a:srgbClr val="E32D91"/>
      </a:accent1>
      <a:accent2>
        <a:srgbClr val="C830CC"/>
      </a:accent2>
      <a:accent3>
        <a:srgbClr val="4EA6DC"/>
      </a:accent3>
      <a:accent4>
        <a:srgbClr val="4775E7"/>
      </a:accent4>
      <a:accent5>
        <a:srgbClr val="8971E1"/>
      </a:accent5>
      <a:accent6>
        <a:srgbClr val="D54773"/>
      </a:accent6>
      <a:hlink>
        <a:srgbClr val="6B9F25"/>
      </a:hlink>
      <a:folHlink>
        <a:srgbClr val="8C8C8C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B0DE9E3EEC639499EC5C362D51B0CB3" ma:contentTypeVersion="6" ma:contentTypeDescription="Crée un document." ma:contentTypeScope="" ma:versionID="a98e7cd8e6af16404adbbd2dbf36fd73">
  <xsd:schema xmlns:xsd="http://www.w3.org/2001/XMLSchema" xmlns:xs="http://www.w3.org/2001/XMLSchema" xmlns:p="http://schemas.microsoft.com/office/2006/metadata/properties" xmlns:ns2="402bd0e2-1d78-4f7d-9dde-91cd55d66e87" targetNamespace="http://schemas.microsoft.com/office/2006/metadata/properties" ma:root="true" ma:fieldsID="d045a51b23aae36d8e12e43b51c5a24b" ns2:_="">
    <xsd:import namespace="402bd0e2-1d78-4f7d-9dde-91cd55d66e8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02bd0e2-1d78-4f7d-9dde-91cd55d66e8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4.xml><?xml version="1.0" encoding="utf-8"?>
<?mso-contentType ?>
<SharedContentType xmlns="Microsoft.SharePoint.Taxonomy.ContentTypeSync" SourceId="c52eb4dc-0ef3-4aa8-8e03-025dbf6c8637" ContentTypeId="0x0101" PreviousValue="false"/>
</file>

<file path=customXml/itemProps1.xml><?xml version="1.0" encoding="utf-8"?>
<ds:datastoreItem xmlns:ds="http://schemas.openxmlformats.org/officeDocument/2006/customXml" ds:itemID="{1DCCBB72-847F-4065-875A-670B9A5E6ED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02bd0e2-1d78-4f7d-9dde-91cd55d66e8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AB1515AA-57AE-4459-BE05-37022DA03708}">
  <ds:schemaRefs>
    <ds:schemaRef ds:uri="http://schemas.microsoft.com/office/infopath/2007/PartnerControls"/>
    <ds:schemaRef ds:uri="http://purl.org/dc/elements/1.1/"/>
    <ds:schemaRef ds:uri="http://schemas.microsoft.com/office/2006/metadata/properties"/>
    <ds:schemaRef ds:uri="http://purl.org/dc/terms/"/>
    <ds:schemaRef ds:uri="http://schemas.openxmlformats.org/package/2006/metadata/core-properties"/>
    <ds:schemaRef ds:uri="http://schemas.microsoft.com/office/2006/documentManagement/types"/>
    <ds:schemaRef ds:uri="402bd0e2-1d78-4f7d-9dde-91cd55d66e87"/>
    <ds:schemaRef ds:uri="http://www.w3.org/XML/1998/namespace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6DCBF3AC-1CE8-4CBE-A8E8-6C05D0153D3A}">
  <ds:schemaRefs>
    <ds:schemaRef ds:uri="http://schemas.microsoft.com/sharepoint/v3/contenttype/forms"/>
  </ds:schemaRefs>
</ds:datastoreItem>
</file>

<file path=customXml/itemProps4.xml><?xml version="1.0" encoding="utf-8"?>
<ds:datastoreItem xmlns:ds="http://schemas.openxmlformats.org/officeDocument/2006/customXml" ds:itemID="{E06315C2-90E4-4EB1-BDE2-0DFEE55D7B92}">
  <ds:schemaRefs>
    <ds:schemaRef ds:uri="Microsoft.SharePoint.Taxonomy.ContentTypeSync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43014</TotalTime>
  <Words>771</Words>
  <Application>Microsoft Office PowerPoint</Application>
  <PresentationFormat>Grand écran</PresentationFormat>
  <Paragraphs>150</Paragraphs>
  <Slides>10</Slides>
  <Notes>8</Notes>
  <HiddenSlides>0</HiddenSlides>
  <MMClips>0</MMClips>
  <ScaleCrop>false</ScaleCrop>
  <HeadingPairs>
    <vt:vector size="6" baseType="variant">
      <vt:variant>
        <vt:lpstr>Polices utilisées</vt:lpstr>
      </vt:variant>
      <vt:variant>
        <vt:i4>8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10</vt:i4>
      </vt:variant>
    </vt:vector>
  </HeadingPairs>
  <TitlesOfParts>
    <vt:vector size="19" baseType="lpstr">
      <vt:lpstr>Arial</vt:lpstr>
      <vt:lpstr>Arial Black</vt:lpstr>
      <vt:lpstr>Calibri</vt:lpstr>
      <vt:lpstr>Calibri Light</vt:lpstr>
      <vt:lpstr>Montserrat</vt:lpstr>
      <vt:lpstr>Montserrat Black</vt:lpstr>
      <vt:lpstr>Segoe Print</vt:lpstr>
      <vt:lpstr>Wingdings</vt:lpstr>
      <vt:lpstr>Conception personnalisée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>BPCEIT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JUNG Lucie [CEGEE]</dc:creator>
  <cp:lastModifiedBy>CASSAN Nathalie [CEGEE]</cp:lastModifiedBy>
  <cp:revision>2262</cp:revision>
  <dcterms:created xsi:type="dcterms:W3CDTF">2020-06-24T09:20:11Z</dcterms:created>
  <dcterms:modified xsi:type="dcterms:W3CDTF">2023-06-15T08:06:03Z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0x0101008B0DE9E3EEC639499EC5C362D51B0CB3</vt:lpwstr>
  </property>
  <property fmtid="{D5CDD505-2E9C-101B-9397-08002B2CF9AE}" pid="3" name="MSIP_Label_48a19f0c-bea1-442e-a475-ed109d9ec508_Enabled">
    <vt:lpwstr>true</vt:lpwstr>
  </property>
  <property fmtid="{D5CDD505-2E9C-101B-9397-08002B2CF9AE}" pid="4" name="MSIP_Label_48a19f0c-bea1-442e-a475-ed109d9ec508_SetDate">
    <vt:lpwstr>2023-01-17T13:40:48Z</vt:lpwstr>
  </property>
  <property fmtid="{D5CDD505-2E9C-101B-9397-08002B2CF9AE}" pid="5" name="MSIP_Label_48a19f0c-bea1-442e-a475-ed109d9ec508_Method">
    <vt:lpwstr>Standard</vt:lpwstr>
  </property>
  <property fmtid="{D5CDD505-2E9C-101B-9397-08002B2CF9AE}" pid="6" name="MSIP_Label_48a19f0c-bea1-442e-a475-ed109d9ec508_Name">
    <vt:lpwstr>48a19f0c-bea1-442e-a475-ed109d9ec508</vt:lpwstr>
  </property>
  <property fmtid="{D5CDD505-2E9C-101B-9397-08002B2CF9AE}" pid="7" name="MSIP_Label_48a19f0c-bea1-442e-a475-ed109d9ec508_SiteId">
    <vt:lpwstr>d5bb6d35-8a82-4329-b49a-5030bd6497ab</vt:lpwstr>
  </property>
  <property fmtid="{D5CDD505-2E9C-101B-9397-08002B2CF9AE}" pid="8" name="MSIP_Label_48a19f0c-bea1-442e-a475-ed109d9ec508_ContentBits">
    <vt:lpwstr>0</vt:lpwstr>
  </property>
</Properties>
</file>