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83" r:id="rId8"/>
    <p:sldId id="459" r:id="rId9"/>
    <p:sldId id="460" r:id="rId10"/>
    <p:sldId id="461" r:id="rId11"/>
    <p:sldId id="462" r:id="rId12"/>
    <p:sldId id="463" r:id="rId13"/>
    <p:sldId id="464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17" d="100"/>
          <a:sy n="117" d="100"/>
        </p:scale>
        <p:origin x="12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29/06/2023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29/06/2023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76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049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900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131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242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269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0561/courrier-client-sur-la-fusion-scpi-pierre-plus-1.pdf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30562/informations-complementaires-aew-commerces-europe_vdef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://commerciaux.celca.caisse-epargne.fr/download/1176/documents-hors-arbo-2/30563/2023q1_reporting_trimestriel_aew_patrimoine_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.bin"/><Relationship Id="rId4" Type="http://schemas.openxmlformats.org/officeDocument/2006/relationships/hyperlink" Target="http://commerciaux.celca.caisse-epargne.fr/download/1176/documents-hors-arbo-2/30560/kit-echeance-optimal-europe-vf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.bin"/><Relationship Id="rId4" Type="http://schemas.openxmlformats.org/officeDocument/2006/relationships/hyperlink" Target="http://commerciaux.celca.caisse-epargne.fr/download/1176/documents-hors-arbo-2/30559/irisea-pea-environnement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3.bin"/><Relationship Id="rId4" Type="http://schemas.openxmlformats.org/officeDocument/2006/relationships/hyperlink" Target="http://commerciaux.celca.caisse-epargne.fr/download/1176/documents-hors-arbo-2/30558/b4741f55-893c-4c64-abf0-5d36cab3e64b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0557/quoi-de-neuf_isi_lot-45-du-03072023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hyperlink" Target="http://commerciaux.celca.caisse-epargne.fr/download/1648/lettre-hebdomadaire-vega-investment-managers/30564/la-lettre-hebdomadaire-de-vega-im_26-juin-2023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27 du Lundi </a:t>
            </a:r>
            <a:r>
              <a:rPr lang="fr-FR"/>
              <a:t>03 au </a:t>
            </a:r>
            <a:r>
              <a:rPr lang="fr-FR" dirty="0"/>
              <a:t>Samedi 08 juillet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27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312368" y="2652441"/>
            <a:ext cx="8804987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direct: AEW PATRIMOINE</a:t>
            </a:r>
            <a:r>
              <a:rPr lang="fr-FR" dirty="0"/>
              <a:t>: la lettre trimestrielle de l’immobilier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direct: AEW PATRIMOINE: </a:t>
            </a:r>
            <a:r>
              <a:rPr lang="fr-FR" dirty="0"/>
              <a:t>fusion absorption SCPI Pierre Plus et SCPI </a:t>
            </a:r>
            <a:r>
              <a:rPr lang="fr-FR" dirty="0" err="1"/>
              <a:t>Actipierre</a:t>
            </a:r>
            <a:r>
              <a:rPr lang="fr-FR" dirty="0"/>
              <a:t> Europe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</a:t>
            </a:r>
            <a:r>
              <a:rPr lang="fr-FR" dirty="0"/>
              <a:t>: Échéances de Optimal Europe, </a:t>
            </a:r>
            <a:r>
              <a:rPr lang="fr-FR" dirty="0" err="1"/>
              <a:t>Iriséa</a:t>
            </a:r>
            <a:r>
              <a:rPr lang="fr-FR" dirty="0"/>
              <a:t> PEA Environnement et </a:t>
            </a:r>
            <a:r>
              <a:rPr lang="fr-FR" dirty="0" err="1"/>
              <a:t>Coralium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Quoi de Neuf ISI à compter du 03/07/2023 (Nuances Plus, transfert assurance vie Pacte, PEP)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26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262CB-60DC-2585-5391-C58E54D4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65" y="2643111"/>
            <a:ext cx="4708023" cy="32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116955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PROJET DE FUSION-ABSORPTION ACTIPIERRE EUROPE ET PIERRE PLUS NOUVEAU NOM AEW COMMERCES EUROPE LETTRE AUX PORTEURS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371938" y="306802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 en direct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0" y="1571411"/>
            <a:ext cx="106801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Dans le cadre de la fusion absorption des SCPI PIERRE PLUS &amp; ACTIPIERRE EUROPE, les associés de la SCPI PIERRE PLUS ont reçu un courrier d’AEW PATRIMOINE leur demandant </a:t>
            </a:r>
            <a:r>
              <a:rPr lang="fr-FR" sz="1400" b="1" u="sng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de se positionner avant le 30 Juin</a:t>
            </a:r>
            <a:r>
              <a:rPr lang="fr-FR" sz="14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 sur le traitement des rompus avec 2 options :</a:t>
            </a:r>
            <a:endParaRPr lang="fr-FR" sz="1400" dirty="0">
              <a:effectLst/>
              <a:ea typeface="Calibri" panose="020F0502020204030204" pitchFamily="34" charset="0"/>
            </a:endParaRPr>
          </a:p>
          <a:p>
            <a:r>
              <a:rPr lang="fr-FR" sz="14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r>
              <a:rPr lang="fr-FR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: verser à la société ACTIPIERRE EUROPE une somme de XX € pour permettre de souscrire à une part supplémentaire de la SCPI </a:t>
            </a:r>
            <a:endParaRPr lang="fr-FR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400" dirty="0">
                <a:effectLst/>
                <a:ea typeface="Calibri" panose="020F0502020204030204" pitchFamily="34" charset="0"/>
              </a:rPr>
              <a:t> </a:t>
            </a:r>
          </a:p>
          <a:p>
            <a:pPr marL="342900" lvl="0" indent="-342900">
              <a:buClr>
                <a:srgbClr val="C00000"/>
              </a:buClr>
              <a:buFont typeface="Calibri" panose="020F0502020204030204" pitchFamily="34" charset="0"/>
              <a:buChar char="&gt;"/>
            </a:pPr>
            <a:r>
              <a:rPr lang="fr-FR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r>
              <a:rPr lang="fr-FR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: demander le remboursement d'une somme de XX € à la SCPI ACTIPIERRE EUROPE (le rompu)</a:t>
            </a:r>
            <a:endParaRPr lang="fr-FR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400" dirty="0">
                <a:effectLst/>
                <a:ea typeface="Calibri" panose="020F0502020204030204" pitchFamily="34" charset="0"/>
              </a:rPr>
              <a:t> </a:t>
            </a:r>
          </a:p>
          <a:p>
            <a:r>
              <a:rPr lang="fr-FR" sz="1400" dirty="0">
                <a:effectLst/>
                <a:ea typeface="Calibri" panose="020F0502020204030204" pitchFamily="34" charset="0"/>
              </a:rPr>
              <a:t>AEW PATRIMOINE vous propose </a:t>
            </a:r>
            <a:r>
              <a:rPr lang="fr-FR" sz="1400" b="1" dirty="0">
                <a:effectLst/>
                <a:ea typeface="Calibri" panose="020F0502020204030204" pitchFamily="34" charset="0"/>
              </a:rPr>
              <a:t>des éléments de langage (en attaché)</a:t>
            </a:r>
            <a:r>
              <a:rPr lang="fr-FR" sz="1400" dirty="0">
                <a:effectLst/>
                <a:ea typeface="Calibri" panose="020F0502020204030204" pitchFamily="34" charset="0"/>
              </a:rPr>
              <a:t> pour permettre à vos collaborateurs de répondre aux différentes interrogations des clients sur la fusion absorption PIERRE PLUS / ACTIPIERRE EUROPE qui deviendra la SCPI AEW COMMERCES (la plus grosse capitalisation en immobilier de commerces du marché)</a:t>
            </a:r>
          </a:p>
          <a:p>
            <a:r>
              <a:rPr lang="fr-FR" sz="14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ea typeface="Calibri" panose="020F0502020204030204" pitchFamily="34" charset="0"/>
            </a:endParaRPr>
          </a:p>
          <a:p>
            <a:r>
              <a:rPr lang="fr-FR" sz="14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AEW PATRIMOINE prend en charge les demandes reçues en direct des associés  </a:t>
            </a:r>
            <a:endParaRPr lang="fr-FR" sz="1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05EE8A-1C05-9857-7AE3-F7D9BD1B8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938" y="55310"/>
            <a:ext cx="2201124" cy="704850"/>
          </a:xfrm>
          <a:prstGeom prst="rect">
            <a:avLst/>
          </a:prstGeom>
        </p:spPr>
      </p:pic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E9E15F51-FF10-0F56-8BA7-07461467A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2755" y="4391342"/>
            <a:ext cx="1667007" cy="23870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hlinkClick r:id="rId6"/>
            <a:extLst>
              <a:ext uri="{FF2B5EF4-FFF2-40B4-BE49-F238E27FC236}">
                <a16:creationId xmlns:a16="http://schemas.microsoft.com/office/drawing/2014/main" id="{627FC62D-BA41-0F39-6A29-BB27B17692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2706" y="4388756"/>
            <a:ext cx="1667007" cy="2332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24DCA34-BDFB-9974-90D9-C85A5462ECAA}"/>
              </a:ext>
            </a:extLst>
          </p:cNvPr>
          <p:cNvSpPr txBox="1"/>
          <p:nvPr/>
        </p:nvSpPr>
        <p:spPr>
          <a:xfrm>
            <a:off x="5489542" y="4908591"/>
            <a:ext cx="176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Eléments de langage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C6D7FAA-12DF-687E-986F-CCCF159A2FED}"/>
              </a:ext>
            </a:extLst>
          </p:cNvPr>
          <p:cNvSpPr txBox="1"/>
          <p:nvPr/>
        </p:nvSpPr>
        <p:spPr>
          <a:xfrm>
            <a:off x="1614988" y="5020209"/>
            <a:ext cx="176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Lettre aux porteurs</a:t>
            </a:r>
          </a:p>
        </p:txBody>
      </p:sp>
    </p:spTree>
    <p:extLst>
      <p:ext uri="{BB962C8B-B14F-4D97-AF65-F5344CB8AC3E}">
        <p14:creationId xmlns:p14="http://schemas.microsoft.com/office/powerpoint/2010/main" val="76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POINT MARCHE IMMOBILIER TRIMESTRIEL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25861" y="2702687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 en direct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05EE8A-1C05-9857-7AE3-F7D9BD1B8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135" y="232481"/>
            <a:ext cx="2388061" cy="704850"/>
          </a:xfrm>
          <a:prstGeom prst="rect">
            <a:avLst/>
          </a:prstGeom>
        </p:spPr>
      </p:pic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82B39793-7D44-DD3C-0949-5429E928B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513" y="1763486"/>
            <a:ext cx="2954058" cy="422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18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échéance optimal Europe (FR0012431328)</a:t>
            </a:r>
            <a:endParaRPr lang="fr-FR" sz="2200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FAF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3AB853-CC6B-07BD-C786-922E6386E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1" y="1597366"/>
            <a:ext cx="7189578" cy="3832098"/>
          </a:xfrm>
          <a:prstGeom prst="rect">
            <a:avLst/>
          </a:prstGeom>
        </p:spPr>
      </p:pic>
      <p:graphicFrame>
        <p:nvGraphicFramePr>
          <p:cNvPr id="5" name="Objet 4">
            <a:hlinkClick r:id="rId4"/>
            <a:extLst>
              <a:ext uri="{FF2B5EF4-FFF2-40B4-BE49-F238E27FC236}">
                <a16:creationId xmlns:a16="http://schemas.microsoft.com/office/drawing/2014/main" id="{D938A5DE-AD97-EBBE-A748-AC8EE6C11C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508370"/>
              </p:ext>
            </p:extLst>
          </p:nvPr>
        </p:nvGraphicFramePr>
        <p:xfrm>
          <a:off x="7566826" y="3316385"/>
          <a:ext cx="3173297" cy="2113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9144000" imgH="5143500" progId="AcroExch.Document.DC">
                  <p:embed/>
                </p:oleObj>
              </mc:Choice>
              <mc:Fallback>
                <p:oleObj name="Acrobat Document" r:id="rId5" imgW="9144000" imgH="5143500" progId="AcroExch.Document.DC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6B4CCC1C-6515-46A7-9A74-98E01EF9DB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66826" y="3316385"/>
                        <a:ext cx="3173297" cy="2113079"/>
                      </a:xfrm>
                      <a:prstGeom prst="rect">
                        <a:avLst/>
                      </a:prstGeom>
                      <a:pattFill prst="pct5">
                        <a:fgClr>
                          <a:schemeClr val="accent1"/>
                        </a:fgClr>
                        <a:bgClr>
                          <a:schemeClr val="bg1"/>
                        </a:bgClr>
                      </a:patt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6FD3992-F2C6-4888-3A0D-58F70E24B5A2}"/>
              </a:ext>
            </a:extLst>
          </p:cNvPr>
          <p:cNvSpPr txBox="1"/>
          <p:nvPr/>
        </p:nvSpPr>
        <p:spPr>
          <a:xfrm>
            <a:off x="1248777" y="5827533"/>
            <a:ext cx="6135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Cible GERC disponible jusqu’à fin septembre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144ABB-F93A-530A-292A-D674681A05B8}"/>
              </a:ext>
            </a:extLst>
          </p:cNvPr>
          <p:cNvSpPr txBox="1"/>
          <p:nvPr/>
        </p:nvSpPr>
        <p:spPr>
          <a:xfrm>
            <a:off x="7839149" y="2753091"/>
            <a:ext cx="6135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Retrouvez le kit d’échéance</a:t>
            </a:r>
          </a:p>
        </p:txBody>
      </p:sp>
    </p:spTree>
    <p:extLst>
      <p:ext uri="{BB962C8B-B14F-4D97-AF65-F5344CB8AC3E}">
        <p14:creationId xmlns:p14="http://schemas.microsoft.com/office/powerpoint/2010/main" val="147829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échéance anticipée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irisea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pea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E</a:t>
            </a:r>
            <a:r>
              <a:rPr lang="fr-FR" sz="2400" b="1" dirty="0" err="1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nvironnement</a:t>
            </a:r>
            <a:r>
              <a:rPr lang="fr-FR" sz="2400" b="1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(FR0013528528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)</a:t>
            </a:r>
            <a:endParaRPr lang="fr-FR" sz="22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FAF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FD3992-F2C6-4888-3A0D-58F70E24B5A2}"/>
              </a:ext>
            </a:extLst>
          </p:cNvPr>
          <p:cNvSpPr txBox="1"/>
          <p:nvPr/>
        </p:nvSpPr>
        <p:spPr>
          <a:xfrm>
            <a:off x="1248777" y="5827533"/>
            <a:ext cx="6135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Cible GERC disponible jusqu’à fin septembre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55E16D-3ACA-6DEE-94C8-D1900C6E1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8" y="1547812"/>
            <a:ext cx="5619750" cy="3762375"/>
          </a:xfrm>
          <a:prstGeom prst="rect">
            <a:avLst/>
          </a:prstGeom>
        </p:spPr>
      </p:pic>
      <p:graphicFrame>
        <p:nvGraphicFramePr>
          <p:cNvPr id="6" name="Objet 5">
            <a:hlinkClick r:id="rId4"/>
            <a:extLst>
              <a:ext uri="{FF2B5EF4-FFF2-40B4-BE49-F238E27FC236}">
                <a16:creationId xmlns:a16="http://schemas.microsoft.com/office/drawing/2014/main" id="{8132B46D-6358-80B7-83CA-7D1C47E778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402829"/>
              </p:ext>
            </p:extLst>
          </p:nvPr>
        </p:nvGraphicFramePr>
        <p:xfrm>
          <a:off x="6096000" y="2821081"/>
          <a:ext cx="4574821" cy="257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9144000" imgH="5143500" progId="AcroExch.Document.DC">
                  <p:embed/>
                </p:oleObj>
              </mc:Choice>
              <mc:Fallback>
                <p:oleObj name="Acrobat Document" r:id="rId5" imgW="9144000" imgH="5143500" progId="AcroExch.Document.DC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DD3EDC30-F82E-4BB0-A783-0C82E35CC7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0" y="2821081"/>
                        <a:ext cx="4574821" cy="2573337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513D01B6-56F7-163A-D11B-4823240BA96E}"/>
              </a:ext>
            </a:extLst>
          </p:cNvPr>
          <p:cNvSpPr txBox="1"/>
          <p:nvPr/>
        </p:nvSpPr>
        <p:spPr>
          <a:xfrm>
            <a:off x="7034477" y="2193076"/>
            <a:ext cx="6135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Retrouvez le kit d’échéance</a:t>
            </a:r>
          </a:p>
        </p:txBody>
      </p:sp>
    </p:spTree>
    <p:extLst>
      <p:ext uri="{BB962C8B-B14F-4D97-AF65-F5344CB8AC3E}">
        <p14:creationId xmlns:p14="http://schemas.microsoft.com/office/powerpoint/2010/main" val="3465062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échéance anticipée CORALIUM </a:t>
            </a:r>
            <a:r>
              <a:rPr lang="fr-FR" sz="2400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(FR0013447000)</a:t>
            </a:r>
            <a:endParaRPr lang="fr-FR" sz="22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FAF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6FD3992-F2C6-4888-3A0D-58F70E24B5A2}"/>
              </a:ext>
            </a:extLst>
          </p:cNvPr>
          <p:cNvSpPr txBox="1"/>
          <p:nvPr/>
        </p:nvSpPr>
        <p:spPr>
          <a:xfrm>
            <a:off x="917141" y="5533060"/>
            <a:ext cx="6135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Cible GERC disponible jusqu’à fin septembre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985A88-EFB5-B057-E9FF-6A03B5AA7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72" y="1497749"/>
            <a:ext cx="5600700" cy="3571875"/>
          </a:xfrm>
          <a:prstGeom prst="rect">
            <a:avLst/>
          </a:prstGeom>
        </p:spPr>
      </p:pic>
      <p:graphicFrame>
        <p:nvGraphicFramePr>
          <p:cNvPr id="5" name="Objet 4">
            <a:hlinkClick r:id="rId4"/>
            <a:extLst>
              <a:ext uri="{FF2B5EF4-FFF2-40B4-BE49-F238E27FC236}">
                <a16:creationId xmlns:a16="http://schemas.microsoft.com/office/drawing/2014/main" id="{EBD14386-DE58-DF63-8953-9F70A12FAA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177907"/>
              </p:ext>
            </p:extLst>
          </p:nvPr>
        </p:nvGraphicFramePr>
        <p:xfrm>
          <a:off x="6278614" y="2743526"/>
          <a:ext cx="4394665" cy="2471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9144000" imgH="5143500" progId="AcroExch.Document.DC">
                  <p:embed/>
                </p:oleObj>
              </mc:Choice>
              <mc:Fallback>
                <p:oleObj name="Acrobat Document" r:id="rId5" imgW="9144000" imgH="5143500" progId="AcroExch.Document.DC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BB47F7DD-3F56-433B-ABB9-452C1D5830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78614" y="2743526"/>
                        <a:ext cx="4394665" cy="2471999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2A6F5C3C-D57A-EFA7-6B6C-E2EF0FD1DB22}"/>
              </a:ext>
            </a:extLst>
          </p:cNvPr>
          <p:cNvSpPr txBox="1"/>
          <p:nvPr/>
        </p:nvSpPr>
        <p:spPr>
          <a:xfrm>
            <a:off x="7052765" y="1847399"/>
            <a:ext cx="6135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Retrouvez le kit d’échéance</a:t>
            </a:r>
          </a:p>
        </p:txBody>
      </p:sp>
    </p:spTree>
    <p:extLst>
      <p:ext uri="{BB962C8B-B14F-4D97-AF65-F5344CB8AC3E}">
        <p14:creationId xmlns:p14="http://schemas.microsoft.com/office/powerpoint/2010/main" val="3341537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LES NOUVEAUTES ISI A COMPTER DU 03/07/23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1532803" y="3947695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3399D2-05E6-0C6B-B81D-633C2102DDD5}"/>
              </a:ext>
            </a:extLst>
          </p:cNvPr>
          <p:cNvSpPr txBox="1"/>
          <p:nvPr/>
        </p:nvSpPr>
        <p:spPr>
          <a:xfrm>
            <a:off x="-42308" y="1350362"/>
            <a:ext cx="11157478" cy="2693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               Retrouvez  tous les détails dans  </a:t>
            </a:r>
            <a:r>
              <a:rPr lang="fr-FR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Quoi de Neuf ISI?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Nuances Plus : Adhésion par transfert ASV Nuances Plus avec mise en place d’une option d’arbitrage automatique</a:t>
            </a:r>
          </a:p>
          <a:p>
            <a:pPr marL="285750" indent="-28575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Transfert Assurance Vie (Pacte) :</a:t>
            </a:r>
            <a:r>
              <a:rPr lang="fr-FR" sz="1800" b="1" dirty="0">
                <a:solidFill>
                  <a:srgbClr val="EA4E55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Possibilité de transférer un Nuances 2 (contrat 856) vers un Nuances Plus ou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Nuances 3D </a:t>
            </a:r>
          </a:p>
          <a:p>
            <a:pPr marL="285750" indent="-28575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PEP Transmission :</a:t>
            </a:r>
            <a:r>
              <a:rPr lang="fr-FR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L’adhésion d’un PEP Transmission par transfert PEP est désormais impossible</a:t>
            </a:r>
          </a:p>
          <a:p>
            <a:pPr marL="285750" indent="-28575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r-FR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FF4B7E22-3DA5-BE3E-A969-8680289DC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050" y="3491425"/>
            <a:ext cx="2030866" cy="284624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17107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26 JUIN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84BAF58E-912C-3FD9-BF98-FCCCEC48C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2731" y="1933949"/>
            <a:ext cx="2952369" cy="432054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43182</TotalTime>
  <Words>579</Words>
  <Application>Microsoft Office PowerPoint</Application>
  <PresentationFormat>Grand écran</PresentationFormat>
  <Paragraphs>94</Paragraphs>
  <Slides>10</Slides>
  <Notes>8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Acrobat 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2281</cp:revision>
  <dcterms:created xsi:type="dcterms:W3CDTF">2020-06-24T09:20:11Z</dcterms:created>
  <dcterms:modified xsi:type="dcterms:W3CDTF">2023-06-29T07:52:39Z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