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5"/>
  </p:notesMasterIdLst>
  <p:handoutMasterIdLst>
    <p:handoutMasterId r:id="rId16"/>
  </p:handoutMasterIdLst>
  <p:sldIdLst>
    <p:sldId id="256" r:id="rId6"/>
    <p:sldId id="257" r:id="rId7"/>
    <p:sldId id="283" r:id="rId8"/>
    <p:sldId id="464" r:id="rId9"/>
    <p:sldId id="463" r:id="rId10"/>
    <p:sldId id="289" r:id="rId11"/>
    <p:sldId id="462" r:id="rId12"/>
    <p:sldId id="465" r:id="rId13"/>
    <p:sldId id="284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B24"/>
    <a:srgbClr val="FF0000"/>
    <a:srgbClr val="D11921"/>
    <a:srgbClr val="B82A56"/>
    <a:srgbClr val="C31632"/>
    <a:srgbClr val="E3322C"/>
    <a:srgbClr val="E7302A"/>
    <a:srgbClr val="0000FF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12" d="100"/>
          <a:sy n="112" d="100"/>
        </p:scale>
        <p:origin x="552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07/07/2023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07/07/2023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99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235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567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0022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07/07/2023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emf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hyperlink" Target="http://commerciaux.celca.caisse-epargne.fr/download/1176/documents-hors-arbo-2/30612/fiche-reflexes-scpi_cg_ce.pdf" TargetMode="Externa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hyperlink" Target="https://oxi90.com/ENTOXWI56/D69B8AC4B0C54840AA44D09FE9FDDC2A.php?HASHID=3f8025f81c08669208bc39bdcbaf4eda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hyperlink" Target="https://youtu.be/YJaEqR-rFEk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hyperlink" Target="http://commerciaux.celca.caisse-epargne.fr/download/1176/documents-hors-arbo-2/30617/strategy-q3-2023-cegee-doc-ce.pptx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groupebpce-my.sharepoint.com/:v:/g/personal/romain_dehlinger_natixis_com/EZB0mUDhv6NAlBYwM1KCqIcBENjiCoLOCB3CjeGQ3MN0Fw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hyperlink" Target="http://commerciaux.celca.caisse-epargne.fr/download/1648/lettre-hebdomadaire-vega-investment-managers/30609/la-lettre-hebdomadaire-de-vega-im_3-juillet-2023-1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28 du Lundi 10 au Samedi 15 juillet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28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387013" y="2223070"/>
            <a:ext cx="8804987" cy="34163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</a:t>
            </a:r>
            <a:r>
              <a:rPr lang="fr-FR" dirty="0"/>
              <a:t> 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AEW PATRIMOINE</a:t>
            </a:r>
            <a:r>
              <a:rPr lang="fr-FR" dirty="0"/>
              <a:t>:  La fiche réflexes des SCPI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</a:t>
            </a:r>
            <a:r>
              <a:rPr lang="fr-FR" dirty="0"/>
              <a:t> 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AEW PATRIMOINE</a:t>
            </a:r>
            <a:r>
              <a:rPr lang="fr-FR" dirty="0"/>
              <a:t>: marché secondaire: modification de la date de réception des ordres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NIMI: </a:t>
            </a:r>
            <a:r>
              <a:rPr lang="fr-FR" dirty="0"/>
              <a:t>réécoute de l’évènement live NIMI perspectives mi-année du jeudi 29 juin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Vision Patrimoine N°95-JUIN 2023 : replay du </a:t>
            </a:r>
            <a:r>
              <a:rPr lang="fr-FR" dirty="0"/>
              <a:t>Webinaire: 5 questions simples pour maitriser votre épargne du 15 juin, </a:t>
            </a:r>
            <a:r>
              <a:rPr lang="fr-FR" dirty="0">
                <a:latin typeface="Calibri" panose="020F0502020204030204" pitchFamily="34" charset="0"/>
              </a:rPr>
              <a:t>PEA, PER, ASSURANVE VIE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VEGA IM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focus trimestriel gestion déléguée du vendredi 30 juin 2023 et lien de réécoute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03 juillet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159" y="1982630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033" y="198319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F3F999-446C-4943-97D4-06CABE65B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287" y="2474934"/>
            <a:ext cx="4924425" cy="2190750"/>
          </a:xfrm>
          <a:prstGeom prst="rect">
            <a:avLst/>
          </a:prstGeom>
        </p:spPr>
      </p:pic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C8262CB-60DC-2585-5391-C58E54D4E1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265" y="2643111"/>
            <a:ext cx="4708023" cy="322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FICHE REFLEXES SCPI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340968" y="3064569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29" y="3147198"/>
            <a:ext cx="1129177" cy="32772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96FFF2F1-5B10-784D-1A38-06CCCDC90AF0}"/>
              </a:ext>
            </a:extLst>
          </p:cNvPr>
          <p:cNvSpPr txBox="1">
            <a:spLocks/>
          </p:cNvSpPr>
          <p:nvPr/>
        </p:nvSpPr>
        <p:spPr>
          <a:xfrm>
            <a:off x="11062821" y="2572834"/>
            <a:ext cx="1015211" cy="47422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84B624-A631-D9B1-28EC-3788CA335577}"/>
              </a:ext>
            </a:extLst>
          </p:cNvPr>
          <p:cNvSpPr/>
          <p:nvPr/>
        </p:nvSpPr>
        <p:spPr>
          <a:xfrm>
            <a:off x="11039628" y="71561"/>
            <a:ext cx="1129177" cy="16923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710587-65A4-E2DC-C7C2-A6AF652C73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2053" y="553488"/>
            <a:ext cx="1452679" cy="427093"/>
          </a:xfrm>
          <a:prstGeom prst="rect">
            <a:avLst/>
          </a:prstGeom>
        </p:spPr>
      </p:pic>
      <p:pic>
        <p:nvPicPr>
          <p:cNvPr id="11" name="Image 10">
            <a:hlinkClick r:id="rId5"/>
            <a:extLst>
              <a:ext uri="{FF2B5EF4-FFF2-40B4-BE49-F238E27FC236}">
                <a16:creationId xmlns:a16="http://schemas.microsoft.com/office/drawing/2014/main" id="{BF0EB4F2-DE4B-7980-0CB3-F3AED183FD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0267" y="1319089"/>
            <a:ext cx="3638550" cy="5105400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535093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Marché secondaire: modification de la date de réception des ordres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SCPI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14E907B-FF2D-2703-2010-B80C30485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4447" y="240873"/>
            <a:ext cx="1874094" cy="54292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F4A92BD-8FAE-765A-B82E-226787676892}"/>
              </a:ext>
            </a:extLst>
          </p:cNvPr>
          <p:cNvSpPr txBox="1"/>
          <p:nvPr/>
        </p:nvSpPr>
        <p:spPr>
          <a:xfrm>
            <a:off x="256055" y="2643872"/>
            <a:ext cx="1379907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AEW Patrimoine </a:t>
            </a:r>
            <a:r>
              <a:rPr lang="fr-FR" sz="1600" dirty="0">
                <a:solidFill>
                  <a:srgbClr val="2020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 procédé à la m</a:t>
            </a:r>
            <a:r>
              <a:rPr lang="fr-FR" sz="16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odification de la date de réception des ordres d’achat et de vente sur le marché secondaire</a:t>
            </a:r>
          </a:p>
          <a:p>
            <a:r>
              <a:rPr lang="fr-FR" sz="16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 ses  SCPI.</a:t>
            </a:r>
          </a:p>
          <a:p>
            <a:r>
              <a:rPr lang="fr-FR" sz="16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Désormais, seuls les ordres reçus  </a:t>
            </a:r>
            <a:r>
              <a:rPr lang="fr-FR" sz="1600" b="1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au plus tard avant 16 heures  le vendredi précédant la confrontation</a:t>
            </a:r>
            <a:r>
              <a:rPr lang="fr-FR" sz="16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seront pris</a:t>
            </a:r>
          </a:p>
          <a:p>
            <a:r>
              <a:rPr lang="fr-FR" sz="16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compte pour la confrontation</a:t>
            </a: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du mois</a:t>
            </a:r>
            <a:r>
              <a:rPr lang="fr-FR" sz="16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r>
              <a:rPr lang="fr-FR" sz="16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À défaut, ils participeront à la confrontation suivante.</a:t>
            </a:r>
            <a:br>
              <a:rPr lang="fr-FR" sz="16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fr-FR" sz="16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fr-FR" sz="16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AEW Patrimoine </a:t>
            </a: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devra avoir réceptionné les virements des ordres d’achat sur le compte de la SCPI, </a:t>
            </a:r>
          </a:p>
          <a:p>
            <a:r>
              <a:rPr lang="fr-FR" sz="16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au </a:t>
            </a:r>
            <a:r>
              <a:rPr lang="fr-FR" sz="1600" b="1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plus tard avant 16 heures le vendredi précédant la confrontation.</a:t>
            </a: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600" b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 couverture des ordres par chèque est donc supprimée.</a:t>
            </a:r>
            <a:br>
              <a:rPr lang="fr-FR" sz="16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fr-FR" sz="16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fr-FR" sz="1600" b="1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 confrontation (fixing)</a:t>
            </a:r>
            <a:r>
              <a:rPr lang="fr-FR" sz="16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des ordres d’achat et de vente reste fixée </a:t>
            </a:r>
            <a:r>
              <a:rPr lang="fr-FR" sz="1600" b="1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au dernier mercredi de chaque mois</a:t>
            </a:r>
            <a:r>
              <a:rPr lang="fr-FR" sz="16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fr-FR" sz="16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(ou le dernier jour ouvré précédent, en cas de jour férié).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fr-FR" dirty="0"/>
          </a:p>
        </p:txBody>
      </p:sp>
      <p:pic>
        <p:nvPicPr>
          <p:cNvPr id="2" name="Espace réservé du contenu 18">
            <a:extLst>
              <a:ext uri="{FF2B5EF4-FFF2-40B4-BE49-F238E27FC236}">
                <a16:creationId xmlns:a16="http://schemas.microsoft.com/office/drawing/2014/main" id="{9A508D01-2F2D-48F6-9E7D-B67CE7BFF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1015">
            <a:off x="7970974" y="1518297"/>
            <a:ext cx="2162810" cy="856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6966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 95 JUIN 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95589" y="1430596"/>
            <a:ext cx="10883495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Retrouvez les publications du mois de mars de Vision Patrimoine à</a:t>
            </a:r>
            <a:r>
              <a:rPr lang="fr-FR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Une : 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Replay du Webinaire:  5 questions simples pour maitriser votre épargne du 15 juin, PEA, PER, ASSURANVE VIE…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95589" y="356625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8" name="Image 7">
            <a:hlinkClick r:id="rId5"/>
            <a:extLst>
              <a:ext uri="{FF2B5EF4-FFF2-40B4-BE49-F238E27FC236}">
                <a16:creationId xmlns:a16="http://schemas.microsoft.com/office/drawing/2014/main" id="{397DBDE1-E540-468A-BB88-B60BB23089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008" y="2489063"/>
            <a:ext cx="2972708" cy="37645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75841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Réécoute de l’évènement live  Visionnage Perspectives mi- année du 29 juin 20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23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95" y="3595511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l’évènement live de  N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IMI live du jeudi 29 juin 2023 retrouvez  le lien de réécoute 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56BBCB-D27C-4991-B3CF-5C7AB37060A6}"/>
              </a:ext>
            </a:extLst>
          </p:cNvPr>
          <p:cNvSpPr txBox="1"/>
          <p:nvPr/>
        </p:nvSpPr>
        <p:spPr>
          <a:xfrm>
            <a:off x="211193" y="2815479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hlinkClick r:id="rId4"/>
              </a:rPr>
              <a:t>Lien de réécoute 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8D6F85-E7EA-9E36-3A3B-65A6FC6629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2796" y="2386926"/>
            <a:ext cx="7195433" cy="40375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B4ADEE-7FE8-AA80-6ADA-03C4E21959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1231" y="1747997"/>
            <a:ext cx="204787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735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Focus trimestriel  Gestion déléguée du  vendredi 30 juin 20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23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95" y="3595511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du vendredi  30 juin 2023 sur la gestion déléguée  retrouvez  le support de présentation et  lien de réécoute 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41859E-4C94-CE50-6973-3ED586879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2858" y="140178"/>
            <a:ext cx="1570880" cy="5286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EFAA7E2-1123-1397-4B59-92CC853803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6941" y="2356229"/>
            <a:ext cx="4858872" cy="364519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8E059E0-73D6-58D3-66C8-B6CCA23CF224}"/>
              </a:ext>
            </a:extLst>
          </p:cNvPr>
          <p:cNvSpPr txBox="1"/>
          <p:nvPr/>
        </p:nvSpPr>
        <p:spPr>
          <a:xfrm>
            <a:off x="344197" y="2395004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hlinkClick r:id="rId6"/>
              </a:rPr>
              <a:t>Lien de réécoute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A601005-E6C3-272D-26F9-4C5EBF8B488E}"/>
              </a:ext>
            </a:extLst>
          </p:cNvPr>
          <p:cNvSpPr/>
          <p:nvPr/>
        </p:nvSpPr>
        <p:spPr>
          <a:xfrm>
            <a:off x="7531331" y="5178829"/>
            <a:ext cx="847898" cy="39234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635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03 JUILLET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4879DFCB-C08A-3731-06EE-D49D02D370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95065" y="2279130"/>
            <a:ext cx="2664048" cy="3786431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43535</TotalTime>
  <Words>593</Words>
  <Application>Microsoft Office PowerPoint</Application>
  <PresentationFormat>Grand écran</PresentationFormat>
  <Paragraphs>79</Paragraphs>
  <Slides>9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2304</cp:revision>
  <dcterms:created xsi:type="dcterms:W3CDTF">2020-06-24T09:20:11Z</dcterms:created>
  <dcterms:modified xsi:type="dcterms:W3CDTF">2023-07-07T06:25:04Z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