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1"/>
  </p:notesMasterIdLst>
  <p:handoutMasterIdLst>
    <p:handoutMasterId r:id="rId12"/>
  </p:handoutMasterIdLst>
  <p:sldIdLst>
    <p:sldId id="256" r:id="rId6"/>
    <p:sldId id="257" r:id="rId7"/>
    <p:sldId id="283" r:id="rId8"/>
    <p:sldId id="462" r:id="rId9"/>
    <p:sldId id="28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B24"/>
    <a:srgbClr val="FF0000"/>
    <a:srgbClr val="D11921"/>
    <a:srgbClr val="B82A56"/>
    <a:srgbClr val="C31632"/>
    <a:srgbClr val="E3322C"/>
    <a:srgbClr val="E7302A"/>
    <a:srgbClr val="0000FF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12" d="100"/>
          <a:sy n="112" d="100"/>
        </p:scale>
        <p:origin x="552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12/07/2023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12/07/2023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1546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12/07/2023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emf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://commerciaux.celca.caisse-epargne.fr/download/1176/documents-hors-arbo-2/28623/cegee-cg-cat-23-juin-2018.pdf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hyperlink" Target="http://commerciaux.celca.caisse-epargne.fr/download/1648/lettre-hebdomadaire-vega-investment-managers/30672/la-lettre-hebdomadaire-de-vega-im_10-juillet-2023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29 du Lundi 17 au Samedi 22 juillet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29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387013" y="2995574"/>
            <a:ext cx="8804987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CAT:</a:t>
            </a:r>
            <a:r>
              <a:rPr lang="fr-FR" dirty="0"/>
              <a:t> nouveau barème des CAT PREMIUM à compter du 1 er juillet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10 juillet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159" y="1982630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033" y="198319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F3F999-446C-4943-97D4-06CABE65B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287" y="2474934"/>
            <a:ext cx="4924425" cy="2190750"/>
          </a:xfrm>
          <a:prstGeom prst="rect">
            <a:avLst/>
          </a:prstGeom>
        </p:spPr>
      </p:pic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B3828C2-583F-0052-969E-8465CE83AE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1651" y="2731412"/>
            <a:ext cx="4685919" cy="341352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CAT PREMIUM : CAT 6, 12 et 24 mois au 1</a:t>
            </a:r>
            <a:r>
              <a:rPr lang="fr-FR" sz="2400" b="1" kern="0" baseline="300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er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juillet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CAT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8746C0-8376-7C13-DB75-843B0635B122}"/>
              </a:ext>
            </a:extLst>
          </p:cNvPr>
          <p:cNvSpPr txBox="1"/>
          <p:nvPr/>
        </p:nvSpPr>
        <p:spPr>
          <a:xfrm>
            <a:off x="3058357" y="3246553"/>
            <a:ext cx="6116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6D63DD2-CBA9-3173-878A-035B0876FF9F}"/>
              </a:ext>
            </a:extLst>
          </p:cNvPr>
          <p:cNvSpPr txBox="1"/>
          <p:nvPr/>
        </p:nvSpPr>
        <p:spPr>
          <a:xfrm>
            <a:off x="3058357" y="3246553"/>
            <a:ext cx="6116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382E0A-7620-3B9F-FB1D-737BE3520216}"/>
              </a:ext>
            </a:extLst>
          </p:cNvPr>
          <p:cNvSpPr txBox="1"/>
          <p:nvPr/>
        </p:nvSpPr>
        <p:spPr>
          <a:xfrm>
            <a:off x="3058357" y="3246553"/>
            <a:ext cx="6116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531D345-0A36-30D7-A381-1788338FB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988" y="1199297"/>
            <a:ext cx="10992041" cy="4865030"/>
          </a:xfrm>
          <a:prstGeom prst="rect">
            <a:avLst/>
          </a:prstGeom>
        </p:spPr>
      </p:pic>
      <p:graphicFrame>
        <p:nvGraphicFramePr>
          <p:cNvPr id="12" name="Tableau 2">
            <a:extLst>
              <a:ext uri="{FF2B5EF4-FFF2-40B4-BE49-F238E27FC236}">
                <a16:creationId xmlns:a16="http://schemas.microsoft.com/office/drawing/2014/main" id="{43A92844-083B-FE45-C49C-7130191A2C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414198"/>
              </p:ext>
            </p:extLst>
          </p:nvPr>
        </p:nvGraphicFramePr>
        <p:xfrm>
          <a:off x="1383830" y="2747353"/>
          <a:ext cx="8460000" cy="87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0000">
                  <a:extLst>
                    <a:ext uri="{9D8B030D-6E8A-4147-A177-3AD203B41FA5}">
                      <a16:colId xmlns:a16="http://schemas.microsoft.com/office/drawing/2014/main" val="173031469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025407219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4264962447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329193162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fr-FR" sz="1400" b="0" dirty="0"/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/>
                        <a:t>CAT 6 mois</a:t>
                      </a: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/>
                        <a:t>CAT 12 mois</a:t>
                      </a: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/>
                        <a:t>CAT 24 mois</a:t>
                      </a: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20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Barème à partir de 200 K€</a:t>
                      </a:r>
                    </a:p>
                    <a:p>
                      <a:pPr marL="0" algn="ctr" defTabSz="914400" rtl="0" eaLnBrk="1" latinLnBrk="0" hangingPunct="1"/>
                      <a:r>
                        <a:rPr lang="fr-F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(sans dérogation)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3,90%</a:t>
                      </a:r>
                      <a:r>
                        <a:rPr lang="fr-FR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  <a:endParaRPr lang="fr-FR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4,10%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4,00%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311208"/>
                  </a:ext>
                </a:extLst>
              </a:tr>
            </a:tbl>
          </a:graphicData>
        </a:graphic>
      </p:graphicFrame>
      <p:pic>
        <p:nvPicPr>
          <p:cNvPr id="13" name="Image 12">
            <a:hlinkClick r:id="rId4"/>
            <a:extLst>
              <a:ext uri="{FF2B5EF4-FFF2-40B4-BE49-F238E27FC236}">
                <a16:creationId xmlns:a16="http://schemas.microsoft.com/office/drawing/2014/main" id="{E9E326E9-C77D-AE19-1E8B-FFD7CF3B94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97925">
            <a:off x="1033436" y="4068429"/>
            <a:ext cx="1554817" cy="221027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7C9A9A6-3144-8C36-B3E1-CACB12DC0F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0692" y="4294985"/>
            <a:ext cx="2571750" cy="178117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235A88-F5A9-D10B-507C-0A16976BB365}"/>
              </a:ext>
            </a:extLst>
          </p:cNvPr>
          <p:cNvSpPr txBox="1"/>
          <p:nvPr/>
        </p:nvSpPr>
        <p:spPr>
          <a:xfrm>
            <a:off x="640935" y="1507514"/>
            <a:ext cx="42899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95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10 JUILLET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9AAFE40B-0A0B-6477-B74A-596F6C6D77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3375" y="1969803"/>
            <a:ext cx="2961513" cy="4283359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43831</TotalTime>
  <Words>188</Words>
  <Application>Microsoft Office PowerPoint</Application>
  <PresentationFormat>Grand écran</PresentationFormat>
  <Paragraphs>40</Paragraphs>
  <Slides>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Times New Roman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2315</cp:revision>
  <dcterms:created xsi:type="dcterms:W3CDTF">2020-06-24T09:20:11Z</dcterms:created>
  <dcterms:modified xsi:type="dcterms:W3CDTF">2023-07-12T06:18:04Z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