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286" r:id="rId9"/>
    <p:sldId id="285" r:id="rId10"/>
    <p:sldId id="287" r:id="rId11"/>
    <p:sldId id="28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C1B24"/>
    <a:srgbClr val="D11921"/>
    <a:srgbClr val="B82A56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3488" autoAdjust="0"/>
  </p:normalViewPr>
  <p:slideViewPr>
    <p:cSldViewPr snapToGrid="0">
      <p:cViewPr varScale="1">
        <p:scale>
          <a:sx n="115" d="100"/>
          <a:sy n="115" d="100"/>
        </p:scale>
        <p:origin x="43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09/08/2023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09/08/2023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2940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46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483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09/08/2023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commerciaux.celca.caisse-epargne.fr/download/1176/documents-hors-arbo-2/30832/lettre-fonds-inno-2021-23.pdf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30831/lettre-fonds-inno-2020-23.pdf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176/documents-hors-arbo-2/30830/lettre-fonds-inno-2019-23.pdf" TargetMode="External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79/schemas-delegataires-cegee/24093/referentiel-des-delegations-particulier-credit-conso-09-05-2023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emf"/><Relationship Id="rId5" Type="http://schemas.openxmlformats.org/officeDocument/2006/relationships/image" Target="../media/image26.png"/><Relationship Id="rId4" Type="http://schemas.openxmlformats.org/officeDocument/2006/relationships/hyperlink" Target="http://commerciaux.celca.caisse-epargne.fr/download/1176/documents-hors-arbo-2/30780/kit-ce-rappel-anticipe-alize-3-2.pdf" TargetMode="External"/><Relationship Id="rId9" Type="http://schemas.openxmlformats.org/officeDocument/2006/relationships/hyperlink" Target="http://commerciaux.celca.caisse-epargne.fr/download/1176/documents-hors-arbo-2/30840/fi-2023-27-aae-alize-3-2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hyperlink" Target="http://commerciaux.celca.caisse-epargne.fr/download/1648/lettre-hebdomadaire-vega-investment-managers/30838/la-lettre-hebdomadaire-de-vega-im_7-aout-2023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33 du Lundi 14 au Samedi 18 août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33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668494" y="2882533"/>
            <a:ext cx="7944740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FCPI: SIPAREX </a:t>
            </a:r>
            <a:r>
              <a:rPr lang="fr-FR" dirty="0"/>
              <a:t>: </a:t>
            </a:r>
            <a:r>
              <a:rPr lang="fr-FR" dirty="0" err="1"/>
              <a:t>Reporting</a:t>
            </a:r>
            <a:r>
              <a:rPr lang="fr-FR" dirty="0"/>
              <a:t> des fonds SIPAREX XANGE INNOVATION 2019,2020, 2021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CARTES BANCAIRES: Visa: </a:t>
            </a:r>
            <a:r>
              <a:rPr lang="fr-FR" dirty="0"/>
              <a:t>mise en place d’un nouveau service de téléconsultation médicale à l’étranger cartes PLATINUM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NATIXIS BGC: </a:t>
            </a:r>
            <a:r>
              <a:rPr lang="fr-FR" dirty="0"/>
              <a:t>Échéance de ALIZE 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7 août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97F7F55-3F79-E0CD-C730-595A214699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398" y="2617694"/>
            <a:ext cx="4671830" cy="353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REPORTING DES FONDS SIPAREX XANGE INNOVATION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93578"/>
            <a:ext cx="1129177" cy="33664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4327B068-D4D8-7ABE-F91B-F617C5476F6E}"/>
              </a:ext>
            </a:extLst>
          </p:cNvPr>
          <p:cNvSpPr txBox="1">
            <a:spLocks/>
          </p:cNvSpPr>
          <p:nvPr/>
        </p:nvSpPr>
        <p:spPr>
          <a:xfrm>
            <a:off x="11016441" y="2557136"/>
            <a:ext cx="1129176" cy="47181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FCPI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D06113-6724-1884-2C45-74D394569403}"/>
              </a:ext>
            </a:extLst>
          </p:cNvPr>
          <p:cNvSpPr/>
          <p:nvPr/>
        </p:nvSpPr>
        <p:spPr>
          <a:xfrm>
            <a:off x="11021568" y="122768"/>
            <a:ext cx="1129177" cy="1641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BF76C7F-F811-4F3C-56B6-F0596C42B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668" y="421848"/>
            <a:ext cx="1943100" cy="723900"/>
          </a:xfrm>
          <a:prstGeom prst="rect">
            <a:avLst/>
          </a:prstGeom>
        </p:spPr>
      </p:pic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FDAA474D-2F2A-56A9-4627-27E5212090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362" y="1763950"/>
            <a:ext cx="2833010" cy="4223039"/>
          </a:xfrm>
          <a:prstGeom prst="rect">
            <a:avLst/>
          </a:prstGeom>
          <a:ln>
            <a:solidFill>
              <a:srgbClr val="EC1B24"/>
            </a:solidFill>
          </a:ln>
        </p:spPr>
      </p:pic>
      <p:pic>
        <p:nvPicPr>
          <p:cNvPr id="17" name="Image 16">
            <a:hlinkClick r:id="rId6"/>
            <a:extLst>
              <a:ext uri="{FF2B5EF4-FFF2-40B4-BE49-F238E27FC236}">
                <a16:creationId xmlns:a16="http://schemas.microsoft.com/office/drawing/2014/main" id="{B2E7F448-47C0-D464-CC07-98958CEAFF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557" y="1763950"/>
            <a:ext cx="2912293" cy="433110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9" name="Image 18">
            <a:hlinkClick r:id="rId8"/>
            <a:extLst>
              <a:ext uri="{FF2B5EF4-FFF2-40B4-BE49-F238E27FC236}">
                <a16:creationId xmlns:a16="http://schemas.microsoft.com/office/drawing/2014/main" id="{88C45C7F-86D2-1F64-140E-DA56377C80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4728" y="1817981"/>
            <a:ext cx="3010189" cy="422303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57137F8-6C70-2BDC-4256-B688DB9E3744}"/>
              </a:ext>
            </a:extLst>
          </p:cNvPr>
          <p:cNvSpPr txBox="1"/>
          <p:nvPr/>
        </p:nvSpPr>
        <p:spPr>
          <a:xfrm>
            <a:off x="2693324" y="1249848"/>
            <a:ext cx="3713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consulter, cliquez sur les images </a:t>
            </a:r>
          </a:p>
        </p:txBody>
      </p:sp>
    </p:spTree>
    <p:extLst>
      <p:ext uri="{BB962C8B-B14F-4D97-AF65-F5344CB8AC3E}">
        <p14:creationId xmlns:p14="http://schemas.microsoft.com/office/powerpoint/2010/main" val="263107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0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NOUVEAU SERVICE VISA CARTES PLATINUM : LA TELECONSULTATION MEDICALE A L’ETRANGER</a:t>
            </a:r>
            <a:endParaRPr lang="fr-FR" sz="20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93578"/>
            <a:ext cx="1129177" cy="33664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4327B068-D4D8-7ABE-F91B-F617C5476F6E}"/>
              </a:ext>
            </a:extLst>
          </p:cNvPr>
          <p:cNvSpPr txBox="1">
            <a:spLocks/>
          </p:cNvSpPr>
          <p:nvPr/>
        </p:nvSpPr>
        <p:spPr>
          <a:xfrm>
            <a:off x="11016441" y="2557136"/>
            <a:ext cx="1129176" cy="47181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CARTES BANCAIRES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D06113-6724-1884-2C45-74D394569403}"/>
              </a:ext>
            </a:extLst>
          </p:cNvPr>
          <p:cNvSpPr/>
          <p:nvPr/>
        </p:nvSpPr>
        <p:spPr>
          <a:xfrm>
            <a:off x="11021568" y="122768"/>
            <a:ext cx="1129177" cy="1641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BA0ED1D-4CE4-8012-15B0-7825C2FF5BD0}"/>
              </a:ext>
            </a:extLst>
          </p:cNvPr>
          <p:cNvSpPr txBox="1">
            <a:spLocks/>
          </p:cNvSpPr>
          <p:nvPr/>
        </p:nvSpPr>
        <p:spPr>
          <a:xfrm>
            <a:off x="246474" y="1477235"/>
            <a:ext cx="10267357" cy="44787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5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Partir en voyage, tout le monde en a envie. Tomber malade à l’étranger, personne n’en a envie ! Mais ça arrive… et quand ça arrive c’est toujours compliqué de :</a:t>
            </a:r>
          </a:p>
          <a:p>
            <a:pPr lvl="1"/>
            <a:r>
              <a:rPr lang="fr-FR" dirty="0"/>
              <a:t>Savoir comment la médecine fonctionne dans le pays où nous sommes,</a:t>
            </a:r>
          </a:p>
          <a:p>
            <a:pPr lvl="1"/>
            <a:r>
              <a:rPr lang="fr-FR" dirty="0"/>
              <a:t>Se faire comprendre dans la langue locale pour expliquer nos douleurs,</a:t>
            </a:r>
          </a:p>
          <a:p>
            <a:pPr lvl="1"/>
            <a:r>
              <a:rPr lang="fr-FR" dirty="0"/>
              <a:t>Trouver des médicaments pour se soigner sans l’avis d’un médecin, …</a:t>
            </a:r>
          </a:p>
          <a:p>
            <a:pPr lvl="1"/>
            <a:endParaRPr lang="fr-FR" sz="600" dirty="0"/>
          </a:p>
          <a:p>
            <a:r>
              <a:rPr lang="fr-FR" dirty="0"/>
              <a:t>Pour nos porteurs de la carte Platinum, ces tracas sont finis !                                                                                     </a:t>
            </a:r>
          </a:p>
          <a:p>
            <a:r>
              <a:rPr lang="fr-FR" dirty="0"/>
              <a:t> Grâce au </a:t>
            </a:r>
            <a:r>
              <a:rPr lang="fr-FR" b="1" dirty="0"/>
              <a:t>service « Téléconsultation médicale à l’étranger ».</a:t>
            </a:r>
          </a:p>
          <a:p>
            <a:endParaRPr lang="fr-FR" sz="600" b="1" dirty="0"/>
          </a:p>
          <a:p>
            <a:r>
              <a:rPr lang="fr-FR" dirty="0"/>
              <a:t>La Téléconsultation médicale à l’étranger, c’est : </a:t>
            </a:r>
          </a:p>
          <a:p>
            <a:pPr lvl="1"/>
            <a:r>
              <a:rPr lang="fr-FR" dirty="0"/>
              <a:t>Une nouvelle prestation d’assistance médicale incluse dans nos cartes Platinum</a:t>
            </a:r>
          </a:p>
          <a:p>
            <a:pPr lvl="1"/>
            <a:r>
              <a:rPr lang="fr-FR" dirty="0"/>
              <a:t>4 téléconsultations par an</a:t>
            </a:r>
          </a:p>
          <a:p>
            <a:pPr lvl="1"/>
            <a:r>
              <a:rPr lang="fr-FR" dirty="0"/>
              <a:t>Un accès 24h/24, par téléphone (via l’Assistant) ou visioconférence depuis Internet, à des médecins parlant français, pour rassurer le porteur quand il a un doute sur un symptôme et lorsqu’il a besoin d’un avis médical (hors urgences)</a:t>
            </a:r>
          </a:p>
          <a:p>
            <a:pPr lvl="1"/>
            <a:r>
              <a:rPr lang="fr-FR" dirty="0"/>
              <a:t>Une prestation non accessible aux autres banques que celles du groupe BPCE. Selon une enquête réalisé en </a:t>
            </a:r>
            <a:r>
              <a:rPr lang="fr-FR" dirty="0" err="1"/>
              <a:t>septmbre</a:t>
            </a:r>
            <a:r>
              <a:rPr lang="fr-FR" dirty="0"/>
              <a:t> 2022 auprès des porteurs Visa Platinum, 70 % montre un intérêt à ce service. </a:t>
            </a:r>
          </a:p>
          <a:p>
            <a:pPr lvl="1"/>
            <a:endParaRPr lang="fr-FR" sz="600" dirty="0"/>
          </a:p>
          <a:p>
            <a:r>
              <a:rPr lang="fr-FR" b="1" dirty="0">
                <a:solidFill>
                  <a:srgbClr val="FF0000"/>
                </a:solidFill>
              </a:rPr>
              <a:t>Profitons de cette exclusivité pour effectuer des montées en gamme de nos cartes Premier aux clients éligibles Platinum (</a:t>
            </a:r>
            <a:r>
              <a:rPr lang="fr-FR" b="1" dirty="0" err="1">
                <a:solidFill>
                  <a:srgbClr val="FF0000"/>
                </a:solidFill>
              </a:rPr>
              <a:t>cf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schéma délégataire </a:t>
            </a:r>
            <a:r>
              <a:rPr lang="fr-FR" b="1" dirty="0">
                <a:solidFill>
                  <a:srgbClr val="FF0000"/>
                </a:solidFill>
              </a:rPr>
              <a:t>p 7 et 16) en mettant en avant ce nouveau service.</a:t>
            </a:r>
          </a:p>
          <a:p>
            <a:endParaRPr lang="fr-FR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endParaRPr lang="fr-FR" dirty="0"/>
          </a:p>
        </p:txBody>
      </p:sp>
      <p:pic>
        <p:nvPicPr>
          <p:cNvPr id="5" name="Picture 2" descr="Vecteur chemins d'avion. plan de traçage en pointillé du point. ensemble de vecteurs">
            <a:extLst>
              <a:ext uri="{FF2B5EF4-FFF2-40B4-BE49-F238E27FC236}">
                <a16:creationId xmlns:a16="http://schemas.microsoft.com/office/drawing/2014/main" id="{BB150C5F-855B-807C-270F-48885C88F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72" y="1042512"/>
            <a:ext cx="5104039" cy="510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Vecteur gratuit conception illustrée de médecin en ligne">
            <a:extLst>
              <a:ext uri="{FF2B5EF4-FFF2-40B4-BE49-F238E27FC236}">
                <a16:creationId xmlns:a16="http://schemas.microsoft.com/office/drawing/2014/main" id="{C6CF2712-F826-1943-CD44-0602565CD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561" y="1840935"/>
            <a:ext cx="1753597" cy="1753597"/>
          </a:xfrm>
          <a:custGeom>
            <a:avLst/>
            <a:gdLst>
              <a:gd name="connsiteX0" fmla="*/ 0 w 1753597"/>
              <a:gd name="connsiteY0" fmla="*/ 0 h 1753597"/>
              <a:gd name="connsiteX1" fmla="*/ 566996 w 1753597"/>
              <a:gd name="connsiteY1" fmla="*/ 0 h 1753597"/>
              <a:gd name="connsiteX2" fmla="*/ 1186601 w 1753597"/>
              <a:gd name="connsiteY2" fmla="*/ 0 h 1753597"/>
              <a:gd name="connsiteX3" fmla="*/ 1753597 w 1753597"/>
              <a:gd name="connsiteY3" fmla="*/ 0 h 1753597"/>
              <a:gd name="connsiteX4" fmla="*/ 1753597 w 1753597"/>
              <a:gd name="connsiteY4" fmla="*/ 549460 h 1753597"/>
              <a:gd name="connsiteX5" fmla="*/ 1753597 w 1753597"/>
              <a:gd name="connsiteY5" fmla="*/ 1098921 h 1753597"/>
              <a:gd name="connsiteX6" fmla="*/ 1753597 w 1753597"/>
              <a:gd name="connsiteY6" fmla="*/ 1753597 h 1753597"/>
              <a:gd name="connsiteX7" fmla="*/ 1186601 w 1753597"/>
              <a:gd name="connsiteY7" fmla="*/ 1753597 h 1753597"/>
              <a:gd name="connsiteX8" fmla="*/ 566996 w 1753597"/>
              <a:gd name="connsiteY8" fmla="*/ 1753597 h 1753597"/>
              <a:gd name="connsiteX9" fmla="*/ 0 w 1753597"/>
              <a:gd name="connsiteY9" fmla="*/ 1753597 h 1753597"/>
              <a:gd name="connsiteX10" fmla="*/ 0 w 1753597"/>
              <a:gd name="connsiteY10" fmla="*/ 1133993 h 1753597"/>
              <a:gd name="connsiteX11" fmla="*/ 0 w 1753597"/>
              <a:gd name="connsiteY11" fmla="*/ 566996 h 1753597"/>
              <a:gd name="connsiteX12" fmla="*/ 0 w 1753597"/>
              <a:gd name="connsiteY12" fmla="*/ 0 h 1753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3597" h="1753597" extrusionOk="0">
                <a:moveTo>
                  <a:pt x="0" y="0"/>
                </a:moveTo>
                <a:cubicBezTo>
                  <a:pt x="250504" y="-59131"/>
                  <a:pt x="388128" y="24556"/>
                  <a:pt x="566996" y="0"/>
                </a:cubicBezTo>
                <a:cubicBezTo>
                  <a:pt x="745864" y="-24556"/>
                  <a:pt x="1054586" y="16713"/>
                  <a:pt x="1186601" y="0"/>
                </a:cubicBezTo>
                <a:cubicBezTo>
                  <a:pt x="1318616" y="-16713"/>
                  <a:pt x="1482892" y="23379"/>
                  <a:pt x="1753597" y="0"/>
                </a:cubicBezTo>
                <a:cubicBezTo>
                  <a:pt x="1794065" y="209434"/>
                  <a:pt x="1749784" y="402348"/>
                  <a:pt x="1753597" y="549460"/>
                </a:cubicBezTo>
                <a:cubicBezTo>
                  <a:pt x="1757410" y="696572"/>
                  <a:pt x="1736050" y="884011"/>
                  <a:pt x="1753597" y="1098921"/>
                </a:cubicBezTo>
                <a:cubicBezTo>
                  <a:pt x="1771144" y="1313831"/>
                  <a:pt x="1703891" y="1469614"/>
                  <a:pt x="1753597" y="1753597"/>
                </a:cubicBezTo>
                <a:cubicBezTo>
                  <a:pt x="1601982" y="1816557"/>
                  <a:pt x="1368559" y="1710861"/>
                  <a:pt x="1186601" y="1753597"/>
                </a:cubicBezTo>
                <a:cubicBezTo>
                  <a:pt x="1004643" y="1796333"/>
                  <a:pt x="785558" y="1748516"/>
                  <a:pt x="566996" y="1753597"/>
                </a:cubicBezTo>
                <a:cubicBezTo>
                  <a:pt x="348435" y="1758678"/>
                  <a:pt x="171589" y="1724861"/>
                  <a:pt x="0" y="1753597"/>
                </a:cubicBezTo>
                <a:cubicBezTo>
                  <a:pt x="-48909" y="1573726"/>
                  <a:pt x="46314" y="1308174"/>
                  <a:pt x="0" y="1133993"/>
                </a:cubicBezTo>
                <a:cubicBezTo>
                  <a:pt x="-46314" y="959812"/>
                  <a:pt x="22266" y="693826"/>
                  <a:pt x="0" y="566996"/>
                </a:cubicBezTo>
                <a:cubicBezTo>
                  <a:pt x="-22266" y="440166"/>
                  <a:pt x="30565" y="146925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78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91704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 </a:t>
            </a:r>
          </a:p>
          <a:p>
            <a:pPr defTabSz="1258794">
              <a:lnSpc>
                <a:spcPct val="150000"/>
              </a:lnSpc>
              <a:defRPr/>
            </a:pPr>
            <a:r>
              <a:rPr lang="fr-FR" sz="16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REMBOURSEMENT ANTICIPE  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3099816"/>
            <a:ext cx="1129177" cy="3360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7FA9AD-DE0E-0B70-BDFB-71D2F5DFC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19" y="1375271"/>
            <a:ext cx="3967268" cy="2259240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1B837D80-1A57-5B69-97E6-732935BE2CDB}"/>
              </a:ext>
            </a:extLst>
          </p:cNvPr>
          <p:cNvSpPr/>
          <p:nvPr/>
        </p:nvSpPr>
        <p:spPr>
          <a:xfrm>
            <a:off x="1113940" y="2140845"/>
            <a:ext cx="1010653" cy="4973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A9E6B88-5DF9-8A05-9D59-03414D0D6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967" y="414778"/>
            <a:ext cx="5890065" cy="8240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1B2D37-2162-5F35-BF99-4217B264C8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7321" y="1911382"/>
            <a:ext cx="4832790" cy="388707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E7CDA87-0D74-757A-7E6B-800D2ABDAE7E}"/>
              </a:ext>
            </a:extLst>
          </p:cNvPr>
          <p:cNvSpPr txBox="1">
            <a:spLocks/>
          </p:cNvSpPr>
          <p:nvPr/>
        </p:nvSpPr>
        <p:spPr>
          <a:xfrm>
            <a:off x="11039630" y="2458861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FAF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79D9BF-144D-6BB5-CE84-9F1C2F8644C6}"/>
              </a:ext>
            </a:extLst>
          </p:cNvPr>
          <p:cNvSpPr/>
          <p:nvPr/>
        </p:nvSpPr>
        <p:spPr>
          <a:xfrm>
            <a:off x="11039630" y="68818"/>
            <a:ext cx="1129177" cy="17051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hlinkClick r:id="rId7"/>
          </p:cNvPr>
          <p:cNvSpPr txBox="1"/>
          <p:nvPr/>
        </p:nvSpPr>
        <p:spPr>
          <a:xfrm>
            <a:off x="-238548" y="3895726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images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C946ACB-43F6-068B-3E97-01DFCD571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5778" y="3724436"/>
            <a:ext cx="2058173" cy="29218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A7232F70-AF59-9DE6-A451-CC57ED3F0715}"/>
              </a:ext>
            </a:extLst>
          </p:cNvPr>
          <p:cNvSpPr/>
          <p:nvPr/>
        </p:nvSpPr>
        <p:spPr>
          <a:xfrm>
            <a:off x="3238871" y="4329523"/>
            <a:ext cx="1010653" cy="4973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hlinkClick r:id="rId9"/>
              </a:rPr>
              <a:t>CLIC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257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7 AOUT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33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DE6ED2E8-D28E-FE67-2B8A-2788831D8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9563" y="2041990"/>
            <a:ext cx="2948750" cy="420641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44340</TotalTime>
  <Words>472</Words>
  <Application>Microsoft Office PowerPoint</Application>
  <PresentationFormat>Grand écran</PresentationFormat>
  <Paragraphs>68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2356</cp:revision>
  <dcterms:created xsi:type="dcterms:W3CDTF">2020-06-24T09:20:11Z</dcterms:created>
  <dcterms:modified xsi:type="dcterms:W3CDTF">2023-08-09T12:41:52Z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