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83" r:id="rId8"/>
    <p:sldId id="285" r:id="rId9"/>
    <p:sldId id="462" r:id="rId10"/>
    <p:sldId id="284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2A56"/>
    <a:srgbClr val="FF0000"/>
    <a:srgbClr val="EC1B24"/>
    <a:srgbClr val="D11921"/>
    <a:srgbClr val="C31632"/>
    <a:srgbClr val="E3322C"/>
    <a:srgbClr val="E7302A"/>
    <a:srgbClr val="0000FF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15/09/2023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15/09/2023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7347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567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15/09/2023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emf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1089/fi-2023-31-arret-megi-prevoyance-2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https://groupebpce-my.sharepoint.com/:v:/g/personal/romain_dehlinger_natixis_com/Ea7GeJvb0mFCqVyTPtbnpBQBoy1ShrlIERy8sRsrjW6LQQ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hyperlink" Target="http://commerciaux.celca.caisse-epargne.fr/download/1648/lettre-hebdomadaire-vega-investment-managers/31087/la-lettre-hebdomadaire-de-vega-im_11-septembre-2023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</a:t>
            </a:r>
            <a:r>
              <a:rPr lang="fr-FR"/>
              <a:t>Semaine 38 </a:t>
            </a:r>
            <a:r>
              <a:rPr lang="fr-FR" dirty="0"/>
              <a:t>du </a:t>
            </a:r>
            <a:r>
              <a:rPr lang="fr-FR"/>
              <a:t>Lundi 18 </a:t>
            </a:r>
            <a:r>
              <a:rPr lang="fr-FR" dirty="0"/>
              <a:t>au </a:t>
            </a:r>
            <a:r>
              <a:rPr lang="fr-FR"/>
              <a:t>Samedi 23 </a:t>
            </a:r>
            <a:r>
              <a:rPr lang="fr-FR" dirty="0"/>
              <a:t>septembre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38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771131" y="2397341"/>
            <a:ext cx="7944740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PREVOYANCE</a:t>
            </a:r>
            <a:r>
              <a:rPr lang="fr-FR" dirty="0"/>
              <a:t>: arrêt de la mise en gestion à compter du 16/10/2023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NIMI: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de THEMATICS IA &amp; ROBOTICS  du 14 septembre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11 septembre 2023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E0FE7B-3FC8-DD03-0160-71841E53E5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438" y="2632683"/>
            <a:ext cx="4839522" cy="350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ARRET DE LA MISE EN GESTION PREVOYANCE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09530"/>
            <a:ext cx="1129177" cy="34504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74E8D95A-7EC0-56F2-5B94-AAA4645A3A5C}"/>
              </a:ext>
            </a:extLst>
          </p:cNvPr>
          <p:cNvSpPr txBox="1">
            <a:spLocks/>
          </p:cNvSpPr>
          <p:nvPr/>
        </p:nvSpPr>
        <p:spPr>
          <a:xfrm>
            <a:off x="11039630" y="2489063"/>
            <a:ext cx="1082796" cy="52046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4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357E528-AE6F-27EF-10CA-79822BE7C3A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521377"/>
            <a:ext cx="1051438" cy="455840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PREVOYANCE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FC7EEF-3252-EF49-3F72-B1CB1AEAA529}"/>
              </a:ext>
            </a:extLst>
          </p:cNvPr>
          <p:cNvSpPr/>
          <p:nvPr/>
        </p:nvSpPr>
        <p:spPr>
          <a:xfrm>
            <a:off x="11023953" y="71877"/>
            <a:ext cx="1129177" cy="16920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hlinkClick r:id="rId3"/>
            <a:extLst>
              <a:ext uri="{FF2B5EF4-FFF2-40B4-BE49-F238E27FC236}">
                <a16:creationId xmlns:a16="http://schemas.microsoft.com/office/drawing/2014/main" id="{E2B107A8-BFB3-CADD-2EC8-89FABA1C6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4048" y="2719823"/>
            <a:ext cx="2358104" cy="329822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26EEC02-330A-DE69-25D3-37D5A03DFA1E}"/>
              </a:ext>
            </a:extLst>
          </p:cNvPr>
          <p:cNvSpPr txBox="1"/>
          <p:nvPr/>
        </p:nvSpPr>
        <p:spPr>
          <a:xfrm>
            <a:off x="176398" y="1448405"/>
            <a:ext cx="7249886" cy="3439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À compter du </a:t>
            </a:r>
            <a:r>
              <a:rPr lang="fr-FR" sz="1400" b="1" dirty="0">
                <a:solidFill>
                  <a:srgbClr val="F49D6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16 octobre 2023</a:t>
            </a:r>
            <a:r>
              <a:rPr lang="fr-FR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évolution du process prévoyance avec l’arrêt de la MEGI. </a:t>
            </a:r>
          </a:p>
          <a:p>
            <a:pPr algn="just"/>
            <a:endParaRPr lang="fr-FR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Périmètre :</a:t>
            </a:r>
          </a:p>
          <a:p>
            <a:pPr algn="just"/>
            <a:endParaRPr lang="fr-FR" sz="1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SECUR’ Famille 2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SECUR’ Urgence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SECUR’ Obsèques</a:t>
            </a:r>
          </a:p>
          <a:p>
            <a:pPr algn="just"/>
            <a:endParaRPr lang="fr-FR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Objectifs 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2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effectLst/>
                <a:ea typeface="Calibri" panose="020F0502020204030204" pitchFamily="34" charset="0"/>
              </a:rPr>
              <a:t>Résoudre des irritants Clients et Conseillers </a:t>
            </a:r>
            <a:r>
              <a:rPr lang="fr-FR" sz="1400" i="1" dirty="0">
                <a:effectLst/>
                <a:ea typeface="Calibri" panose="020F0502020204030204" pitchFamily="34" charset="0"/>
              </a:rPr>
              <a:t>(mise en gestion immédiate du contrat et prélèvement de la première cotisation sans attente de la signature client)</a:t>
            </a:r>
            <a:endParaRPr lang="fr-FR" sz="1400" dirty="0">
              <a:effectLst/>
              <a:ea typeface="Calibri" panose="020F0502020204030204" pitchFamily="34" charset="0"/>
            </a:endParaRPr>
          </a:p>
          <a:p>
            <a:pPr marL="342900" lvl="0" indent="-342900">
              <a:spcBef>
                <a:spcPts val="2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effectLst/>
                <a:ea typeface="Calibri" panose="020F0502020204030204" pitchFamily="34" charset="0"/>
              </a:rPr>
              <a:t>Être en conformité</a:t>
            </a:r>
            <a:r>
              <a:rPr lang="fr-FR" sz="1400" i="1" dirty="0">
                <a:effectLst/>
                <a:ea typeface="Calibri" panose="020F0502020204030204" pitchFamily="34" charset="0"/>
              </a:rPr>
              <a:t>,</a:t>
            </a:r>
            <a:endParaRPr lang="fr-FR" sz="1400" dirty="0">
              <a:effectLst/>
              <a:ea typeface="Calibri" panose="020F0502020204030204" pitchFamily="34" charset="0"/>
            </a:endParaRPr>
          </a:p>
          <a:p>
            <a:pPr marL="342900" lvl="0" indent="-342900">
              <a:spcBef>
                <a:spcPts val="2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effectLst/>
                <a:ea typeface="Calibri" panose="020F0502020204030204" pitchFamily="34" charset="0"/>
              </a:rPr>
              <a:t>Fiabiliser et harmoniser les process de l’ensemble des produits prévoyance,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effectLst/>
                <a:ea typeface="Calibri" panose="020F0502020204030204" pitchFamily="34" charset="0"/>
              </a:rPr>
              <a:t>Lever la contrainte existante sur l’adhésion en VAD du </a:t>
            </a:r>
            <a:r>
              <a:rPr lang="fr-FR" sz="1400" dirty="0" err="1">
                <a:effectLst/>
                <a:ea typeface="Calibri" panose="020F0502020204030204" pitchFamily="34" charset="0"/>
              </a:rPr>
              <a:t>Secur</a:t>
            </a:r>
            <a:r>
              <a:rPr lang="fr-FR" sz="1400" dirty="0">
                <a:effectLst/>
                <a:ea typeface="Calibri" panose="020F0502020204030204" pitchFamily="34" charset="0"/>
              </a:rPr>
              <a:t>’ Famille 2 </a:t>
            </a:r>
            <a:r>
              <a:rPr lang="fr-FR" sz="1400" i="1" dirty="0">
                <a:effectLst/>
                <a:ea typeface="Calibri" panose="020F0502020204030204" pitchFamily="34" charset="0"/>
              </a:rPr>
              <a:t>(capital garanti 50K€)</a:t>
            </a:r>
            <a:endParaRPr lang="fr-FR" sz="1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93F4E2F-CD51-2590-3C7B-A2910B64F5C7}"/>
              </a:ext>
            </a:extLst>
          </p:cNvPr>
          <p:cNvSpPr txBox="1"/>
          <p:nvPr/>
        </p:nvSpPr>
        <p:spPr>
          <a:xfrm>
            <a:off x="7557724" y="1750399"/>
            <a:ext cx="259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Retrouvez les détails de l’existant</a:t>
            </a:r>
          </a:p>
          <a:p>
            <a:r>
              <a:rPr lang="fr-FR" sz="1400" dirty="0"/>
              <a:t> et les nouveautés </a:t>
            </a:r>
          </a:p>
          <a:p>
            <a:r>
              <a:rPr lang="fr-FR" sz="1400" dirty="0"/>
              <a:t>dans le Flash</a:t>
            </a:r>
          </a:p>
        </p:txBody>
      </p:sp>
    </p:spTree>
    <p:extLst>
      <p:ext uri="{BB962C8B-B14F-4D97-AF65-F5344CB8AC3E}">
        <p14:creationId xmlns:p14="http://schemas.microsoft.com/office/powerpoint/2010/main" val="4062464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THEMATICS IA &amp; ROBOTICS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95" y="359551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THEMATICS IA &amp; ROBOTICS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du jeudi 14 septembre 2023 retrouvez  le lien de réécoute 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56BBCB-D27C-4991-B3CF-5C7AB37060A6}"/>
              </a:ext>
            </a:extLst>
          </p:cNvPr>
          <p:cNvSpPr txBox="1"/>
          <p:nvPr/>
        </p:nvSpPr>
        <p:spPr>
          <a:xfrm>
            <a:off x="211193" y="2815479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hlinkClick r:id="rId4"/>
              </a:rPr>
              <a:t>Lien de réécoute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5B4ADEE-7FE8-AA80-6ADA-03C4E21959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6835" y="146402"/>
            <a:ext cx="2047875" cy="5334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4CB0F6-E07E-8052-C703-D076565AFC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1847" y="2155060"/>
            <a:ext cx="65532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35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11 SEPTEMBRE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4" name="Image 3">
            <a:hlinkClick r:id="rId7"/>
            <a:extLst>
              <a:ext uri="{FF2B5EF4-FFF2-40B4-BE49-F238E27FC236}">
                <a16:creationId xmlns:a16="http://schemas.microsoft.com/office/drawing/2014/main" id="{1C1AEC4F-238C-1C8B-D684-1C4B89D99F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6262" y="2088231"/>
            <a:ext cx="2785341" cy="4011976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44522</TotalTime>
  <Words>324</Words>
  <Application>Microsoft Office PowerPoint</Application>
  <PresentationFormat>Grand écran</PresentationFormat>
  <Paragraphs>55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Symbol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2369</cp:revision>
  <dcterms:created xsi:type="dcterms:W3CDTF">2020-06-24T09:20:11Z</dcterms:created>
  <dcterms:modified xsi:type="dcterms:W3CDTF">2023-09-15T06:19:54Z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