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6"/>
  </p:notesMasterIdLst>
  <p:handoutMasterIdLst>
    <p:handoutMasterId r:id="rId17"/>
  </p:handoutMasterIdLst>
  <p:sldIdLst>
    <p:sldId id="256" r:id="rId6"/>
    <p:sldId id="257" r:id="rId7"/>
    <p:sldId id="283" r:id="rId8"/>
    <p:sldId id="462" r:id="rId9"/>
    <p:sldId id="463" r:id="rId10"/>
    <p:sldId id="464" r:id="rId11"/>
    <p:sldId id="465" r:id="rId12"/>
    <p:sldId id="285" r:id="rId13"/>
    <p:sldId id="466" r:id="rId14"/>
    <p:sldId id="284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4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2A56"/>
    <a:srgbClr val="FF0000"/>
    <a:srgbClr val="EC1B24"/>
    <a:srgbClr val="D11921"/>
    <a:srgbClr val="C31632"/>
    <a:srgbClr val="E3322C"/>
    <a:srgbClr val="E7302A"/>
    <a:srgbClr val="0000FF"/>
    <a:srgbClr val="FF9999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3488" autoAdjust="0"/>
  </p:normalViewPr>
  <p:slideViewPr>
    <p:cSldViewPr snapToGrid="0">
      <p:cViewPr varScale="1">
        <p:scale>
          <a:sx n="58" d="100"/>
          <a:sy n="58" d="100"/>
        </p:scale>
        <p:origin x="988" y="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22/09/2023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22/09/2023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75678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46913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95865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31670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59459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846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22/09/2023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fr/url?sa=i&amp;rct=j&amp;q=&amp;esrc=s&amp;source=images&amp;cd=&amp;cad=rja&amp;uact=8&amp;ved=2ahUKEwjt5qXfsbXcAhUFDOwKHZYZA0wQjRx6BAgBEAU&amp;url=https://fr.fotolia.com/tag/%22%C3%A0%20retenir%22&amp;psig=AOvVaw2JoVTkk_lOo4UqznKrnQmc&amp;ust=1532440987601167" TargetMode="External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13.emf"/><Relationship Id="rId9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hyperlink" Target="https://groupebpce-my.sharepoint.com/:v:/g/personal/nathalie_cassan_cegee_caisse-epargne_fr/EaiJ3uKNXERFpjzO-jYQvZcBFQ-EMqpDIed_GOVbzegMcg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hyperlink" Target="http://commerciaux.celca.caisse-epargne.fr/download/1176/documents-hors-arbo-2/31181/fcpi-vns-22-23-presentation-ce-18-septembre.pptx" TargetMode="External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4.png"/><Relationship Id="rId4" Type="http://schemas.openxmlformats.org/officeDocument/2006/relationships/hyperlink" Target="https://groupebpce-my.sharepoint.com/:v:/g/personal/nathalie_cassan_cegee_caisse-epargne_fr/ERLqM-I8Y6dMqcpEpnSp9FABN1ec9w73tAzTSTDkvF0CUQ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176/documents-hors-arbo-2/31182/scenario-eco-vega-im-09-15-2023-v2.pptx" TargetMode="External"/><Relationship Id="rId5" Type="http://schemas.openxmlformats.org/officeDocument/2006/relationships/image" Target="../media/image25.png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9.png"/><Relationship Id="rId7" Type="http://schemas.openxmlformats.org/officeDocument/2006/relationships/hyperlink" Target="http://commerciaux.celca.caisse-epargne.fr/download/1648/lettre-hebdomadaire-vega-investment-managers/31160/la-lettre-hebdomadaire-de-vega-im_18-septembre-2023-1.pdf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png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76270" y="5223163"/>
            <a:ext cx="13133154" cy="556592"/>
          </a:xfrm>
        </p:spPr>
        <p:txBody>
          <a:bodyPr/>
          <a:lstStyle/>
          <a:p>
            <a:r>
              <a:rPr lang="fr-FR" dirty="0"/>
              <a:t>2023 – Semaine 39 du Lundi 25 au Samedi 30 septembre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39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6F0729-DD20-87B4-653E-2F9BC6369A05}"/>
              </a:ext>
            </a:extLst>
          </p:cNvPr>
          <p:cNvSpPr/>
          <p:nvPr/>
        </p:nvSpPr>
        <p:spPr>
          <a:xfrm>
            <a:off x="3730638" y="1882389"/>
            <a:ext cx="7944740" cy="397031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FISCALITE: GENERIS CAPITAL : campagne de défiscalisation: </a:t>
            </a:r>
            <a:r>
              <a:rPr lang="fr-FR" dirty="0"/>
              <a:t>Réécoute de la </a:t>
            </a:r>
            <a:r>
              <a:rPr lang="fr-FR" dirty="0" err="1"/>
              <a:t>webex</a:t>
            </a:r>
            <a:r>
              <a:rPr lang="fr-FR" dirty="0"/>
              <a:t> du 20/09/2023 sur FIP France ENTREPRENDRE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FISCALITE: SEVENTURE: campagne de défiscalisation: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</a:t>
            </a:r>
            <a:r>
              <a:rPr lang="fr-FR" dirty="0" err="1"/>
              <a:t>ebex</a:t>
            </a:r>
            <a:r>
              <a:rPr lang="fr-FR" dirty="0"/>
              <a:t> du 21/09/2023 sur FCPI Vie Numérique &amp; Santé 2023 : support de présentation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FISCALITE: ODYSSEE VENTURE  : campagne de défiscalisation: </a:t>
            </a:r>
            <a:r>
              <a:rPr lang="fr-FR" dirty="0"/>
              <a:t>Réécoute de la </a:t>
            </a:r>
            <a:r>
              <a:rPr lang="fr-FR" dirty="0" err="1"/>
              <a:t>webex</a:t>
            </a:r>
            <a:r>
              <a:rPr lang="fr-FR" dirty="0"/>
              <a:t> du 22/09/2023 sur FIP ODYSSEE PME CROISSANCE N°8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IM: </a:t>
            </a:r>
            <a:r>
              <a:rPr lang="fr-FR" dirty="0"/>
              <a:t>Performances des OG/GSM au 31/08/2023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: </a:t>
            </a:r>
            <a:r>
              <a:rPr lang="fr-FR" dirty="0"/>
              <a:t>Scénario macro économique au 15/09/2023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18 septembre 2023</a:t>
            </a:r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561" y="186316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398" y="2126086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39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5159" y="1982630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1033" y="1983195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8F3F999-446C-4943-97D4-06CABE65BD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9287" y="2474934"/>
            <a:ext cx="4924425" cy="2190750"/>
          </a:xfrm>
          <a:prstGeom prst="rect">
            <a:avLst/>
          </a:prstGeom>
        </p:spPr>
      </p:pic>
      <p:pic>
        <p:nvPicPr>
          <p:cNvPr id="17" name="Picture 2" descr="Résultat de recherche d'images pour &quot;à retenir&quot;">
            <a:hlinkClick r:id="rId8"/>
            <a:extLst>
              <a:ext uri="{FF2B5EF4-FFF2-40B4-BE49-F238E27FC236}">
                <a16:creationId xmlns:a16="http://schemas.microsoft.com/office/drawing/2014/main" id="{BA29E15A-459C-4E03-8136-E183FA87DDA8}"/>
              </a:ext>
            </a:extLst>
          </p:cNvPr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4" t="28043" r="14390" b="27196"/>
          <a:stretch/>
        </p:blipFill>
        <p:spPr bwMode="auto">
          <a:xfrm rot="21294829">
            <a:off x="1151726" y="1336395"/>
            <a:ext cx="1432560" cy="420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7552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Retrait de la commercialisation de PIERRE PLUS en direct depuis le 31/03/2023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6E0FE7B-3FC8-DD03-0160-71841E53E5E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5438" y="2632683"/>
            <a:ext cx="4839522" cy="3500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Réécoute de la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Webex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FIP FRANCE ENTREPRENDRE 2023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995" y="3595511"/>
            <a:ext cx="1219200" cy="100012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39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FIP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97CFD68-B244-4538-A2ED-BCB2CDFB769B}"/>
              </a:ext>
            </a:extLst>
          </p:cNvPr>
          <p:cNvSpPr txBox="1"/>
          <p:nvPr/>
        </p:nvSpPr>
        <p:spPr>
          <a:xfrm>
            <a:off x="46383" y="1286831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de GENERIS CAPITAL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mercredi  20 septembre 2023 retrouvez  le lien de réécoute.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F56BBCB-D27C-4991-B3CF-5C7AB37060A6}"/>
              </a:ext>
            </a:extLst>
          </p:cNvPr>
          <p:cNvSpPr txBox="1"/>
          <p:nvPr/>
        </p:nvSpPr>
        <p:spPr>
          <a:xfrm>
            <a:off x="211193" y="2815479"/>
            <a:ext cx="3338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  <a:hlinkClick r:id="rId4"/>
              </a:rPr>
              <a:t>Lien de réécoute </a:t>
            </a:r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DCED582-8A6A-FD44-7DED-E3634ECA82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9462" y="2362616"/>
            <a:ext cx="7200900" cy="3819525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E96C69C-2FFB-C547-F143-2AD82986DE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7484" y="186095"/>
            <a:ext cx="1714500" cy="70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735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Webex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FCPI VIE NUMERIQUE &amp; SANTE 2023 : support de présentation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995" y="3595511"/>
            <a:ext cx="1219200" cy="100012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39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FCPI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97CFD68-B244-4538-A2ED-BCB2CDFB769B}"/>
              </a:ext>
            </a:extLst>
          </p:cNvPr>
          <p:cNvSpPr txBox="1"/>
          <p:nvPr/>
        </p:nvSpPr>
        <p:spPr>
          <a:xfrm>
            <a:off x="46383" y="1286831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de SEVENTURE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jeudi  21 septembre 2023 retrouvez  le support de présentation.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8B85DEC-2A9F-193D-BCAD-2415FE84FC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7198" y="104054"/>
            <a:ext cx="2362200" cy="914400"/>
          </a:xfrm>
          <a:prstGeom prst="rect">
            <a:avLst/>
          </a:prstGeom>
        </p:spPr>
      </p:pic>
      <p:pic>
        <p:nvPicPr>
          <p:cNvPr id="9" name="Image 8">
            <a:hlinkClick r:id="rId5"/>
            <a:extLst>
              <a:ext uri="{FF2B5EF4-FFF2-40B4-BE49-F238E27FC236}">
                <a16:creationId xmlns:a16="http://schemas.microsoft.com/office/drawing/2014/main" id="{5572594C-53C4-7B11-9442-BD2D0F6DF0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2396" y="2241369"/>
            <a:ext cx="6207207" cy="3498980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84F2BEA-7849-F898-A50D-1928E1381D41}"/>
              </a:ext>
            </a:extLst>
          </p:cNvPr>
          <p:cNvSpPr txBox="1"/>
          <p:nvPr/>
        </p:nvSpPr>
        <p:spPr>
          <a:xfrm>
            <a:off x="211193" y="2815479"/>
            <a:ext cx="3338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Cliquez sur l’image </a:t>
            </a:r>
          </a:p>
        </p:txBody>
      </p:sp>
    </p:spTree>
    <p:extLst>
      <p:ext uri="{BB962C8B-B14F-4D97-AF65-F5344CB8AC3E}">
        <p14:creationId xmlns:p14="http://schemas.microsoft.com/office/powerpoint/2010/main" val="3827784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Réécoute de la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Webex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FIP ODYSSEE PME CROISSANCE N°8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995" y="3595511"/>
            <a:ext cx="1219200" cy="100012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39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FIP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97CFD68-B244-4538-A2ED-BCB2CDFB769B}"/>
              </a:ext>
            </a:extLst>
          </p:cNvPr>
          <p:cNvSpPr txBox="1"/>
          <p:nvPr/>
        </p:nvSpPr>
        <p:spPr>
          <a:xfrm>
            <a:off x="46383" y="1286831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de ODYSSEE VENTURE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vendredi  22 septembre 2023 retrouvez  le lien de réécoute.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F56BBCB-D27C-4991-B3CF-5C7AB37060A6}"/>
              </a:ext>
            </a:extLst>
          </p:cNvPr>
          <p:cNvSpPr txBox="1"/>
          <p:nvPr/>
        </p:nvSpPr>
        <p:spPr>
          <a:xfrm>
            <a:off x="211193" y="2815479"/>
            <a:ext cx="3338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  <a:hlinkClick r:id="rId4"/>
              </a:rPr>
              <a:t>Lien de réécoute </a:t>
            </a:r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E901BE0-9AB3-1570-6779-B8E44FFEAA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3586" y="2241512"/>
            <a:ext cx="7145621" cy="350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3575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PERFORMANCES DES ORIENTATIONS DE GESTION AU 31/08/2023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80" y="2600986"/>
            <a:ext cx="1219200" cy="100012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1062821" y="3312367"/>
            <a:ext cx="1105986" cy="32122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39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0B3165CE-66C6-4DCD-B65A-C76BABDB2A6D}"/>
              </a:ext>
            </a:extLst>
          </p:cNvPr>
          <p:cNvSpPr txBox="1">
            <a:spLocks/>
          </p:cNvSpPr>
          <p:nvPr/>
        </p:nvSpPr>
        <p:spPr>
          <a:xfrm>
            <a:off x="11062821" y="2600986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OG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829AE7-CE16-4556-AB8F-7A37C582F059}"/>
              </a:ext>
            </a:extLst>
          </p:cNvPr>
          <p:cNvSpPr/>
          <p:nvPr/>
        </p:nvSpPr>
        <p:spPr>
          <a:xfrm>
            <a:off x="11051226" y="100109"/>
            <a:ext cx="1105986" cy="1650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95095" y="466185"/>
            <a:ext cx="1570880" cy="52867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D68A5B1-8D15-C02F-2DE4-BEC39720E5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7125" y="1199297"/>
            <a:ext cx="7687970" cy="5325328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186594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PERFORMANCES OG –GSM  31/08/2023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62821" y="3200400"/>
            <a:ext cx="1008273" cy="32240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39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8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105AD4DA-89B3-4F59-8816-2F4A82D136C9}"/>
              </a:ext>
            </a:extLst>
          </p:cNvPr>
          <p:cNvSpPr txBox="1">
            <a:spLocks/>
          </p:cNvSpPr>
          <p:nvPr/>
        </p:nvSpPr>
        <p:spPr>
          <a:xfrm>
            <a:off x="11062821" y="2485690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GSM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E92984-5CA2-48E9-8506-6C2EE83DE9C6}"/>
              </a:ext>
            </a:extLst>
          </p:cNvPr>
          <p:cNvSpPr/>
          <p:nvPr/>
        </p:nvSpPr>
        <p:spPr>
          <a:xfrm>
            <a:off x="11062820" y="71561"/>
            <a:ext cx="1082796" cy="16956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614A827-0C27-980B-7482-1BB9711872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7729" y="1259258"/>
            <a:ext cx="7483625" cy="5216324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1029090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SCENARIO MACROECONOMIQUE &amp; PERSPECTIVES  SEPTEM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BRE 2023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sp>
        <p:nvSpPr>
          <p:cNvPr id="13" name="ZoneTexte 12">
            <a:hlinkClick r:id="rId4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39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9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3" name="Image 2">
            <a:hlinkClick r:id="rId6"/>
            <a:extLst>
              <a:ext uri="{FF2B5EF4-FFF2-40B4-BE49-F238E27FC236}">
                <a16:creationId xmlns:a16="http://schemas.microsoft.com/office/drawing/2014/main" id="{FBB2FA8C-18C3-81A2-CC14-619A346730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37913" y="2041863"/>
            <a:ext cx="5727863" cy="4132555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35951340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LA LETTRE HEBDO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18 SEPTEMBRE 2023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268650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5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39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10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5" name="Image 4">
            <a:hlinkClick r:id="rId7"/>
            <a:extLst>
              <a:ext uri="{FF2B5EF4-FFF2-40B4-BE49-F238E27FC236}">
                <a16:creationId xmlns:a16="http://schemas.microsoft.com/office/drawing/2014/main" id="{D6674DF5-CAAD-A543-2C82-077CA0AB90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06492" y="1833303"/>
            <a:ext cx="2976505" cy="4369451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1418056246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45416</TotalTime>
  <Words>420</Words>
  <Application>Microsoft Office PowerPoint</Application>
  <PresentationFormat>Grand écran</PresentationFormat>
  <Paragraphs>74</Paragraphs>
  <Slides>10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9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2383</cp:revision>
  <dcterms:created xsi:type="dcterms:W3CDTF">2020-06-24T09:20:11Z</dcterms:created>
  <dcterms:modified xsi:type="dcterms:W3CDTF">2023-09-22T07:52:17Z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