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  <p:sldMasterId id="2147483717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7" r:id="rId8"/>
    <p:sldId id="283" r:id="rId9"/>
    <p:sldId id="287" r:id="rId10"/>
    <p:sldId id="2146847293" r:id="rId11"/>
    <p:sldId id="2146847292" r:id="rId12"/>
    <p:sldId id="289" r:id="rId13"/>
    <p:sldId id="462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A56"/>
    <a:srgbClr val="FF0000"/>
    <a:srgbClr val="EC1B24"/>
    <a:srgbClr val="D11921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256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429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46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29 septembre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29 septembre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29 septembre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29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septembre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29 septembre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emf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://commerciaux.celca.caisse-epargne.fr/particuliers/epargne-2/les-opcvm/scpi-et-ocpi/scpi-en-assurance-vie/" TargetMode="External"/><Relationship Id="rId7" Type="http://schemas.openxmlformats.org/officeDocument/2006/relationships/hyperlink" Target="http://commerciaux.celca.caisse-epargne.fr/download/1176/documents-hors-arbo-2/29995/recommandation-liee-a-la-souscription-de-scpi-revue-djb-vf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10" Type="http://schemas.openxmlformats.org/officeDocument/2006/relationships/hyperlink" Target="http://commerciaux.celca.caisse-epargne.fr/download/1176/documents-hors-arbo-2/31222/recommandation-liee-a-la-souscription-de-scpi-revue-djb-vf-2-17.docx" TargetMode="External"/><Relationship Id="rId4" Type="http://schemas.openxmlformats.org/officeDocument/2006/relationships/hyperlink" Target="http://commerciaux.celca.caisse-epargne.fr/particuliers/epargne-2/les-opcvm/scpi-et-ocpi/scpi-en-direct/" TargetMode="External"/><Relationship Id="rId9" Type="http://schemas.openxmlformats.org/officeDocument/2006/relationships/image" Target="../media/image3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284/presentation-du-rachat-partiel-en-ligne-cnp-assurances.pptx" TargetMode="External"/><Relationship Id="rId5" Type="http://schemas.openxmlformats.org/officeDocument/2006/relationships/image" Target="../media/image41.png"/><Relationship Id="rId4" Type="http://schemas.openxmlformats.org/officeDocument/2006/relationships/hyperlink" Target="http://commerciaux.celca.caisse-epargne.fr/download/1176/documents-hors-arbo-2/31283/fi-2023-32-rachat-partiel-selfcare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hyperlink" Target="http://commerciaux.celca.caisse-epargne.fr/download/1176/documents-hors-arbo-2/30274/bpce-life_bonus_rendement_janv2023-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55C4A018D8954F68A78C3699E0010974.php?HASHID=3f8025f81c08669208bc39bdcbaf4eda" TargetMode="External"/><Relationship Id="rId5" Type="http://schemas.openxmlformats.org/officeDocument/2006/relationships/image" Target="../media/image49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hyperlink" Target="https://groupebpce-my.sharepoint.com/:v:/g/personal/romain_dehlinger_natixis_com/EYf7rRjyv-dMshnddflB5f8B87JtHFKWarJe5kPE_EpV4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hyperlink" Target="http://commerciaux.celca.caisse-epargne.fr/download/1648/lettre-hebdomadaire-vega-investment-managers/31261/la-lettre-hebdomadaire-de-vega-im_25-septembre-20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40 du Lundi 2 au Samedi 7 octobre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40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668494" y="1720840"/>
            <a:ext cx="7944740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&amp; EN ASSURANCE VIE: </a:t>
            </a:r>
            <a:r>
              <a:rPr lang="fr-FR" dirty="0"/>
              <a:t>Recommandation liée à la souscription de parts de SCPI évolutions à prendre en compte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Offre CNP : </a:t>
            </a:r>
            <a:r>
              <a:rPr lang="fr-FR" dirty="0"/>
              <a:t>rachat en </a:t>
            </a:r>
            <a:r>
              <a:rPr lang="fr-FR" dirty="0" err="1"/>
              <a:t>selfcare</a:t>
            </a:r>
            <a:r>
              <a:rPr lang="fr-FR" dirty="0"/>
              <a:t> à compter du 18/10/2023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: BPCE LIFE: </a:t>
            </a:r>
            <a:r>
              <a:rPr lang="fr-FR" dirty="0"/>
              <a:t>nouvelle offre commerciale boost fonds en euros: prorogation jusqu’au 15 décembre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dirty="0"/>
              <a:t>Vision Patrimoine N°98 : Webinaire du 4 octobre réductions et déductions d'impôts, transmission, assurance vie pour les mineurs, comptes courant associés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Valeurs  mobilières: NIMI : </a:t>
            </a:r>
            <a:r>
              <a:rPr lang="fr-FR" dirty="0" err="1"/>
              <a:t>Ré-écoute</a:t>
            </a:r>
            <a:r>
              <a:rPr lang="fr-FR" dirty="0"/>
              <a:t> de la </a:t>
            </a:r>
            <a:r>
              <a:rPr lang="fr-FR" dirty="0" err="1"/>
              <a:t>Webex</a:t>
            </a:r>
            <a:r>
              <a:rPr lang="fr-FR" dirty="0"/>
              <a:t> PARMA PEA du vendredi 29 septembre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25 septembre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40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833" y="1982631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7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96A2CD-95C8-73E8-E643-599B73D4F7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524" y="2643111"/>
            <a:ext cx="4707450" cy="35343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0D6CA6-DCB7-A22D-5C13-B8BF23C4EB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0228" y="2601882"/>
            <a:ext cx="5663046" cy="252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RECOMMANDATION LIEE A LA SOUSCRIPTION DE PARTS DE SCPI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56384"/>
            <a:ext cx="1129177" cy="3268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40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0D29943-95D0-400A-8281-91F786D4697F}"/>
              </a:ext>
            </a:extLst>
          </p:cNvPr>
          <p:cNvSpPr txBox="1"/>
          <p:nvPr/>
        </p:nvSpPr>
        <p:spPr>
          <a:xfrm>
            <a:off x="46383" y="1417563"/>
            <a:ext cx="1031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193756CE-0FC3-4E3F-AA00-0C1B3FDDE0C6}"/>
              </a:ext>
            </a:extLst>
          </p:cNvPr>
          <p:cNvSpPr txBox="1">
            <a:spLocks/>
          </p:cNvSpPr>
          <p:nvPr/>
        </p:nvSpPr>
        <p:spPr>
          <a:xfrm>
            <a:off x="11086011" y="248558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5CE256-AD9E-42D3-AB8F-C0501CA6E746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FCCE538-A4B1-46F7-8CF3-1F73679FD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115624"/>
              </p:ext>
            </p:extLst>
          </p:nvPr>
        </p:nvGraphicFramePr>
        <p:xfrm>
          <a:off x="-16882" y="1546029"/>
          <a:ext cx="10878256" cy="826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78256">
                  <a:extLst>
                    <a:ext uri="{9D8B030D-6E8A-4147-A177-3AD203B41FA5}">
                      <a16:colId xmlns:a16="http://schemas.microsoft.com/office/drawing/2014/main" val="2551538060"/>
                    </a:ext>
                  </a:extLst>
                </a:gridCol>
              </a:tblGrid>
              <a:tr h="24822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Nécessité de joindre un nouveau formulaire à toute nouvelle souscription de SCPI (assurance vie ou hors assurance vie)</a:t>
                      </a:r>
                    </a:p>
                    <a:p>
                      <a:pPr algn="just"/>
                      <a:endParaRPr lang="fr-FR" sz="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71450" marR="171450" marT="0" marB="8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195431"/>
                  </a:ext>
                </a:extLst>
              </a:tr>
              <a:tr h="191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fr-F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1450" marR="171450" marT="0" marB="8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554700"/>
                  </a:ext>
                </a:extLst>
              </a:tr>
            </a:tbl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0F7C6C05-49C6-44A0-98B3-75CCC959BFBE}"/>
              </a:ext>
            </a:extLst>
          </p:cNvPr>
          <p:cNvSpPr/>
          <p:nvPr/>
        </p:nvSpPr>
        <p:spPr>
          <a:xfrm>
            <a:off x="138184" y="3775732"/>
            <a:ext cx="10754180" cy="2748893"/>
          </a:xfrm>
          <a:prstGeom prst="rect">
            <a:avLst/>
          </a:prstGeom>
          <a:solidFill>
            <a:srgbClr val="EA4E5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2D1FA0-0A21-91D5-B63F-24642B4D22CD}"/>
              </a:ext>
            </a:extLst>
          </p:cNvPr>
          <p:cNvSpPr/>
          <p:nvPr/>
        </p:nvSpPr>
        <p:spPr>
          <a:xfrm>
            <a:off x="0" y="1119008"/>
            <a:ext cx="10789095" cy="446883"/>
          </a:xfrm>
          <a:prstGeom prst="round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RAPPEL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 S17, nous avions déjà communiqué sur la nécessité de joindre cette fiche à toute souscription de SCPI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B8CAD34-5E76-82D6-2678-EB3CCD3AD47E}"/>
              </a:ext>
            </a:extLst>
          </p:cNvPr>
          <p:cNvSpPr txBox="1">
            <a:spLocks/>
          </p:cNvSpPr>
          <p:nvPr/>
        </p:nvSpPr>
        <p:spPr bwMode="auto">
          <a:xfrm>
            <a:off x="31886" y="1784157"/>
            <a:ext cx="10985086" cy="491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s’assurer que nos clients diversifient leur épargne et soient sensibilisés aux seuils d’investissement recommandés par certains de nos assureurs comme la CNP, il a été décidé de faire signer à nos clients souscripteurs de SCPI (en assurance vie ou hors assurance vie) une fiche spécifique. </a:t>
            </a: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Cette fiche spécifique appelée « recommandation liée à la souscription de parts de SCPI » doit </a:t>
            </a:r>
            <a:r>
              <a:rPr kumimoji="0" lang="fr-FR" sz="14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systématiquement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être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complétée, signée et numérisée avec tous les actes d’assurance vie ou hors assurance vie. </a:t>
            </a: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200" b="0" i="0" u="sng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Désormais, la Caisse d’Epargne Grand Est Europe recommande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684000" marR="0" lvl="1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ne pas dépasser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20%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l’encours financier du client (tous établissements bancaires confondus) en investissement de parts de SCPI (détention en assurance vie et hors assurance vie),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dont 10% maximum en assurance vie</a:t>
            </a:r>
          </a:p>
          <a:p>
            <a:pPr marL="684000" marR="0" lvl="1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ne pas dépasser 200 000 € par support SCPI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Où retrouver la recommandation liée à la souscription de SCPI ? </a:t>
            </a:r>
          </a:p>
          <a:p>
            <a:pPr marL="3600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Sous la RDC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SCPI en Assurance Vie – La rubrique des commerciaux (caisse-epargne.fr)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ou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SCPI en direct – La rubrique des commerciaux (caisse-epargne.fr)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600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Sous Cloé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 clé « SCPI recommandation » dans le moteur de recherche </a:t>
            </a: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Où numériser ?</a:t>
            </a:r>
          </a:p>
          <a:p>
            <a:pPr marL="684000" marR="0" lvl="1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 souscription assurance vie 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dans le classeur client domaine « Assurance Vie » à la suite de la </a:t>
            </a:r>
          </a:p>
          <a:p>
            <a:pPr marL="468000" marR="0" lvl="1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synthèse LEA</a:t>
            </a:r>
          </a:p>
          <a:p>
            <a:pPr marL="684000" marR="0" lvl="1" indent="-2160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 souscription hors assurance vie :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dans le classeur client – collecte manuelle 0290 –</a:t>
            </a:r>
          </a:p>
          <a:p>
            <a:pPr marL="468000" marR="0" lvl="1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 Titres – Vente compte titres SCPI » à la suite de la synthèse LEA</a:t>
            </a: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52000" marR="0" lvl="0" indent="-216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42ABB3-22CF-1183-01A4-C9B49A225A2E}"/>
              </a:ext>
            </a:extLst>
          </p:cNvPr>
          <p:cNvSpPr/>
          <p:nvPr/>
        </p:nvSpPr>
        <p:spPr>
          <a:xfrm>
            <a:off x="9228" y="2974027"/>
            <a:ext cx="10985086" cy="454973"/>
          </a:xfrm>
          <a:prstGeom prst="roundRect">
            <a:avLst/>
          </a:prstGeom>
          <a:solidFill>
            <a:srgbClr val="C31632"/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EVOLUTIONS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tenir compte de la conjoncture liée au SCPI, la CEGEE abaisse sa recommandation de seuil d’investissement en matière de SCPI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1088005">
            <a:off x="9528804" y="591577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DCCEA3-2AFD-4EAD-1ECE-34AF24ED9A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51" y="5058229"/>
            <a:ext cx="965476" cy="1361526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2" name="Graphique 21" descr="Index pointant vers la droite vu du côté du dos de la main">
            <a:hlinkClick r:id="rId7"/>
            <a:extLst>
              <a:ext uri="{FF2B5EF4-FFF2-40B4-BE49-F238E27FC236}">
                <a16:creationId xmlns:a16="http://schemas.microsoft.com/office/drawing/2014/main" id="{B365A72C-4896-44E0-82C3-3B2928B7E3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9900450" y="5658703"/>
            <a:ext cx="683577" cy="68357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EBF3242-F4A7-46B6-A85C-561E56BF9490}"/>
              </a:ext>
            </a:extLst>
          </p:cNvPr>
          <p:cNvSpPr txBox="1"/>
          <p:nvPr/>
        </p:nvSpPr>
        <p:spPr>
          <a:xfrm>
            <a:off x="10065936" y="5855702"/>
            <a:ext cx="51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10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8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OFFRE CNP RACHAT PARTIEL EN SELFCARE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37475"/>
            <a:ext cx="1129177" cy="336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5660985-E24A-4949-A69E-442CA24059BC}"/>
              </a:ext>
            </a:extLst>
          </p:cNvPr>
          <p:cNvSpPr txBox="1">
            <a:spLocks/>
          </p:cNvSpPr>
          <p:nvPr/>
        </p:nvSpPr>
        <p:spPr>
          <a:xfrm>
            <a:off x="11050649" y="24972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ASSURANCE VIE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CA977-AC2B-46B1-A76D-753F5AB18854}"/>
              </a:ext>
            </a:extLst>
          </p:cNvPr>
          <p:cNvSpPr/>
          <p:nvPr/>
        </p:nvSpPr>
        <p:spPr>
          <a:xfrm>
            <a:off x="11014871" y="121199"/>
            <a:ext cx="1129177" cy="1586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F4AFFCB-BFD4-AC63-7DC0-38451C52B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472" y="127693"/>
            <a:ext cx="2647950" cy="78105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2CE9417-5FFF-C01C-EBEB-3641BCA15F27}"/>
              </a:ext>
            </a:extLst>
          </p:cNvPr>
          <p:cNvSpPr txBox="1"/>
          <p:nvPr/>
        </p:nvSpPr>
        <p:spPr>
          <a:xfrm>
            <a:off x="530297" y="1707502"/>
            <a:ext cx="54508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Produits concernés: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Nuances 3D, Nuances Plus, Nuances Privilège, Ecureuil Projet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Montant minimum du rachat partiel en fonction du produit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Montant à laisser sur le contrat : impossibilité de racheter plus de 70% de l’encours</a:t>
            </a: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endParaRPr lang="fr-FR" sz="9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Conditions de réalisation: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Seuil maximum unitaire 1 500 €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Rachat partiel uniquement 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Impossibilité de faire plusieurs rachats partiels dans la même journée sur un même contrat. Le rachat partiel doit être dénoué avant de pouvoir effectuer un autre rachat partiel</a:t>
            </a:r>
            <a:r>
              <a:rPr lang="fr-FR" sz="1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**</a:t>
            </a:r>
            <a:endParaRPr lang="fr-FR" sz="18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Clr>
                <a:srgbClr val="F49D63"/>
              </a:buClr>
              <a:buFont typeface="Wingdings" panose="05000000000000000000" pitchFamily="2" charset="2"/>
              <a:buChar char=""/>
            </a:pPr>
            <a:r>
              <a:rPr lang="fr-FR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Supports exclus : supports temporaires, SCPI, OPCI</a:t>
            </a:r>
            <a:endParaRPr lang="fr-FR" sz="1800" dirty="0">
              <a:solidFill>
                <a:srgbClr val="C00000"/>
              </a:solidFill>
              <a:effectLst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Image 18">
            <a:hlinkClick r:id="rId4"/>
            <a:extLst>
              <a:ext uri="{FF2B5EF4-FFF2-40B4-BE49-F238E27FC236}">
                <a16:creationId xmlns:a16="http://schemas.microsoft.com/office/drawing/2014/main" id="{7ACF2972-99A9-40E3-F9BB-1F9F2B51E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294" y="2225893"/>
            <a:ext cx="1522447" cy="224843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D898923-59B4-1B34-7B5E-1408CF185F4C}"/>
              </a:ext>
            </a:extLst>
          </p:cNvPr>
          <p:cNvSpPr txBox="1"/>
          <p:nvPr/>
        </p:nvSpPr>
        <p:spPr>
          <a:xfrm>
            <a:off x="-43177" y="1290735"/>
            <a:ext cx="10221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</a:rPr>
              <a:t>A compter du 18 octobre les clients auront la possibilité pour les contrats CNP de réaliser des rachats partiels en </a:t>
            </a:r>
            <a:r>
              <a:rPr lang="fr-FR" sz="1600" dirty="0" err="1">
                <a:solidFill>
                  <a:srgbClr val="C00000"/>
                </a:solidFill>
              </a:rPr>
              <a:t>selfcare</a:t>
            </a:r>
            <a:r>
              <a:rPr lang="fr-FR" sz="16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6F5B3E-80A6-6AF7-DC60-FE67955485E4}"/>
              </a:ext>
            </a:extLst>
          </p:cNvPr>
          <p:cNvSpPr txBox="1"/>
          <p:nvPr/>
        </p:nvSpPr>
        <p:spPr>
          <a:xfrm>
            <a:off x="6966064" y="1639956"/>
            <a:ext cx="4210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Retrouvez tous les détails dans le Flash info et la présentation du rachat en ligne </a:t>
            </a:r>
          </a:p>
        </p:txBody>
      </p:sp>
      <p:pic>
        <p:nvPicPr>
          <p:cNvPr id="24" name="Image 23">
            <a:hlinkClick r:id="rId6"/>
            <a:extLst>
              <a:ext uri="{FF2B5EF4-FFF2-40B4-BE49-F238E27FC236}">
                <a16:creationId xmlns:a16="http://schemas.microsoft.com/office/drawing/2014/main" id="{99BD42B9-F9DB-5D8F-6E88-95337A2C7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9222" y="4738033"/>
            <a:ext cx="3110689" cy="178659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129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PROROGATION OFFRE COMMERCIALE BOOST SUR FONDS EN EUROS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37475"/>
            <a:ext cx="1129177" cy="336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5660985-E24A-4949-A69E-442CA24059BC}"/>
              </a:ext>
            </a:extLst>
          </p:cNvPr>
          <p:cNvSpPr txBox="1">
            <a:spLocks/>
          </p:cNvSpPr>
          <p:nvPr/>
        </p:nvSpPr>
        <p:spPr>
          <a:xfrm>
            <a:off x="11050649" y="24972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ASSURANCE VIE LUXEMBOURGEOISE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CA977-AC2B-46B1-A76D-753F5AB18854}"/>
              </a:ext>
            </a:extLst>
          </p:cNvPr>
          <p:cNvSpPr/>
          <p:nvPr/>
        </p:nvSpPr>
        <p:spPr>
          <a:xfrm>
            <a:off x="11014871" y="121199"/>
            <a:ext cx="1129177" cy="1586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022BF41-CA2F-478F-9C4B-7F4B6FB0C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548" y="1210995"/>
            <a:ext cx="108265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>
                <a:solidFill>
                  <a:srgbClr val="FF0000"/>
                </a:solidFill>
                <a:ea typeface="Calibri" panose="020F0502020204030204" pitchFamily="34" charset="0"/>
              </a:rPr>
              <a:t>Pour rappel , la commercialisation de l’offre BPCE LIFE  est exclusivement réservée aux  CAGP et aux banquiers privés.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2142C4-A513-F049-88B8-FC2218F8A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548" y="144534"/>
            <a:ext cx="2251330" cy="7956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0390D6-BA10-21A7-EE69-A604E1412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2" y="1707502"/>
            <a:ext cx="5466301" cy="38833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BE1741-DA65-5AB8-3679-C75D9A9CF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816" y="1707502"/>
            <a:ext cx="5308806" cy="36932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8CCDA1-1AAB-41E9-8E5D-9F456D9F2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48307">
            <a:off x="3434461" y="5865666"/>
            <a:ext cx="1313339" cy="704617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811A9450-854F-4D87-B7F9-F6E6B749F8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80350">
            <a:off x="4882115" y="4986131"/>
            <a:ext cx="1240087" cy="1768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905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 98 SEPTEMBRE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4817" y="1279673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juillet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Webinaire déductions et  réductions d’impôts du 4 octobre , la transmission, l’assurance vie pour les mineurs, comptes courants d’associés ….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5589" y="356625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ED23BB-893F-F33F-A965-5ADE189D2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7494" y="2342248"/>
            <a:ext cx="3517222" cy="414890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ADAD379-A05C-02F8-79FB-E1B3E02139C8}"/>
              </a:ext>
            </a:extLst>
          </p:cNvPr>
          <p:cNvSpPr/>
          <p:nvPr/>
        </p:nvSpPr>
        <p:spPr>
          <a:xfrm>
            <a:off x="3302379" y="3010786"/>
            <a:ext cx="1060260" cy="694002"/>
          </a:xfrm>
          <a:prstGeom prst="ellipse">
            <a:avLst/>
          </a:prstGeom>
          <a:solidFill>
            <a:srgbClr val="EC1B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FF0000"/>
                </a:solidFill>
                <a:hlinkClick r:id="rId6"/>
              </a:rPr>
              <a:t>CLIC</a:t>
            </a:r>
            <a:endParaRPr lang="fr-FR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PARMA PEA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NIMI sur PARMA PEA  du vendredi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29 septembre  2023 retrouvez  le lien de réécoute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B4ADEE-7FE8-AA80-6ADA-03C4E2195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217" y="517098"/>
            <a:ext cx="2047875" cy="5334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E90623-FF88-19F2-0A84-1B842B23D7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807" y="2489063"/>
            <a:ext cx="6550166" cy="352178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25 SEPTEMBRE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40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53B613F2-C159-DAA3-F6D1-8F7580C1B1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2620" y="2055012"/>
            <a:ext cx="2865256" cy="4142792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45813</TotalTime>
  <Words>876</Words>
  <Application>Microsoft Office PowerPoint</Application>
  <PresentationFormat>Grand écran</PresentationFormat>
  <Paragraphs>105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2396</cp:revision>
  <dcterms:created xsi:type="dcterms:W3CDTF">2020-06-24T09:20:11Z</dcterms:created>
  <dcterms:modified xsi:type="dcterms:W3CDTF">2023-09-29T07:35:00Z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