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  <p:sldMasterId id="2147483717" r:id="rId6"/>
  </p:sldMasterIdLst>
  <p:notesMasterIdLst>
    <p:notesMasterId r:id="rId15"/>
  </p:notesMasterIdLst>
  <p:handoutMasterIdLst>
    <p:handoutMasterId r:id="rId16"/>
  </p:handoutMasterIdLst>
  <p:sldIdLst>
    <p:sldId id="256" r:id="rId7"/>
    <p:sldId id="257" r:id="rId8"/>
    <p:sldId id="283" r:id="rId9"/>
    <p:sldId id="286" r:id="rId10"/>
    <p:sldId id="287" r:id="rId11"/>
    <p:sldId id="285" r:id="rId12"/>
    <p:sldId id="282" r:id="rId13"/>
    <p:sldId id="284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82A56"/>
    <a:srgbClr val="FF0000"/>
    <a:srgbClr val="EC1B24"/>
    <a:srgbClr val="D11921"/>
    <a:srgbClr val="C31632"/>
    <a:srgbClr val="E3322C"/>
    <a:srgbClr val="E7302A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714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13 octobre 2023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13 octobre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13 octobre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13 octobre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13 octobre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13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13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13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13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13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13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13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13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13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13 octobre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9.png"/><Relationship Id="rId7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30.emf"/><Relationship Id="rId9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roupebpce-my.sharepoint.com/:v:/g/personal/nathalie_cassan_cegee_caisse-epargne_fr/EYKSb-cvb75Nhen7ci2YJw0BjifefhbtwB7BEWFUy8Z0fA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176/documents-hors-arbo-2/31419/lmp-bonus.pptx" TargetMode="External"/><Relationship Id="rId3" Type="http://schemas.openxmlformats.org/officeDocument/2006/relationships/hyperlink" Target="https://groupebpce.sharepoint.com/sites/BookTeoraCE/Documents%20partages/Forms/AllItems.aspx?id=%2Fsites%2FBookTeoraCE%2FDocuments%20partages%2FDOSSIER%20DE%20CONSULTATION%2FBook%20Teora%20CE&amp;viewid=8b912f45%2D80d8%2D4d7b%2Dbd18%2D0bccb0245a1b" TargetMode="External"/><Relationship Id="rId7" Type="http://schemas.openxmlformats.org/officeDocument/2006/relationships/image" Target="../media/image40.png"/><Relationship Id="rId12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31418/cnp-patrimoine-bonus.pptx" TargetMode="External"/><Relationship Id="rId11" Type="http://schemas.openxmlformats.org/officeDocument/2006/relationships/hyperlink" Target="http://commerciaux.celca.caisse-epargne.fr/download/1176/documents-hors-arbo-2/31423/flash-du-13-octobre.pptx" TargetMode="External"/><Relationship Id="rId5" Type="http://schemas.openxmlformats.org/officeDocument/2006/relationships/image" Target="../media/image39.png"/><Relationship Id="rId10" Type="http://schemas.openxmlformats.org/officeDocument/2006/relationships/image" Target="../media/image42.png"/><Relationship Id="rId4" Type="http://schemas.openxmlformats.org/officeDocument/2006/relationships/hyperlink" Target="http://commerciaux.celca.caisse-epargne.fr/download/1176/documents-hors-arbo-2/31417/aep-bonus.pptx" TargetMode="External"/><Relationship Id="rId9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://commerciaux.celca.caisse-epargne.fr/download/1176/documents-hors-arbo-2/31407/fiscalite-du-per-individuel-compartiment-1-2023.pdf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hyperlink" Target="http://commerciaux.celca.caisse-epargne.fr/download/1176/documents-hors-arbo-2/31406/en-direct_gestion-pilotee_t3-2023.pdf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hyperlink" Target="http://commerciaux.celca.caisse-epargne.fr/download/1648/lettre-hebdomadaire-vega-investment-managers/31401/la-lettre-hebdomadaire-de-vega-im_9-octobre-2023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42 du Lundi 16 au Samedi 21 octobre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42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739243" y="2301536"/>
            <a:ext cx="7944740" cy="31393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SCPI: AEW PATRIMOINE: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point SCPI AEW DIVERSIFICATION ALLEMAGNE du jeudi 12octobre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FLASH TEORA: </a:t>
            </a:r>
            <a:r>
              <a:rPr lang="fr-FR" dirty="0"/>
              <a:t>Renouvellement des offres BONUS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PERI: </a:t>
            </a:r>
            <a:r>
              <a:rPr lang="fr-FR" dirty="0"/>
              <a:t>fiscalité du compartiment 1 du PER individuel: retrouvez le support de formation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IM: </a:t>
            </a:r>
            <a:r>
              <a:rPr lang="fr-FR" dirty="0"/>
              <a:t>En Direct des Gestions Pilotées  N°23 T3-2023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09 octobre 2023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16" y="174966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787" y="201542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42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4078" y="195350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1861" y="196096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7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F111C01-236F-E530-2F64-03D9AD8DE4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82863" y="2511346"/>
            <a:ext cx="5705435" cy="2590281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E3AB834-1301-B969-1DBA-E29EE55361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312" y="2504345"/>
            <a:ext cx="5030164" cy="369472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SCPI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7562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sz="20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Ré-écoute</a:t>
            </a: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de la </a:t>
            </a:r>
            <a:r>
              <a:rPr lang="fr-FR" sz="20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point  SCPI  AEW DIVERSIFICATION Allemagne du jeudi 12 octobre 2023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34401" y="2764778"/>
            <a:ext cx="1125963" cy="37041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79084" y="71561"/>
            <a:ext cx="1157066" cy="16639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A93D09-B0FC-9DDD-5F0E-2E9B44ED6CC9}"/>
              </a:ext>
            </a:extLst>
          </p:cNvPr>
          <p:cNvSpPr txBox="1"/>
          <p:nvPr/>
        </p:nvSpPr>
        <p:spPr>
          <a:xfrm>
            <a:off x="317908" y="3113301"/>
            <a:ext cx="21839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</a:t>
            </a:r>
            <a:endParaRPr lang="fr-FR" sz="200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7EFE62B-C50C-75F9-CBDD-3C235255B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0725" y="207648"/>
            <a:ext cx="2349026" cy="635710"/>
          </a:xfrm>
          <a:prstGeom prst="rect">
            <a:avLst/>
          </a:prstGeom>
        </p:spPr>
      </p:pic>
      <p:pic>
        <p:nvPicPr>
          <p:cNvPr id="6" name="Image 5">
            <a:hlinkClick r:id="rId3"/>
            <a:extLst>
              <a:ext uri="{FF2B5EF4-FFF2-40B4-BE49-F238E27FC236}">
                <a16:creationId xmlns:a16="http://schemas.microsoft.com/office/drawing/2014/main" id="{F4C06984-6A90-64E3-1F27-341C664A5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3043" y="2017582"/>
            <a:ext cx="6667362" cy="363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400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34401" y="2489063"/>
            <a:ext cx="1079860" cy="624238"/>
          </a:xfrm>
        </p:spPr>
        <p:txBody>
          <a:bodyPr/>
          <a:lstStyle/>
          <a:p>
            <a:pPr marL="0" indent="0">
              <a:buNone/>
            </a:pPr>
            <a:r>
              <a:rPr lang="fr-FR" sz="1600" dirty="0"/>
              <a:t>OFFRES TEORA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7562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FLASH TEORA :  RENOUVELLEMENT DES BONUS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876" y="3195790"/>
            <a:ext cx="1125963" cy="3246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79084" y="71561"/>
            <a:ext cx="1157066" cy="16639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DDB9D6-1882-49D8-C1B0-792011A0C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3784" y="403188"/>
            <a:ext cx="1869027" cy="7589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4F0D1C2-7574-8566-1D6B-7E04A6C8C5DF}"/>
              </a:ext>
            </a:extLst>
          </p:cNvPr>
          <p:cNvSpPr txBox="1"/>
          <p:nvPr/>
        </p:nvSpPr>
        <p:spPr>
          <a:xfrm>
            <a:off x="346229" y="1462862"/>
            <a:ext cx="9499107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-"/>
            </a:pPr>
            <a:r>
              <a:rPr lang="fr-FR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AEP</a:t>
            </a:r>
            <a:r>
              <a:rPr lang="fr-FR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: </a:t>
            </a:r>
            <a:r>
              <a:rPr lang="fr-FR" sz="1400" b="1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un bonus jusqu’en 2025, 3 niveaux avec un max à +1,8 % </a:t>
            </a:r>
            <a:r>
              <a:rPr lang="fr-FR" sz="140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! </a:t>
            </a:r>
            <a:endParaRPr lang="fr-FR" sz="1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FR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"/>
            </a:pPr>
            <a:r>
              <a:rPr lang="fr-FR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rendement brut espéré pour 2023 </a:t>
            </a:r>
            <a:r>
              <a:rPr lang="fr-FR" sz="1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(sans bonus) </a:t>
            </a:r>
            <a:r>
              <a:rPr lang="fr-FR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devrait être dans une fourchette comprise entre </a:t>
            </a:r>
            <a:r>
              <a:rPr lang="fr-FR" sz="1400" b="1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3,50 % et 3,70 %.</a:t>
            </a:r>
            <a:endParaRPr lang="fr-FR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-"/>
            </a:pPr>
            <a:r>
              <a:rPr lang="fr-FR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CNP :</a:t>
            </a:r>
            <a:r>
              <a:rPr lang="fr-FR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renouvellement du bonus sur versement </a:t>
            </a:r>
            <a:r>
              <a:rPr lang="fr-FR" sz="1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(cumulable avec le bonus sur stock),</a:t>
            </a:r>
            <a:r>
              <a:rPr lang="fr-FR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fr-FR" sz="1400" b="1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 niveaux avec un max à +1,5 %</a:t>
            </a:r>
            <a:r>
              <a:rPr lang="fr-FR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!</a:t>
            </a:r>
            <a:endParaRPr lang="fr-FR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FR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-"/>
            </a:pPr>
            <a:r>
              <a:rPr lang="fr-FR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LMP :</a:t>
            </a:r>
            <a:r>
              <a:rPr lang="fr-FR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renouvellement du bonus sur versement </a:t>
            </a:r>
            <a:r>
              <a:rPr lang="fr-FR" sz="1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(cumulable avec le bonus sur stock),</a:t>
            </a:r>
            <a:r>
              <a:rPr lang="fr-FR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fr-FR" sz="1400" b="1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 seul niveau avec désormais +2 % !</a:t>
            </a:r>
            <a:endParaRPr lang="fr-FR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/>
            <a:r>
              <a:rPr lang="fr-FR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FR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lien du </a:t>
            </a:r>
            <a:r>
              <a:rPr lang="fr-FR" sz="16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Book Teora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5" name="Image 14">
            <a:hlinkClick r:id="rId4"/>
            <a:extLst>
              <a:ext uri="{FF2B5EF4-FFF2-40B4-BE49-F238E27FC236}">
                <a16:creationId xmlns:a16="http://schemas.microsoft.com/office/drawing/2014/main" id="{BBB05E89-1259-E473-9C0B-0C7BE88DF7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685" y="5943638"/>
            <a:ext cx="2493940" cy="563602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18" name="Image 17">
            <a:hlinkClick r:id="rId6"/>
            <a:extLst>
              <a:ext uri="{FF2B5EF4-FFF2-40B4-BE49-F238E27FC236}">
                <a16:creationId xmlns:a16="http://schemas.microsoft.com/office/drawing/2014/main" id="{46DADD22-35DB-2417-FA7D-EA5C5A792F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8580" y="5959471"/>
            <a:ext cx="3092195" cy="563602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pic>
        <p:nvPicPr>
          <p:cNvPr id="20" name="Image 19">
            <a:hlinkClick r:id="rId8"/>
            <a:extLst>
              <a:ext uri="{FF2B5EF4-FFF2-40B4-BE49-F238E27FC236}">
                <a16:creationId xmlns:a16="http://schemas.microsoft.com/office/drawing/2014/main" id="{636AAAF1-8AC7-F798-08C3-4F2AE360D2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5629" y="5849225"/>
            <a:ext cx="2821447" cy="649884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D145EE4-B8B8-7A93-4D4D-05BAF7E5CF3A}"/>
              </a:ext>
            </a:extLst>
          </p:cNvPr>
          <p:cNvSpPr txBox="1"/>
          <p:nvPr/>
        </p:nvSpPr>
        <p:spPr>
          <a:xfrm>
            <a:off x="1039685" y="5347240"/>
            <a:ext cx="23421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les icônes</a:t>
            </a:r>
            <a:endParaRPr lang="fr-FR" sz="2000" dirty="0"/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246D6FDB-5D98-FD05-D31E-82E86B04D77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317">
            <a:off x="7738977" y="467417"/>
            <a:ext cx="1650750" cy="7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BED7648D-2BDE-24B9-10D8-4BE6C996DD87}"/>
              </a:ext>
            </a:extLst>
          </p:cNvPr>
          <p:cNvSpPr txBox="1"/>
          <p:nvPr/>
        </p:nvSpPr>
        <p:spPr>
          <a:xfrm rot="936873">
            <a:off x="7546303" y="1181193"/>
            <a:ext cx="14795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OFFRES RESERVEES AUX CAGP </a:t>
            </a:r>
          </a:p>
          <a:p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6" name="Image 5">
            <a:hlinkClick r:id="rId11"/>
            <a:extLst>
              <a:ext uri="{FF2B5EF4-FFF2-40B4-BE49-F238E27FC236}">
                <a16:creationId xmlns:a16="http://schemas.microsoft.com/office/drawing/2014/main" id="{25CEC610-5BB6-551A-85F9-32D191CE315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0" y="3627663"/>
            <a:ext cx="3357443" cy="1897974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BE1F5DB-E320-82F3-C341-A9C8D08D57A7}"/>
              </a:ext>
            </a:extLst>
          </p:cNvPr>
          <p:cNvSpPr txBox="1"/>
          <p:nvPr/>
        </p:nvSpPr>
        <p:spPr>
          <a:xfrm>
            <a:off x="1872943" y="4382252"/>
            <a:ext cx="2931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la présentation</a:t>
            </a:r>
            <a:endParaRPr lang="fr-FR" sz="2000" dirty="0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88B92A62-8592-A236-F15F-66F21F2CBB86}"/>
              </a:ext>
            </a:extLst>
          </p:cNvPr>
          <p:cNvSpPr/>
          <p:nvPr/>
        </p:nvSpPr>
        <p:spPr>
          <a:xfrm>
            <a:off x="4736692" y="4380700"/>
            <a:ext cx="978408" cy="4846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7669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FISCALITE DU « COMPARTIMENT 1 » DU PER INDIVIDUEL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42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PERI</a:t>
            </a:r>
          </a:p>
        </p:txBody>
      </p:sp>
      <p:pic>
        <p:nvPicPr>
          <p:cNvPr id="4" name="Image 3">
            <a:hlinkClick r:id="rId2"/>
            <a:extLst>
              <a:ext uri="{FF2B5EF4-FFF2-40B4-BE49-F238E27FC236}">
                <a16:creationId xmlns:a16="http://schemas.microsoft.com/office/drawing/2014/main" id="{64CF3086-26F9-DD46-CCEC-80882DD43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725" y="2489675"/>
            <a:ext cx="6011960" cy="3485688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6" name="ZoneTexte 5">
            <a:hlinkClick r:id="rId4"/>
            <a:extLst>
              <a:ext uri="{FF2B5EF4-FFF2-40B4-BE49-F238E27FC236}">
                <a16:creationId xmlns:a16="http://schemas.microsoft.com/office/drawing/2014/main" id="{3E5FC979-AE65-D58E-E68A-84736D42ED8C}"/>
              </a:ext>
            </a:extLst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947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DIRECT GESTION PILOTEE  N°23  T3- 2023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8384" y="468313"/>
            <a:ext cx="1590675" cy="62865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 rot="16200000">
            <a:off x="-373895" y="373896"/>
            <a:ext cx="1271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</a:p>
        </p:txBody>
      </p:sp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0" name="Image 9">
            <a:hlinkClick r:id="rId5"/>
            <a:extLst>
              <a:ext uri="{FF2B5EF4-FFF2-40B4-BE49-F238E27FC236}">
                <a16:creationId xmlns:a16="http://schemas.microsoft.com/office/drawing/2014/main" id="{9F19457D-919A-527F-42EB-5DF1F4D2A2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4958" y="1825534"/>
            <a:ext cx="3226210" cy="436893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418926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09 OCTOBRE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596491" y="4240345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4" name="Image 3">
            <a:hlinkClick r:id="rId7"/>
            <a:extLst>
              <a:ext uri="{FF2B5EF4-FFF2-40B4-BE49-F238E27FC236}">
                <a16:creationId xmlns:a16="http://schemas.microsoft.com/office/drawing/2014/main" id="{F36D2979-105D-4E31-1F3D-9B5DD8C4B5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2370" y="2100492"/>
            <a:ext cx="2983484" cy="4279706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46453</TotalTime>
  <Words>392</Words>
  <Application>Microsoft Office PowerPoint</Application>
  <PresentationFormat>Grand écran</PresentationFormat>
  <Paragraphs>68</Paragraphs>
  <Slides>8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2420</cp:revision>
  <dcterms:created xsi:type="dcterms:W3CDTF">2020-06-24T09:20:11Z</dcterms:created>
  <dcterms:modified xsi:type="dcterms:W3CDTF">2023-10-13T07:35:13Z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