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  <p:sldMasterId id="2147483717" r:id="rId6"/>
  </p:sldMasterIdLst>
  <p:notesMasterIdLst>
    <p:notesMasterId r:id="rId17"/>
  </p:notesMasterIdLst>
  <p:handoutMasterIdLst>
    <p:handoutMasterId r:id="rId18"/>
  </p:handoutMasterIdLst>
  <p:sldIdLst>
    <p:sldId id="256" r:id="rId7"/>
    <p:sldId id="257" r:id="rId8"/>
    <p:sldId id="283" r:id="rId9"/>
    <p:sldId id="286" r:id="rId10"/>
    <p:sldId id="285" r:id="rId11"/>
    <p:sldId id="287" r:id="rId12"/>
    <p:sldId id="288" r:id="rId13"/>
    <p:sldId id="289" r:id="rId14"/>
    <p:sldId id="269" r:id="rId15"/>
    <p:sldId id="284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11921"/>
    <a:srgbClr val="0000FF"/>
    <a:srgbClr val="B82A56"/>
    <a:srgbClr val="EC1B24"/>
    <a:srgbClr val="C31632"/>
    <a:srgbClr val="E3322C"/>
    <a:srgbClr val="E7302A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26 octobre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26 octobre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26 octobre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26 octobre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26 octobre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26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26 octobre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png"/><Relationship Id="rId7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emf"/><Relationship Id="rId9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1506/ce_fiche_bonification_cnp_0123.pdf" TargetMode="External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hyperlink" Target="http://commerciaux.celca.caisse-epargne.fr/download/1176/documents-hors-arbo-2/31507/flyer_bonification_euro_bpce_vie_2023.pdf" TargetMode="External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1496/millevie-per-infocomm-montee-de-version-octobre-2023-1.pdf" TargetMode="External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1514/lettres_fcpi_version_ce_2023_1e_s_bd.pdf" TargetMode="External"/><Relationship Id="rId5" Type="http://schemas.openxmlformats.org/officeDocument/2006/relationships/image" Target="../media/image40.png"/><Relationship Id="rId4" Type="http://schemas.openxmlformats.org/officeDocument/2006/relationships/hyperlink" Target="http://commerciaux.celca.caisse-epargne.fr/download/1176/documents-hors-arbo-2/31515/lettre-semestrielle-fip-2023-s1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groupebpce-my.sharepoint.com/:v:/g/personal/romain_dehlinger_natixis_com/EZtbm0NrvxRHmYH7NLgttWgBdGaX6YIqEnTJg9J7EndhDA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1495/webex-vega-im_2023-10-20_vce.pdf" TargetMode="External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hyperlink" Target="https://youtu.be/144OZjPFE_Y" TargetMode="External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8.png"/><Relationship Id="rId7" Type="http://schemas.openxmlformats.org/officeDocument/2006/relationships/hyperlink" Target="http://commerciaux.celca.caisse-epargne.fr/download/1648/lettre-hebdomadaire-vega-investment-managers/31494/la-lettre-hebdomadaire-de-vega-im_23-octobre-2023-1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0" y="5212146"/>
            <a:ext cx="13133154" cy="556592"/>
          </a:xfrm>
        </p:spPr>
        <p:txBody>
          <a:bodyPr/>
          <a:lstStyle/>
          <a:p>
            <a:r>
              <a:rPr lang="fr-FR" dirty="0"/>
              <a:t>2023 – Semaine 44 du Lundi 30 octobre au Samedi 4 novembre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44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748167" y="2380747"/>
            <a:ext cx="7944740" cy="3416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CNP &amp; BPCE VIE : </a:t>
            </a:r>
            <a:r>
              <a:rPr lang="fr-FR" dirty="0"/>
              <a:t>Rappel des bonus sur stock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PERI: 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Millevie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 : </a:t>
            </a:r>
            <a:r>
              <a:rPr lang="fr-FR" dirty="0"/>
              <a:t>enrichissement de la consultation (plus ou moins- values)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FIP/FCPI: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Seventure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Partner</a:t>
            </a:r>
            <a:r>
              <a:rPr lang="fr-FR" dirty="0"/>
              <a:t>: Lettres semestrielles et prorogations réglementaires et au-delà de l’échéance des fonds de la gamme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ESG du jeudi 26 octobre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VEGA IM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GSM du vendredi 20 octobre et support de présentation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23 octobre 2023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44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4078" y="195350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96096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7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111C01-236F-E530-2F64-03D9AD8DE4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82863" y="2511346"/>
            <a:ext cx="5705435" cy="259028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3AB834-1301-B969-1DBA-E29EE55361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312" y="2504345"/>
            <a:ext cx="5030164" cy="369472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RAPPEL : BONUS SUR STOCK CNP &amp; BPCE VIE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120770" cy="3472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hlinkClick r:id="rId2"/>
          </p:cNvPr>
          <p:cNvSpPr txBox="1"/>
          <p:nvPr/>
        </p:nvSpPr>
        <p:spPr>
          <a:xfrm>
            <a:off x="-272406" y="3429000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1B08329-AED2-1EE9-83BA-93658AAB8BE0}"/>
              </a:ext>
            </a:extLst>
          </p:cNvPr>
          <p:cNvSpPr txBox="1"/>
          <p:nvPr/>
        </p:nvSpPr>
        <p:spPr>
          <a:xfrm>
            <a:off x="342868" y="2862927"/>
            <a:ext cx="10979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.</a:t>
            </a:r>
          </a:p>
        </p:txBody>
      </p:sp>
      <p:pic>
        <p:nvPicPr>
          <p:cNvPr id="4" name="Image 3">
            <a:hlinkClick r:id="rId3"/>
            <a:extLst>
              <a:ext uri="{FF2B5EF4-FFF2-40B4-BE49-F238E27FC236}">
                <a16:creationId xmlns:a16="http://schemas.microsoft.com/office/drawing/2014/main" id="{5BD60ABC-5342-E614-3652-DAD8DFC96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4565" y="2486594"/>
            <a:ext cx="2704977" cy="3826435"/>
          </a:xfrm>
          <a:prstGeom prst="rect">
            <a:avLst/>
          </a:prstGeom>
          <a:ln>
            <a:solidFill>
              <a:srgbClr val="D11921"/>
            </a:solidFill>
          </a:ln>
        </p:spPr>
      </p:pic>
      <p:pic>
        <p:nvPicPr>
          <p:cNvPr id="11" name="Image 10">
            <a:hlinkClick r:id="rId5"/>
            <a:extLst>
              <a:ext uri="{FF2B5EF4-FFF2-40B4-BE49-F238E27FC236}">
                <a16:creationId xmlns:a16="http://schemas.microsoft.com/office/drawing/2014/main" id="{04478A88-7F77-1DCF-5C1E-9823EFAE77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2005" y="2521273"/>
            <a:ext cx="2704977" cy="379175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6" name="Rectangle 1">
            <a:extLst>
              <a:ext uri="{FF2B5EF4-FFF2-40B4-BE49-F238E27FC236}">
                <a16:creationId xmlns:a16="http://schemas.microsoft.com/office/drawing/2014/main" id="{DD32D9A3-DD81-1CE1-6BE0-BF8830109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723" y="1042971"/>
            <a:ext cx="10814503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CNP 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un bonus sur stock en fonction du taux d’UC au 30/11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BPCE Vie 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un bonus sur stock sous conditions d’un versement de 5 K€ mini et/ou mise en place d’un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abonnement mensuel de 50 € mini avant le 15/12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574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PERI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MILLEVIE PER : ENRICHISSEMENT  DE LA CONSULTATION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120770" cy="3472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hlinkClick r:id="rId2"/>
          </p:cNvPr>
          <p:cNvSpPr txBox="1"/>
          <p:nvPr/>
        </p:nvSpPr>
        <p:spPr>
          <a:xfrm>
            <a:off x="1204714" y="3736116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hlinkClick r:id="rId3"/>
            <a:extLst>
              <a:ext uri="{FF2B5EF4-FFF2-40B4-BE49-F238E27FC236}">
                <a16:creationId xmlns:a16="http://schemas.microsoft.com/office/drawing/2014/main" id="{F84B8FCD-E302-D7A0-0E3C-7F5586F73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922" y="2186444"/>
            <a:ext cx="2942001" cy="386181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1B08329-AED2-1EE9-83BA-93658AAB8BE0}"/>
              </a:ext>
            </a:extLst>
          </p:cNvPr>
          <p:cNvSpPr txBox="1"/>
          <p:nvPr/>
        </p:nvSpPr>
        <p:spPr>
          <a:xfrm>
            <a:off x="92144" y="1309893"/>
            <a:ext cx="10979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Depuis le 16 octobre, à partir du portail </a:t>
            </a:r>
            <a:r>
              <a:rPr lang="fr-FR" dirty="0" err="1"/>
              <a:t>MySys</a:t>
            </a:r>
            <a:r>
              <a:rPr lang="fr-FR" dirty="0"/>
              <a:t> pour le conseiller et depuis la consultation de contrat en ligne pour le client, l’affichage des plus ou moins -values  globales du contrat ,  par support et par compartiment est visible.</a:t>
            </a:r>
          </a:p>
        </p:txBody>
      </p:sp>
    </p:spTree>
    <p:extLst>
      <p:ext uri="{BB962C8B-B14F-4D97-AF65-F5344CB8AC3E}">
        <p14:creationId xmlns:p14="http://schemas.microsoft.com/office/powerpoint/2010/main" val="2836217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FIP/FCPI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7694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LETTRES SEMESTRIELLES ET PROROGATIONS REGLEMENTAIRES ET AU DELA DE L’ECHEANCE (1/2) 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120770" cy="3472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hlinkClick r:id="rId2"/>
          </p:cNvPr>
          <p:cNvSpPr txBox="1"/>
          <p:nvPr/>
        </p:nvSpPr>
        <p:spPr>
          <a:xfrm>
            <a:off x="-195943" y="3576307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1B08329-AED2-1EE9-83BA-93658AAB8BE0}"/>
              </a:ext>
            </a:extLst>
          </p:cNvPr>
          <p:cNvSpPr txBox="1"/>
          <p:nvPr/>
        </p:nvSpPr>
        <p:spPr>
          <a:xfrm>
            <a:off x="92144" y="1309893"/>
            <a:ext cx="10979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les deux lettres semestrielles , l’ensemble des distributions et prorogations réglementaires et au-delà de l’échéance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73E294-5103-4089-C990-D6228CB01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4853" y="196148"/>
            <a:ext cx="1466850" cy="457200"/>
          </a:xfrm>
          <a:prstGeom prst="rect">
            <a:avLst/>
          </a:prstGeom>
        </p:spPr>
      </p:pic>
      <p:pic>
        <p:nvPicPr>
          <p:cNvPr id="11" name="Image 10">
            <a:hlinkClick r:id="rId4"/>
            <a:extLst>
              <a:ext uri="{FF2B5EF4-FFF2-40B4-BE49-F238E27FC236}">
                <a16:creationId xmlns:a16="http://schemas.microsoft.com/office/drawing/2014/main" id="{C0699729-0775-98E9-0A5F-E0A1C6187A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4876" y="2082679"/>
            <a:ext cx="2704977" cy="3799443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17" name="Image 16">
            <a:hlinkClick r:id="rId6"/>
            <a:extLst>
              <a:ext uri="{FF2B5EF4-FFF2-40B4-BE49-F238E27FC236}">
                <a16:creationId xmlns:a16="http://schemas.microsoft.com/office/drawing/2014/main" id="{0A6871E4-8325-27E8-757C-37F9CE8384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6723" y="2069141"/>
            <a:ext cx="2704977" cy="3799420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173672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FIP/FCPI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7694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LETTRES SEMESTRIELLES ET PROROGATIONS REGLEMENTAIRES ET AU DELA DE L’ECHEANCE (2/2) 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120770" cy="3472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1B08329-AED2-1EE9-83BA-93658AAB8BE0}"/>
              </a:ext>
            </a:extLst>
          </p:cNvPr>
          <p:cNvSpPr txBox="1"/>
          <p:nvPr/>
        </p:nvSpPr>
        <p:spPr>
          <a:xfrm>
            <a:off x="92144" y="1226378"/>
            <a:ext cx="10979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Distributions et prorogations réglementaires et au-delà de l’échéance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73E294-5103-4089-C990-D6228CB01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1424" y="139700"/>
            <a:ext cx="1466850" cy="457200"/>
          </a:xfrm>
          <a:prstGeom prst="rect">
            <a:avLst/>
          </a:prstGeom>
        </p:spPr>
      </p:pic>
      <p:pic>
        <p:nvPicPr>
          <p:cNvPr id="1026" name="Image 10">
            <a:extLst>
              <a:ext uri="{FF2B5EF4-FFF2-40B4-BE49-F238E27FC236}">
                <a16:creationId xmlns:a16="http://schemas.microsoft.com/office/drawing/2014/main" id="{4646D19D-69F6-C3F2-7608-7D6B03E80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4" y="1811227"/>
            <a:ext cx="10932654" cy="2673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 11">
            <a:extLst>
              <a:ext uri="{FF2B5EF4-FFF2-40B4-BE49-F238E27FC236}">
                <a16:creationId xmlns:a16="http://schemas.microsoft.com/office/drawing/2014/main" id="{F8082346-1515-4959-C64C-3CB26EF6E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4" y="4982943"/>
            <a:ext cx="45529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Image 4">
            <a:extLst>
              <a:ext uri="{FF2B5EF4-FFF2-40B4-BE49-F238E27FC236}">
                <a16:creationId xmlns:a16="http://schemas.microsoft.com/office/drawing/2014/main" id="{DE1BD2EC-3896-779E-6163-72BA93937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307" y="4763492"/>
            <a:ext cx="299085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0486026-CB86-FA9C-79A1-0E7C9F438118}"/>
              </a:ext>
            </a:extLst>
          </p:cNvPr>
          <p:cNvSpPr txBox="1"/>
          <p:nvPr/>
        </p:nvSpPr>
        <p:spPr>
          <a:xfrm>
            <a:off x="5551841" y="5053096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Prorogation probable au-delà de</a:t>
            </a:r>
          </a:p>
          <a:p>
            <a:r>
              <a:rPr lang="fr-FR" sz="1200" dirty="0"/>
              <a:t> l’échéance de fin d’année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0A3D74AB-F3F4-875F-47C7-B91C94E67C58}"/>
              </a:ext>
            </a:extLst>
          </p:cNvPr>
          <p:cNvSpPr/>
          <p:nvPr/>
        </p:nvSpPr>
        <p:spPr>
          <a:xfrm>
            <a:off x="6727370" y="5597812"/>
            <a:ext cx="76486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4179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GSM</a:t>
            </a: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120770" cy="3472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4509386-22D2-BA66-77EF-CDD7743F1401}"/>
              </a:ext>
            </a:extLst>
          </p:cNvPr>
          <p:cNvSpPr txBox="1"/>
          <p:nvPr/>
        </p:nvSpPr>
        <p:spPr>
          <a:xfrm>
            <a:off x="624390" y="3305642"/>
            <a:ext cx="2596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2"/>
              </a:rPr>
              <a:t>Lien de réécoute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EA77A7-9A63-EC38-92DF-A02CDC708E4A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NIMI sur la gamme ESG du jeudi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26 octobre 2023 retrouvez  le lien de réécoute 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9135027-F4B9-6A57-376D-DAC96D6EB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697" y="2539069"/>
            <a:ext cx="7250482" cy="330622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-1" y="368300"/>
            <a:ext cx="11756571" cy="7386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Réécoute de la </a:t>
            </a:r>
            <a:r>
              <a:rPr lang="fr-FR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Gamme Natixis ESG (fonds éligibles à la Sécurisation Progressive - PERI) du jeudi 26 octobre 2023</a:t>
            </a:r>
            <a:endParaRPr lang="fr-FR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436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GSM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GSM / VEGA IM du vendredi 20 octobre 2023 et support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120770" cy="3472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hlinkClick r:id="rId2"/>
          </p:cNvPr>
          <p:cNvSpPr txBox="1"/>
          <p:nvPr/>
        </p:nvSpPr>
        <p:spPr>
          <a:xfrm>
            <a:off x="515518" y="3994300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hlinkClick r:id="rId3"/>
            <a:extLst>
              <a:ext uri="{FF2B5EF4-FFF2-40B4-BE49-F238E27FC236}">
                <a16:creationId xmlns:a16="http://schemas.microsoft.com/office/drawing/2014/main" id="{46208288-0CE5-A207-EFA9-8E287DDC3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4413" y="2310368"/>
            <a:ext cx="4703173" cy="3472517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4509386-22D2-BA66-77EF-CDD7743F1401}"/>
              </a:ext>
            </a:extLst>
          </p:cNvPr>
          <p:cNvSpPr txBox="1"/>
          <p:nvPr/>
        </p:nvSpPr>
        <p:spPr>
          <a:xfrm>
            <a:off x="624390" y="3305642"/>
            <a:ext cx="2596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5"/>
              </a:rPr>
              <a:t>Lien de réécoute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EA77A7-9A63-EC38-92DF-A02CDC708E4A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VEGA IM sur la GSM du vendredi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 octobre 2023 retrouvez  le lien de réécoute, ainsi que le support de présentation 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BCB9C18-50F4-9379-BDF9-01F20A9EAF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0823" y="187642"/>
            <a:ext cx="1570880" cy="52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640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23 OCTOBRE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596491" y="4240345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44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F59060E8-F07D-30F1-59D3-FE0581D809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7247" y="1900801"/>
            <a:ext cx="2904590" cy="4218402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46906</TotalTime>
  <Words>575</Words>
  <Application>Microsoft Office PowerPoint</Application>
  <PresentationFormat>Grand écran</PresentationFormat>
  <Paragraphs>88</Paragraphs>
  <Slides>10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2441</cp:revision>
  <dcterms:created xsi:type="dcterms:W3CDTF">2020-06-24T09:20:11Z</dcterms:created>
  <dcterms:modified xsi:type="dcterms:W3CDTF">2023-10-26T08:05:39Z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