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9"/>
  </p:notesMasterIdLst>
  <p:handoutMasterIdLst>
    <p:handoutMasterId r:id="rId20"/>
  </p:handoutMasterIdLst>
  <p:sldIdLst>
    <p:sldId id="256" r:id="rId7"/>
    <p:sldId id="257" r:id="rId8"/>
    <p:sldId id="283" r:id="rId9"/>
    <p:sldId id="466" r:id="rId10"/>
    <p:sldId id="468" r:id="rId11"/>
    <p:sldId id="467" r:id="rId12"/>
    <p:sldId id="288" r:id="rId13"/>
    <p:sldId id="289" r:id="rId14"/>
    <p:sldId id="287" r:id="rId15"/>
    <p:sldId id="465" r:id="rId16"/>
    <p:sldId id="285" r:id="rId17"/>
    <p:sldId id="284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0000"/>
    <a:srgbClr val="D11921"/>
    <a:srgbClr val="0000FF"/>
    <a:srgbClr val="B82A56"/>
    <a:srgbClr val="EC1B24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170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248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67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3 novembre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3 novembre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3 novembre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 novembre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3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emf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537/guide_succession_cegee_digital_07-23.pdf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hyperlink" Target="https://emails.solutionsimmobilieres.bpce.fr/mes-solutions-immobili%C3%A8res-octobre-2023-sn?ecid=ACsprvtrs6P7rIclQPW3UjiLBwP-vRT2xlH595WgK0PLDOmIaDWuq1BIUtBwZGYFHYUy0ejNQmyY&amp;utm_campaign=RESIDENTIEL%20-%20Mes%20solutions%20immobili%C3%A8res&amp;utm_medium=email&amp;_hsmi=279957176&amp;_hsenc=p2ANqtz--s1cOc1KO6ey8HLUKFjxdMu2xq3DHLk1Gd6ZlFI9q-K9KlAAe21chLaCJam-4CKE2mNfJ87outSJPRHznXL_lXIerpA40rZuQ2rnbC3dZvL5hOmPU&amp;utm_content=279957176&amp;utm_source=hs_emai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580/fi-2023-34-arrivee-a-echeance-emprunt-bpce-octobre-20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D1EFC8CC023F4EB6986B3F3B81F4114A.php?HASHID=3f8025f81c08669208bc39bdcbaf4eda" TargetMode="External"/><Relationship Id="rId5" Type="http://schemas.openxmlformats.org/officeDocument/2006/relationships/image" Target="../media/image45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581/flash-du-3-novembre.pptx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hyperlink" Target="http://commerciaux.celca.caisse-epargne.fr/download/1648/lettre-hebdomadaire-vega-investment-managers/31540/la-lettre-hebdomadaire-de-vega-im_30-octobre-2023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451691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45 du Lundi 6 au Samedi 11 novembre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45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757044" y="1413081"/>
            <a:ext cx="7944740" cy="45243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SUCCESSIONS : </a:t>
            </a:r>
            <a:r>
              <a:rPr lang="fr-FR" dirty="0"/>
              <a:t>Le nouveau guide est arrivé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 : BPCE SOLUTIONS IMMOBILIERES: </a:t>
            </a:r>
            <a:r>
              <a:rPr lang="fr-FR" dirty="0"/>
              <a:t>mes solutions </a:t>
            </a:r>
            <a:r>
              <a:rPr lang="fr-FR" dirty="0" err="1"/>
              <a:t>immo</a:t>
            </a:r>
            <a:r>
              <a:rPr lang="fr-FR" dirty="0"/>
              <a:t> du mois d’octobre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EMPRUNT: </a:t>
            </a:r>
            <a:r>
              <a:rPr lang="fr-FR" dirty="0"/>
              <a:t>Arrivée à échéance de l’emprunt BPCE Octobre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FIP/FCPI: SEVENTURE : </a:t>
            </a:r>
            <a:r>
              <a:rPr lang="fr-FR" dirty="0"/>
              <a:t>distributions du mois d’octobre sur les fonds de la gamme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</a:t>
            </a:r>
            <a:r>
              <a:rPr lang="fr-FR" dirty="0"/>
              <a:t>Vision Patrimoine N°99 : Webinaire du 6 décembre, comment bien transmettre votre patrimoine immobilier?, quand préparer la retraite…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FLASH TEORA: </a:t>
            </a:r>
            <a:r>
              <a:rPr lang="fr-FR" dirty="0"/>
              <a:t>UC monétaires, SCPI commercialisables et transferts de courtage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: </a:t>
            </a:r>
            <a:r>
              <a:rPr lang="fr-FR" dirty="0"/>
              <a:t>Performances des OG et GSM au 30/09/2023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30 octobre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45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7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111C01-236F-E530-2F64-03D9AD8DE4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2863" y="2511346"/>
            <a:ext cx="5705435" cy="259028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SUCCESSIONS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2403AC-4C72-EA9C-C241-10D751A09F72}"/>
              </a:ext>
            </a:extLst>
          </p:cNvPr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LE NOUVEAU GUIDE DES SUCCESSIONS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DFE327-EDC4-FC4B-062F-C2C3A5B51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72" y="1391486"/>
            <a:ext cx="9403716" cy="4770001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083E188-E5FD-C4C6-8253-BF1424CA73AC}"/>
              </a:ext>
            </a:extLst>
          </p:cNvPr>
          <p:cNvSpPr/>
          <p:nvPr/>
        </p:nvSpPr>
        <p:spPr>
          <a:xfrm>
            <a:off x="2088012" y="2467992"/>
            <a:ext cx="903763" cy="310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3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562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MES SOLUTIONS IMMO DU MOIS D’OCTOBRE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73838" y="3323384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IMMO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17462" y="288962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B42A33-4A25-7DA4-8CDF-CE6F87649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8803" y="257967"/>
            <a:ext cx="3122940" cy="8309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12AE28-5BAF-5C0E-510D-7AE593BA12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0553" y="1382584"/>
            <a:ext cx="4005447" cy="51071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E57330-9CFB-7BA3-71A1-D8495C12B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1473" y="1247724"/>
            <a:ext cx="3833135" cy="5241976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DCCC3E0-DE3F-FC34-99C1-1ED5F9F2B676}"/>
              </a:ext>
            </a:extLst>
          </p:cNvPr>
          <p:cNvSpPr/>
          <p:nvPr/>
        </p:nvSpPr>
        <p:spPr>
          <a:xfrm>
            <a:off x="3641394" y="1639956"/>
            <a:ext cx="903763" cy="310719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7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7482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ARRIVEE A ECHEANCE DE l’EMPRUNT BPCE OCTOBRE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EMPRUNT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5DEE0C08-BC31-AA4D-D0BE-53334832F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909" y="3506807"/>
            <a:ext cx="2032832" cy="2823378"/>
          </a:xfrm>
          <a:prstGeom prst="rect">
            <a:avLst/>
          </a:prstGeom>
          <a:ln>
            <a:solidFill>
              <a:srgbClr val="C31632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65CA72-0C54-832C-BDA0-42D0E1ABB07C}"/>
              </a:ext>
            </a:extLst>
          </p:cNvPr>
          <p:cNvSpPr txBox="1"/>
          <p:nvPr/>
        </p:nvSpPr>
        <p:spPr>
          <a:xfrm>
            <a:off x="457788" y="1375881"/>
            <a:ext cx="102951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L’Emprunt BPCE octobre 2023 arrive à échéance le 31 octobre 2023. S’agissant d’un emprunt « à zéro coupon », les intérêts ont été capitalisés et seront versés lors du remboursement, le 31 octobre 2023.</a:t>
            </a:r>
          </a:p>
          <a:p>
            <a:endParaRPr lang="fr-FR" dirty="0"/>
          </a:p>
          <a:p>
            <a:r>
              <a:rPr lang="fr-FR" dirty="0"/>
              <a:t>Au lendemain de l‘échéance, soit le 1er novembre 2023, la valeur de rachat de l’Emprunt BPCE Octobre 2023 sera arbitrée vers le fonds Euros du contrat automatiquement et sans frais d’arbitrage.</a:t>
            </a:r>
          </a:p>
          <a:p>
            <a:r>
              <a:rPr lang="fr-FR" dirty="0"/>
              <a:t>A partir de cette date, le client aura la possibilité d’arbitrer vers d’autres supports disponibles au sein de son contrat d’assurance vie.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DISPOSITIF D’ARBITRAGE </a:t>
            </a:r>
          </a:p>
          <a:p>
            <a:r>
              <a:rPr lang="fr-FR" b="1" dirty="0"/>
              <a:t>A partir du 13/11/2023</a:t>
            </a:r>
          </a:p>
        </p:txBody>
      </p:sp>
      <p:sp>
        <p:nvSpPr>
          <p:cNvPr id="2" name="ZoneTexte 1">
            <a:hlinkClick r:id="rId5"/>
            <a:extLst>
              <a:ext uri="{FF2B5EF4-FFF2-40B4-BE49-F238E27FC236}">
                <a16:creationId xmlns:a16="http://schemas.microsoft.com/office/drawing/2014/main" id="{F26A212A-2D1D-82A5-AACD-436863DD414D}"/>
              </a:ext>
            </a:extLst>
          </p:cNvPr>
          <p:cNvSpPr txBox="1"/>
          <p:nvPr/>
        </p:nvSpPr>
        <p:spPr>
          <a:xfrm>
            <a:off x="6096000" y="3992518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845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FIP/FCPI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9B5EB31-172D-A8A8-BFCA-1CA9C6C3D815}"/>
              </a:ext>
            </a:extLst>
          </p:cNvPr>
          <p:cNvSpPr txBox="1"/>
          <p:nvPr/>
        </p:nvSpPr>
        <p:spPr>
          <a:xfrm>
            <a:off x="261891" y="1318347"/>
            <a:ext cx="10267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Veuillez noter que 12 FCPI et FIP renvoient de l’argent au porteur ce mois-ci. Les clients reçoivent cette information par courrier papier dans les brochures semestrielles de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Seventure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2403AC-4C72-EA9C-C241-10D751A09F72}"/>
              </a:ext>
            </a:extLst>
          </p:cNvPr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DISTRIBUTIONS FCPI/FIP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73E294-5103-4089-C990-D6228CB0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2960" y="114099"/>
            <a:ext cx="2448436" cy="76314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99636F-9100-C940-8264-B8096A5EC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3" y="2709091"/>
            <a:ext cx="9400000" cy="2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79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99 NOVEMBRE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novembre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Webinaire comment bien transmettre mon patrimoine immobilier ?  Le 6 décembre à 12h, à partir de quel âge faut- il préparer ma retraite ? ….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BF871D-60AB-7B38-453D-8048F449CB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985" y="2568255"/>
            <a:ext cx="3033799" cy="3883441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ADAD379-A05C-02F8-79FB-E1B3E02139C8}"/>
              </a:ext>
            </a:extLst>
          </p:cNvPr>
          <p:cNvSpPr/>
          <p:nvPr/>
        </p:nvSpPr>
        <p:spPr>
          <a:xfrm>
            <a:off x="3746375" y="3182080"/>
            <a:ext cx="862151" cy="493840"/>
          </a:xfrm>
          <a:prstGeom prst="ellipse">
            <a:avLst/>
          </a:prstGeom>
          <a:solidFill>
            <a:srgbClr val="EC1B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FF0000"/>
                </a:solidFill>
                <a:hlinkClick r:id="rId6"/>
              </a:rPr>
              <a:t>CLIC</a:t>
            </a:r>
            <a:endParaRPr lang="fr-FR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34401" y="2489063"/>
            <a:ext cx="1079860" cy="624238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OFFRES TEORA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756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FLASH TEORA : UC MONETAIRES, SCPI COMMERCIALISABLES &amp; TRANSFERTS DE COURTAGE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876" y="3195790"/>
            <a:ext cx="1125963" cy="3246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DDB9D6-1882-49D8-C1B0-792011A0C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70" y="82100"/>
            <a:ext cx="1869027" cy="7589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E1F5DB-E320-82F3-C341-A9C8D08D57A7}"/>
              </a:ext>
            </a:extLst>
          </p:cNvPr>
          <p:cNvSpPr txBox="1"/>
          <p:nvPr/>
        </p:nvSpPr>
        <p:spPr>
          <a:xfrm>
            <a:off x="698404" y="3565849"/>
            <a:ext cx="2931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la présentation</a:t>
            </a:r>
            <a:endParaRPr lang="fr-FR" sz="20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8B92A62-8592-A236-F15F-66F21F2CBB86}"/>
              </a:ext>
            </a:extLst>
          </p:cNvPr>
          <p:cNvSpPr/>
          <p:nvPr/>
        </p:nvSpPr>
        <p:spPr>
          <a:xfrm>
            <a:off x="1918356" y="4388473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40843256-CE47-CF0C-5DEE-7CF2DEF30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297" y="2489063"/>
            <a:ext cx="5891513" cy="3361085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071E63-AA8F-BA44-C930-F31DA2BB4DCB}"/>
              </a:ext>
            </a:extLst>
          </p:cNvPr>
          <p:cNvSpPr txBox="1"/>
          <p:nvPr/>
        </p:nvSpPr>
        <p:spPr>
          <a:xfrm rot="380472">
            <a:off x="8119181" y="1670953"/>
            <a:ext cx="14795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OFFRES RESERVEES AUX CAGP 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66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30/09/2023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774" y="169460"/>
            <a:ext cx="2332876" cy="7851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E9AE6E-EC5A-936C-E781-4E3484EE0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0113" y="1518082"/>
            <a:ext cx="7249983" cy="497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94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30/09/2023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EA0BA4-5C2A-1BFE-4038-7D87FA6BC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924" y="1239114"/>
            <a:ext cx="7550730" cy="52855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668" y="173777"/>
            <a:ext cx="2130647" cy="7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30 OCTOBRE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596491" y="424034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1AC534D0-B59E-34D5-53CD-E787766569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0286" y="1979324"/>
            <a:ext cx="2902658" cy="422979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47586</TotalTime>
  <Words>588</Words>
  <Application>Microsoft Office PowerPoint</Application>
  <PresentationFormat>Grand écran</PresentationFormat>
  <Paragraphs>99</Paragraphs>
  <Slides>12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2466</cp:revision>
  <dcterms:created xsi:type="dcterms:W3CDTF">2020-06-24T09:20:11Z</dcterms:created>
  <dcterms:modified xsi:type="dcterms:W3CDTF">2023-11-03T10:05:15Z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