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99" r:id="rId5"/>
    <p:sldMasterId id="2147483717" r:id="rId6"/>
  </p:sldMasterIdLst>
  <p:notesMasterIdLst>
    <p:notesMasterId r:id="rId15"/>
  </p:notesMasterIdLst>
  <p:handoutMasterIdLst>
    <p:handoutMasterId r:id="rId16"/>
  </p:handoutMasterIdLst>
  <p:sldIdLst>
    <p:sldId id="256" r:id="rId7"/>
    <p:sldId id="257" r:id="rId8"/>
    <p:sldId id="283" r:id="rId9"/>
    <p:sldId id="456" r:id="rId10"/>
    <p:sldId id="457" r:id="rId11"/>
    <p:sldId id="458" r:id="rId12"/>
    <p:sldId id="289" r:id="rId13"/>
    <p:sldId id="284" r:id="rId1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SSAN Nathalie [CEGEE]" initials="CN[" lastIdx="4" clrIdx="0">
    <p:extLst>
      <p:ext uri="{19B8F6BF-5375-455C-9EA6-DF929625EA0E}">
        <p15:presenceInfo xmlns:p15="http://schemas.microsoft.com/office/powerpoint/2012/main" userId="S::nathalie.cassan@cegee.caisse-epargne.fr::5ce85adf-a9f4-45e5-a64f-fe6829c64e2e" providerId="AD"/>
      </p:ext>
    </p:extLst>
  </p:cmAuthor>
  <p:cmAuthor id="2" name="MAUSY Claude [CEGEE]" initials="MC[" lastIdx="1" clrIdx="1">
    <p:extLst>
      <p:ext uri="{19B8F6BF-5375-455C-9EA6-DF929625EA0E}">
        <p15:presenceInfo xmlns:p15="http://schemas.microsoft.com/office/powerpoint/2012/main" userId="S-1-5-21-3736707515-2145877865-3703829272-250176" providerId="AD"/>
      </p:ext>
    </p:extLst>
  </p:cmAuthor>
  <p:cmAuthor id="3" name="MAUSY Claude [CEGEE]" initials="MC[ [2]" lastIdx="1" clrIdx="2">
    <p:extLst>
      <p:ext uri="{19B8F6BF-5375-455C-9EA6-DF929625EA0E}">
        <p15:presenceInfo xmlns:p15="http://schemas.microsoft.com/office/powerpoint/2012/main" userId="S::claude.mausy@cegee.caisse-epargne.fr::a5d570c3-a1d5-4cad-89af-100046ea3b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C31632"/>
    <a:srgbClr val="FF0000"/>
    <a:srgbClr val="D11921"/>
    <a:srgbClr val="B82A56"/>
    <a:srgbClr val="EC1B24"/>
    <a:srgbClr val="E3322C"/>
    <a:srgbClr val="E7302A"/>
    <a:srgbClr val="FF9999"/>
    <a:srgbClr val="D6C3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6" autoAdjust="0"/>
    <p:restoredTop sz="93488" autoAdjust="0"/>
  </p:normalViewPr>
  <p:slideViewPr>
    <p:cSldViewPr snapToGrid="0">
      <p:cViewPr varScale="1">
        <p:scale>
          <a:sx n="103" d="100"/>
          <a:sy n="103" d="100"/>
        </p:scale>
        <p:origin x="912" y="102"/>
      </p:cViewPr>
      <p:guideLst/>
    </p:cSldViewPr>
  </p:slideViewPr>
  <p:notesTextViewPr>
    <p:cViewPr>
      <p:scale>
        <a:sx n="3" d="2"/>
        <a:sy n="3" d="2"/>
      </p:scale>
      <p:origin x="0" y="0"/>
    </p:cViewPr>
  </p:notesTextViewPr>
  <p:notesViewPr>
    <p:cSldViewPr snapToGrid="0">
      <p:cViewPr varScale="1">
        <p:scale>
          <a:sx n="84" d="100"/>
          <a:sy n="84" d="100"/>
        </p:scale>
        <p:origin x="3912"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5" Type="http://schemas.openxmlformats.org/officeDocument/2006/relationships/slideMaster" Target="slideMasters/slideMaster1.xml"/><Relationship Id="rId15"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6C4465F-45E9-4EF7-B690-F2491EE3087C}" type="datetimeFigureOut">
              <a:rPr lang="fr-FR" smtClean="0"/>
              <a:t>23/11/2023</a:t>
            </a:fld>
            <a:endParaRPr lang="fr-FR"/>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B58741-799E-4631-8EE8-F96F4B3B7A22}" type="slidenum">
              <a:rPr lang="fr-FR" smtClean="0"/>
              <a:t>‹N°›</a:t>
            </a:fld>
            <a:endParaRPr lang="fr-FR" dirty="0"/>
          </a:p>
        </p:txBody>
      </p:sp>
    </p:spTree>
    <p:extLst>
      <p:ext uri="{BB962C8B-B14F-4D97-AF65-F5344CB8AC3E}">
        <p14:creationId xmlns:p14="http://schemas.microsoft.com/office/powerpoint/2010/main" val="8906040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4FB842-C8F5-4C46-93BF-46CEE6F3579C}" type="datetimeFigureOut">
              <a:rPr lang="fr-FR" smtClean="0"/>
              <a:t>23/11/2023</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8D8E4B-F491-42B7-9A47-2840A9B4D785}" type="slidenum">
              <a:rPr lang="fr-FR" smtClean="0"/>
              <a:t>‹N°›</a:t>
            </a:fld>
            <a:endParaRPr lang="fr-FR"/>
          </a:p>
        </p:txBody>
      </p:sp>
    </p:spTree>
    <p:extLst>
      <p:ext uri="{BB962C8B-B14F-4D97-AF65-F5344CB8AC3E}">
        <p14:creationId xmlns:p14="http://schemas.microsoft.com/office/powerpoint/2010/main" val="33189735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D8D8E4B-F491-42B7-9A47-2840A9B4D785}" type="slidenum">
              <a:rPr lang="fr-FR" smtClean="0"/>
              <a:t>1</a:t>
            </a:fld>
            <a:endParaRPr lang="fr-FR"/>
          </a:p>
        </p:txBody>
      </p:sp>
    </p:spTree>
    <p:extLst>
      <p:ext uri="{BB962C8B-B14F-4D97-AF65-F5344CB8AC3E}">
        <p14:creationId xmlns:p14="http://schemas.microsoft.com/office/powerpoint/2010/main" val="8903828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D8D8E4B-F491-42B7-9A47-2840A9B4D785}" type="slidenum">
              <a:rPr lang="fr-FR" smtClean="0"/>
              <a:t>3</a:t>
            </a:fld>
            <a:endParaRPr lang="fr-FR"/>
          </a:p>
        </p:txBody>
      </p:sp>
    </p:spTree>
    <p:extLst>
      <p:ext uri="{BB962C8B-B14F-4D97-AF65-F5344CB8AC3E}">
        <p14:creationId xmlns:p14="http://schemas.microsoft.com/office/powerpoint/2010/main" val="634022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D8D8E4B-F491-42B7-9A47-2840A9B4D785}" type="slidenum">
              <a:rPr lang="fr-FR" smtClean="0"/>
              <a:t>7</a:t>
            </a:fld>
            <a:endParaRPr lang="fr-FR"/>
          </a:p>
        </p:txBody>
      </p:sp>
    </p:spTree>
    <p:extLst>
      <p:ext uri="{BB962C8B-B14F-4D97-AF65-F5344CB8AC3E}">
        <p14:creationId xmlns:p14="http://schemas.microsoft.com/office/powerpoint/2010/main" val="3696881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D8D8E4B-F491-42B7-9A47-2840A9B4D785}" type="slidenum">
              <a:rPr lang="fr-FR" smtClean="0"/>
              <a:t>8</a:t>
            </a:fld>
            <a:endParaRPr lang="fr-FR"/>
          </a:p>
        </p:txBody>
      </p:sp>
    </p:spTree>
    <p:extLst>
      <p:ext uri="{BB962C8B-B14F-4D97-AF65-F5344CB8AC3E}">
        <p14:creationId xmlns:p14="http://schemas.microsoft.com/office/powerpoint/2010/main" val="424484634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hyperlink" Target="http://www.google.fr/url?sa=i&amp;rct=j&amp;q=&amp;esrc=s&amp;source=images&amp;cd=&amp;cad=rja&amp;uact=8&amp;ved=2ahUKEwivho7C5fPbAhUIsBQKHe7MDxcQjRx6BAgBEAU&amp;url=http://www.mairieplouharnel.fr/fr/information/90282/revue-presse&amp;psig=AOvVaw2QXAJ4rFXXEcuSlXXHniG0&amp;ust=1530187139610424" TargetMode="Externa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Master" Target="../slideMasters/slideMaster1.xml"/><Relationship Id="rId6" Type="http://schemas.microsoft.com/office/2007/relationships/hdphoto" Target="../media/hdphoto3.wdp"/><Relationship Id="rId5" Type="http://schemas.openxmlformats.org/officeDocument/2006/relationships/image" Target="../media/image8.pn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hyperlink" Target="http://commerciaux.celca.caisse-epargne.fr/download/1449/referentiel-des-delegations-commerciales/9052/referentiel-des-derogations-commerciales.pdf" TargetMode="External"/><Relationship Id="rId2" Type="http://schemas.openxmlformats.org/officeDocument/2006/relationships/image" Target="../media/image6.png"/><Relationship Id="rId1" Type="http://schemas.openxmlformats.org/officeDocument/2006/relationships/slideMaster" Target="../slideMasters/slideMaster1.xml"/><Relationship Id="rId6" Type="http://schemas.microsoft.com/office/2007/relationships/hdphoto" Target="../media/hdphoto3.wdp"/><Relationship Id="rId5" Type="http://schemas.openxmlformats.org/officeDocument/2006/relationships/image" Target="../media/image8.png"/><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8" Type="http://schemas.microsoft.com/office/2007/relationships/hdphoto" Target="../media/hdphoto3.wdp"/><Relationship Id="rId3" Type="http://schemas.microsoft.com/office/2007/relationships/hdphoto" Target="../media/hdphoto2.wdp"/><Relationship Id="rId7"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7.png"/><Relationship Id="rId4" Type="http://schemas.openxmlformats.org/officeDocument/2006/relationships/image" Target="../media/image9.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15.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2.xml"/><Relationship Id="rId4" Type="http://schemas.openxmlformats.org/officeDocument/2006/relationships/image" Target="../media/image17.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Master" Target="../slideMasters/slideMaster2.xml"/><Relationship Id="rId5" Type="http://schemas.openxmlformats.org/officeDocument/2006/relationships/image" Target="../media/image19.png"/><Relationship Id="rId4" Type="http://schemas.openxmlformats.org/officeDocument/2006/relationships/image" Target="../media/image18.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Master" Target="../slideMasters/slideMaster2.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1" y="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p:cNvSpPr>
            <a:spLocks noGrp="1"/>
          </p:cNvSpPr>
          <p:nvPr userDrawn="1">
            <p:ph type="subTitle" idx="1" hasCustomPrompt="1"/>
          </p:nvPr>
        </p:nvSpPr>
        <p:spPr>
          <a:xfrm>
            <a:off x="1343110" y="5098177"/>
            <a:ext cx="2589793" cy="297898"/>
          </a:xfrm>
        </p:spPr>
        <p:txBody>
          <a:bodyPr anchor="ctr">
            <a:noAutofit/>
          </a:bodyPr>
          <a:lstStyle>
            <a:lvl1pPr marL="0" indent="0" algn="l">
              <a:buNone/>
              <a:defRPr sz="2800" b="1" baseline="0">
                <a:solidFill>
                  <a:schemeClr val="tx1">
                    <a:lumMod val="65000"/>
                    <a:lumOff val="35000"/>
                  </a:schemeClr>
                </a:solidFill>
                <a:latin typeface="Montserrat Black" panose="00000A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SEMAINE 09</a:t>
            </a:r>
          </a:p>
        </p:txBody>
      </p:sp>
      <p:pic>
        <p:nvPicPr>
          <p:cNvPr id="4" name="Imag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65489" y="6249277"/>
            <a:ext cx="410574" cy="410574"/>
          </a:xfrm>
          <a:prstGeom prst="rect">
            <a:avLst/>
          </a:prstGeom>
        </p:spPr>
      </p:pic>
      <p:sp>
        <p:nvSpPr>
          <p:cNvPr id="27" name="Rectangle 26"/>
          <p:cNvSpPr/>
          <p:nvPr userDrawn="1"/>
        </p:nvSpPr>
        <p:spPr>
          <a:xfrm>
            <a:off x="1332934" y="4688687"/>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28" name="Rectangle 27"/>
          <p:cNvSpPr/>
          <p:nvPr userDrawn="1"/>
        </p:nvSpPr>
        <p:spPr>
          <a:xfrm>
            <a:off x="0" y="0"/>
            <a:ext cx="803275" cy="1815152"/>
          </a:xfrm>
          <a:prstGeom prst="rect">
            <a:avLst/>
          </a:prstGeom>
          <a:solidFill>
            <a:srgbClr val="D6C3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space réservé du texte 9"/>
          <p:cNvSpPr>
            <a:spLocks noGrp="1"/>
          </p:cNvSpPr>
          <p:nvPr>
            <p:ph type="body" sz="quarter" idx="10" hasCustomPrompt="1"/>
          </p:nvPr>
        </p:nvSpPr>
        <p:spPr>
          <a:xfrm>
            <a:off x="4157858" y="5098177"/>
            <a:ext cx="7312918" cy="492125"/>
          </a:xfrm>
        </p:spPr>
        <p:txBody>
          <a:bodyPr/>
          <a:lstStyle>
            <a:lvl1pPr>
              <a:defRPr baseline="0">
                <a:latin typeface="Montserrat" panose="00000500000000000000" pitchFamily="2" charset="0"/>
              </a:defRPr>
            </a:lvl1pPr>
          </a:lstStyle>
          <a:p>
            <a:pPr lvl="0"/>
            <a:r>
              <a:rPr lang="fr-FR" dirty="0"/>
              <a:t>Du lundi 1 er au samedi 06 mars 2021</a:t>
            </a:r>
          </a:p>
        </p:txBody>
      </p:sp>
      <p:sp>
        <p:nvSpPr>
          <p:cNvPr id="11" name="Rectangle 10"/>
          <p:cNvSpPr/>
          <p:nvPr userDrawn="1"/>
        </p:nvSpPr>
        <p:spPr>
          <a:xfrm>
            <a:off x="11265489" y="6237288"/>
            <a:ext cx="410574" cy="422563"/>
          </a:xfrm>
          <a:prstGeom prst="rect">
            <a:avLst/>
          </a:prstGeom>
          <a:solidFill>
            <a:srgbClr val="D6C3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Image 5"/>
          <p:cNvPicPr>
            <a:picLocks noChangeAspect="1"/>
          </p:cNvPicPr>
          <p:nvPr userDrawn="1"/>
        </p:nvPicPr>
        <p:blipFill rotWithShape="1">
          <a:blip r:embed="rId3" cstate="print">
            <a:lum bright="70000" contrast="-70000"/>
            <a:extLst>
              <a:ext uri="{28A0092B-C50C-407E-A947-70E740481C1C}">
                <a14:useLocalDpi xmlns:a14="http://schemas.microsoft.com/office/drawing/2010/main" val="0"/>
              </a:ext>
            </a:extLst>
          </a:blip>
          <a:srcRect l="1195" t="3674" r="78532" b="7528"/>
          <a:stretch/>
        </p:blipFill>
        <p:spPr>
          <a:xfrm>
            <a:off x="11309256" y="6278699"/>
            <a:ext cx="325602" cy="325602"/>
          </a:xfrm>
          <a:prstGeom prst="rect">
            <a:avLst/>
          </a:prstGeom>
        </p:spPr>
      </p:pic>
      <p:pic>
        <p:nvPicPr>
          <p:cNvPr id="12" name="Picture 4" descr="Résultat de recherche d'images pour &quot;revue de presse&quot;">
            <a:hlinkClick r:id="rId4"/>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01" y="2099200"/>
            <a:ext cx="12192000" cy="2872541"/>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e 12"/>
          <p:cNvGrpSpPr/>
          <p:nvPr userDrawn="1"/>
        </p:nvGrpSpPr>
        <p:grpSpPr>
          <a:xfrm>
            <a:off x="-685734" y="2522977"/>
            <a:ext cx="1823968" cy="1791757"/>
            <a:chOff x="-623910" y="1669672"/>
            <a:chExt cx="1683663" cy="1791757"/>
          </a:xfrm>
          <a:solidFill>
            <a:srgbClr val="C00000"/>
          </a:solidFill>
        </p:grpSpPr>
        <p:sp>
          <p:nvSpPr>
            <p:cNvPr id="14" name="Forme en L 1"/>
            <p:cNvSpPr>
              <a:spLocks noChangeAspect="1"/>
            </p:cNvSpPr>
            <p:nvPr/>
          </p:nvSpPr>
          <p:spPr>
            <a:xfrm rot="18903027" flipH="1">
              <a:off x="-623910" y="1669672"/>
              <a:ext cx="1683663" cy="1791757"/>
            </a:xfrm>
            <a:custGeom>
              <a:avLst/>
              <a:gdLst>
                <a:gd name="connsiteX0" fmla="*/ 0 w 1692000"/>
                <a:gd name="connsiteY0" fmla="*/ 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0 w 1692000"/>
                <a:gd name="connsiteY6" fmla="*/ 0 h 1976054"/>
                <a:gd name="connsiteX0" fmla="*/ 697 w 1692000"/>
                <a:gd name="connsiteY0" fmla="*/ 17300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697 w 1692000"/>
                <a:gd name="connsiteY6" fmla="*/ 173000 h 1976054"/>
                <a:gd name="connsiteX0" fmla="*/ 697 w 1692000"/>
                <a:gd name="connsiteY0" fmla="*/ 0 h 1803054"/>
                <a:gd name="connsiteX1" fmla="*/ 516422 w 1692000"/>
                <a:gd name="connsiteY1" fmla="*/ 561551 h 1803054"/>
                <a:gd name="connsiteX2" fmla="*/ 517363 w 1692000"/>
                <a:gd name="connsiteY2" fmla="*/ 1285691 h 1803054"/>
                <a:gd name="connsiteX3" fmla="*/ 1692000 w 1692000"/>
                <a:gd name="connsiteY3" fmla="*/ 1285691 h 1803054"/>
                <a:gd name="connsiteX4" fmla="*/ 1692000 w 1692000"/>
                <a:gd name="connsiteY4" fmla="*/ 1803054 h 1803054"/>
                <a:gd name="connsiteX5" fmla="*/ 0 w 1692000"/>
                <a:gd name="connsiteY5" fmla="*/ 1803054 h 1803054"/>
                <a:gd name="connsiteX6" fmla="*/ 697 w 1692000"/>
                <a:gd name="connsiteY6" fmla="*/ 0 h 1803054"/>
                <a:gd name="connsiteX0" fmla="*/ 1295 w 1692000"/>
                <a:gd name="connsiteY0" fmla="*/ 0 h 1755858"/>
                <a:gd name="connsiteX1" fmla="*/ 516422 w 1692000"/>
                <a:gd name="connsiteY1" fmla="*/ 514355 h 1755858"/>
                <a:gd name="connsiteX2" fmla="*/ 517363 w 1692000"/>
                <a:gd name="connsiteY2" fmla="*/ 1238495 h 1755858"/>
                <a:gd name="connsiteX3" fmla="*/ 1692000 w 1692000"/>
                <a:gd name="connsiteY3" fmla="*/ 1238495 h 1755858"/>
                <a:gd name="connsiteX4" fmla="*/ 1692000 w 1692000"/>
                <a:gd name="connsiteY4" fmla="*/ 1755858 h 1755858"/>
                <a:gd name="connsiteX5" fmla="*/ 0 w 1692000"/>
                <a:gd name="connsiteY5" fmla="*/ 1755858 h 1755858"/>
                <a:gd name="connsiteX6" fmla="*/ 1295 w 1692000"/>
                <a:gd name="connsiteY6" fmla="*/ 0 h 1755858"/>
                <a:gd name="connsiteX0" fmla="*/ 2549 w 1692000"/>
                <a:gd name="connsiteY0" fmla="*/ 0 h 1791757"/>
                <a:gd name="connsiteX1" fmla="*/ 516422 w 1692000"/>
                <a:gd name="connsiteY1" fmla="*/ 550254 h 1791757"/>
                <a:gd name="connsiteX2" fmla="*/ 517363 w 1692000"/>
                <a:gd name="connsiteY2" fmla="*/ 1274394 h 1791757"/>
                <a:gd name="connsiteX3" fmla="*/ 1692000 w 1692000"/>
                <a:gd name="connsiteY3" fmla="*/ 1274394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92000"/>
                <a:gd name="connsiteY0" fmla="*/ 0 h 1791757"/>
                <a:gd name="connsiteX1" fmla="*/ 516422 w 1692000"/>
                <a:gd name="connsiteY1" fmla="*/ 550254 h 1791757"/>
                <a:gd name="connsiteX2" fmla="*/ 517363 w 1692000"/>
                <a:gd name="connsiteY2" fmla="*/ 1274394 h 1791757"/>
                <a:gd name="connsiteX3" fmla="*/ 1193273 w 1692000"/>
                <a:gd name="connsiteY3" fmla="*/ 1274950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 name="connsiteX0" fmla="*/ 1923 w 1674050"/>
                <a:gd name="connsiteY0" fmla="*/ 0 h 1773807"/>
                <a:gd name="connsiteX1" fmla="*/ 516422 w 1674050"/>
                <a:gd name="connsiteY1" fmla="*/ 532304 h 1773807"/>
                <a:gd name="connsiteX2" fmla="*/ 517363 w 1674050"/>
                <a:gd name="connsiteY2" fmla="*/ 1256444 h 1773807"/>
                <a:gd name="connsiteX3" fmla="*/ 1193273 w 1674050"/>
                <a:gd name="connsiteY3" fmla="*/ 1257000 h 1773807"/>
                <a:gd name="connsiteX4" fmla="*/ 1674050 w 1674050"/>
                <a:gd name="connsiteY4" fmla="*/ 1773180 h 1773807"/>
                <a:gd name="connsiteX5" fmla="*/ 0 w 1674050"/>
                <a:gd name="connsiteY5" fmla="*/ 1773807 h 1773807"/>
                <a:gd name="connsiteX6" fmla="*/ 1923 w 1674050"/>
                <a:gd name="connsiteY6" fmla="*/ 0 h 1773807"/>
                <a:gd name="connsiteX0" fmla="*/ 2707 w 1674050"/>
                <a:gd name="connsiteY0" fmla="*/ 0 h 1796244"/>
                <a:gd name="connsiteX1" fmla="*/ 516422 w 1674050"/>
                <a:gd name="connsiteY1" fmla="*/ 554741 h 1796244"/>
                <a:gd name="connsiteX2" fmla="*/ 517363 w 1674050"/>
                <a:gd name="connsiteY2" fmla="*/ 1278881 h 1796244"/>
                <a:gd name="connsiteX3" fmla="*/ 1193273 w 1674050"/>
                <a:gd name="connsiteY3" fmla="*/ 1279437 h 1796244"/>
                <a:gd name="connsiteX4" fmla="*/ 1674050 w 1674050"/>
                <a:gd name="connsiteY4" fmla="*/ 1795617 h 1796244"/>
                <a:gd name="connsiteX5" fmla="*/ 0 w 1674050"/>
                <a:gd name="connsiteY5" fmla="*/ 1796244 h 1796244"/>
                <a:gd name="connsiteX6" fmla="*/ 2707 w 1674050"/>
                <a:gd name="connsiteY6" fmla="*/ 0 h 1796244"/>
                <a:gd name="connsiteX0" fmla="*/ 1610 w 1674050"/>
                <a:gd name="connsiteY0" fmla="*/ 0 h 1764833"/>
                <a:gd name="connsiteX1" fmla="*/ 516422 w 1674050"/>
                <a:gd name="connsiteY1" fmla="*/ 523330 h 1764833"/>
                <a:gd name="connsiteX2" fmla="*/ 517363 w 1674050"/>
                <a:gd name="connsiteY2" fmla="*/ 1247470 h 1764833"/>
                <a:gd name="connsiteX3" fmla="*/ 1193273 w 1674050"/>
                <a:gd name="connsiteY3" fmla="*/ 1248026 h 1764833"/>
                <a:gd name="connsiteX4" fmla="*/ 1674050 w 1674050"/>
                <a:gd name="connsiteY4" fmla="*/ 1764206 h 1764833"/>
                <a:gd name="connsiteX5" fmla="*/ 0 w 1674050"/>
                <a:gd name="connsiteY5" fmla="*/ 1764833 h 1764833"/>
                <a:gd name="connsiteX6" fmla="*/ 1610 w 1674050"/>
                <a:gd name="connsiteY6" fmla="*/ 0 h 1764833"/>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4050" h="1791757">
                  <a:moveTo>
                    <a:pt x="2549" y="0"/>
                  </a:moveTo>
                  <a:lnTo>
                    <a:pt x="516422" y="550254"/>
                  </a:lnTo>
                  <a:cubicBezTo>
                    <a:pt x="516736" y="791634"/>
                    <a:pt x="517049" y="1033014"/>
                    <a:pt x="517363" y="1274394"/>
                  </a:cubicBezTo>
                  <a:lnTo>
                    <a:pt x="1193273" y="1274950"/>
                  </a:lnTo>
                  <a:lnTo>
                    <a:pt x="1674050" y="1791130"/>
                  </a:lnTo>
                  <a:lnTo>
                    <a:pt x="0" y="1791757"/>
                  </a:lnTo>
                  <a:cubicBezTo>
                    <a:pt x="232" y="1190739"/>
                    <a:pt x="2317" y="601018"/>
                    <a:pt x="2549" y="0"/>
                  </a:cubicBezTo>
                  <a:close/>
                </a:path>
              </a:pathLst>
            </a:custGeom>
            <a:solidFill>
              <a:srgbClr val="D6C377"/>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Corde 14"/>
            <p:cNvSpPr>
              <a:spLocks noChangeAspect="1"/>
            </p:cNvSpPr>
            <p:nvPr/>
          </p:nvSpPr>
          <p:spPr>
            <a:xfrm rot="10800000">
              <a:off x="-338400" y="2257200"/>
              <a:ext cx="648000" cy="648072"/>
            </a:xfrm>
            <a:prstGeom prst="chord">
              <a:avLst>
                <a:gd name="adj1" fmla="val 5259741"/>
                <a:gd name="adj2" fmla="val 16300347"/>
              </a:avLst>
            </a:prstGeom>
            <a:solidFill>
              <a:srgbClr val="D6C377"/>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6" name="ZoneTexte 15"/>
          <p:cNvSpPr txBox="1"/>
          <p:nvPr userDrawn="1"/>
        </p:nvSpPr>
        <p:spPr>
          <a:xfrm>
            <a:off x="2032676" y="527676"/>
            <a:ext cx="8712968" cy="1107996"/>
          </a:xfrm>
          <a:prstGeom prst="rect">
            <a:avLst/>
          </a:prstGeom>
          <a:noFill/>
        </p:spPr>
        <p:txBody>
          <a:bodyPr wrap="square" rtlCol="0">
            <a:spAutoFit/>
          </a:bodyPr>
          <a:lstStyle/>
          <a:p>
            <a:pPr algn="ctr"/>
            <a:r>
              <a:rPr lang="fr-FR" sz="4000" b="1" dirty="0">
                <a:effectLst>
                  <a:outerShdw blurRad="38100" dist="38100" dir="2700000" algn="tl">
                    <a:srgbClr val="000000">
                      <a:alpha val="43137"/>
                    </a:srgbClr>
                  </a:outerShdw>
                </a:effectLst>
                <a:latin typeface="Segoe Print" panose="02000600000000000000" pitchFamily="2" charset="0"/>
              </a:rPr>
              <a:t>La</a:t>
            </a:r>
            <a:r>
              <a:rPr lang="fr-FR" sz="5400" b="1" dirty="0">
                <a:effectLst>
                  <a:outerShdw blurRad="38100" dist="38100" dir="2700000" algn="tl">
                    <a:srgbClr val="000000">
                      <a:alpha val="43137"/>
                    </a:srgbClr>
                  </a:outerShdw>
                </a:effectLst>
                <a:latin typeface="Segoe Print" panose="02000600000000000000" pitchFamily="2" charset="0"/>
              </a:rPr>
              <a:t> </a:t>
            </a:r>
            <a:r>
              <a:rPr lang="fr-FR" sz="6600" b="1" dirty="0">
                <a:solidFill>
                  <a:srgbClr val="D6C377"/>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G</a:t>
            </a:r>
            <a:r>
              <a:rPr lang="fr-FR" sz="5400" b="1" dirty="0">
                <a:effectLst>
                  <a:outerShdw blurRad="38100" dist="38100" dir="2700000" algn="tl">
                    <a:srgbClr val="000000">
                      <a:alpha val="43137"/>
                    </a:srgbClr>
                  </a:outerShdw>
                </a:effectLst>
                <a:latin typeface="Segoe Print" panose="02000600000000000000" pitchFamily="2" charset="0"/>
              </a:rPr>
              <a:t>azette </a:t>
            </a:r>
            <a:r>
              <a:rPr lang="fr-FR" sz="4000" b="1" dirty="0">
                <a:solidFill>
                  <a:schemeClr val="tx2">
                    <a:lumMod val="50000"/>
                  </a:schemeClr>
                </a:solidFill>
                <a:effectLst>
                  <a:outerShdw blurRad="38100" dist="38100" dir="2700000" algn="tl">
                    <a:srgbClr val="000000">
                      <a:alpha val="43137"/>
                    </a:srgbClr>
                  </a:outerShdw>
                </a:effectLst>
                <a:latin typeface="Segoe Print" panose="02000600000000000000" pitchFamily="2" charset="0"/>
              </a:rPr>
              <a:t>du</a:t>
            </a:r>
            <a:r>
              <a:rPr lang="fr-FR" sz="5400" b="1" dirty="0">
                <a:solidFill>
                  <a:srgbClr val="FF0000"/>
                </a:solidFill>
                <a:effectLst>
                  <a:outerShdw blurRad="38100" dist="38100" dir="2700000" algn="tl">
                    <a:srgbClr val="000000">
                      <a:alpha val="43137"/>
                    </a:srgbClr>
                  </a:outerShdw>
                </a:effectLst>
                <a:latin typeface="Segoe Print" panose="02000600000000000000" pitchFamily="2" charset="0"/>
              </a:rPr>
              <a:t> </a:t>
            </a:r>
            <a:r>
              <a:rPr lang="fr-FR" sz="6600" b="1" dirty="0">
                <a:solidFill>
                  <a:srgbClr val="D6C377"/>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a:t>
            </a:r>
            <a:r>
              <a:rPr lang="fr-FR" sz="5400" b="1" dirty="0">
                <a:effectLst>
                  <a:outerShdw blurRad="38100" dist="38100" dir="2700000" algn="tl">
                    <a:srgbClr val="000000">
                      <a:alpha val="43137"/>
                    </a:srgbClr>
                  </a:outerShdw>
                </a:effectLst>
                <a:latin typeface="Segoe Print" panose="02000600000000000000" pitchFamily="2" charset="0"/>
              </a:rPr>
              <a:t>atrimoine</a:t>
            </a:r>
          </a:p>
        </p:txBody>
      </p:sp>
      <p:pic>
        <p:nvPicPr>
          <p:cNvPr id="2" name="Image 1"/>
          <p:cNvPicPr>
            <a:picLocks noChangeAspect="1"/>
          </p:cNvPicPr>
          <p:nvPr userDrawn="1"/>
        </p:nvPicPr>
        <p:blipFill>
          <a:blip r:embed="rId6"/>
          <a:stretch>
            <a:fillRect/>
          </a:stretch>
        </p:blipFill>
        <p:spPr>
          <a:xfrm>
            <a:off x="10254954" y="6163685"/>
            <a:ext cx="1711785" cy="555629"/>
          </a:xfrm>
          <a:prstGeom prst="rect">
            <a:avLst/>
          </a:prstGeom>
        </p:spPr>
      </p:pic>
    </p:spTree>
    <p:extLst>
      <p:ext uri="{BB962C8B-B14F-4D97-AF65-F5344CB8AC3E}">
        <p14:creationId xmlns:p14="http://schemas.microsoft.com/office/powerpoint/2010/main" val="161016680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userDrawn="1">
  <p:cSld name="SOMMAIRE">
    <p:spTree>
      <p:nvGrpSpPr>
        <p:cNvPr id="1" name=""/>
        <p:cNvGrpSpPr/>
        <p:nvPr/>
      </p:nvGrpSpPr>
      <p:grpSpPr>
        <a:xfrm>
          <a:off x="0" y="0"/>
          <a:ext cx="0" cy="0"/>
          <a:chOff x="0" y="0"/>
          <a:chExt cx="0" cy="0"/>
        </a:xfrm>
      </p:grpSpPr>
      <p:sp>
        <p:nvSpPr>
          <p:cNvPr id="10" name="Rectangle 9"/>
          <p:cNvSpPr/>
          <p:nvPr userDrawn="1"/>
        </p:nvSpPr>
        <p:spPr>
          <a:xfrm>
            <a:off x="515937" y="0"/>
            <a:ext cx="2788929"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p:cNvSpPr txBox="1"/>
          <p:nvPr userDrawn="1"/>
        </p:nvSpPr>
        <p:spPr>
          <a:xfrm>
            <a:off x="543717" y="2794207"/>
            <a:ext cx="2733367" cy="584775"/>
          </a:xfrm>
          <a:prstGeom prst="rect">
            <a:avLst/>
          </a:prstGeom>
          <a:solidFill>
            <a:schemeClr val="bg1">
              <a:lumMod val="95000"/>
            </a:schemeClr>
          </a:solidFill>
          <a:ln>
            <a:noFill/>
          </a:ln>
        </p:spPr>
        <p:txBody>
          <a:bodyPr wrap="square" rtlCol="0">
            <a:spAutoFit/>
          </a:bodyPr>
          <a:lstStyle/>
          <a:p>
            <a:pPr algn="l"/>
            <a:r>
              <a:rPr lang="fr-FR" sz="3200" b="1" baseline="0" dirty="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9" name="Rectangle 8"/>
          <p:cNvSpPr/>
          <p:nvPr userDrawn="1"/>
        </p:nvSpPr>
        <p:spPr>
          <a:xfrm>
            <a:off x="0" y="5063318"/>
            <a:ext cx="803275" cy="1794681"/>
          </a:xfrm>
          <a:prstGeom prst="rect">
            <a:avLst/>
          </a:prstGeom>
          <a:solidFill>
            <a:srgbClr val="D6C3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 name="Image 1"/>
          <p:cNvPicPr>
            <a:picLocks noChangeAspect="1"/>
          </p:cNvPicPr>
          <p:nvPr userDrawn="1"/>
        </p:nvPicPr>
        <p:blipFill rotWithShape="1">
          <a:blip r:embed="rId2" cstate="print">
            <a:extLst>
              <a:ext uri="{BEBA8EAE-BF5A-486C-A8C5-ECC9F3942E4B}">
                <a14:imgProps xmlns:a14="http://schemas.microsoft.com/office/drawing/2010/main">
                  <a14:imgLayer r:embed="rId3">
                    <a14:imgEffect>
                      <a14:colorTemperature colorTemp="9668"/>
                    </a14:imgEffect>
                    <a14:imgEffect>
                      <a14:brightnessContrast bright="-100000" contrast="-67000"/>
                    </a14:imgEffect>
                  </a14:imgLayer>
                </a14:imgProps>
              </a:ext>
              <a:ext uri="{28A0092B-C50C-407E-A947-70E740481C1C}">
                <a14:useLocalDpi xmlns:a14="http://schemas.microsoft.com/office/drawing/2010/main" val="0"/>
              </a:ext>
            </a:extLst>
          </a:blip>
          <a:srcRect r="23857" b="33075"/>
          <a:stretch/>
        </p:blipFill>
        <p:spPr>
          <a:xfrm>
            <a:off x="496128" y="871540"/>
            <a:ext cx="1861240" cy="1635902"/>
          </a:xfrm>
          <a:prstGeom prst="rect">
            <a:avLst/>
          </a:prstGeom>
          <a:noFill/>
        </p:spPr>
      </p:pic>
      <p:sp>
        <p:nvSpPr>
          <p:cNvPr id="12" name="Rectangle 11"/>
          <p:cNvSpPr/>
          <p:nvPr userDrawn="1"/>
        </p:nvSpPr>
        <p:spPr>
          <a:xfrm>
            <a:off x="1607759" y="2285945"/>
            <a:ext cx="1145684" cy="47949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7406471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EXTE 1">
    <p:bg>
      <p:bgPr>
        <a:solidFill>
          <a:schemeClr val="bg1">
            <a:lumMod val="95000"/>
          </a:schemeClr>
        </a:solidFill>
        <a:effectLst/>
      </p:bgPr>
    </p:bg>
    <p:spTree>
      <p:nvGrpSpPr>
        <p:cNvPr id="1" name=""/>
        <p:cNvGrpSpPr/>
        <p:nvPr/>
      </p:nvGrpSpPr>
      <p:grpSpPr>
        <a:xfrm>
          <a:off x="0" y="0"/>
          <a:ext cx="0" cy="0"/>
          <a:chOff x="0" y="0"/>
          <a:chExt cx="0" cy="0"/>
        </a:xfrm>
      </p:grpSpPr>
      <p:sp>
        <p:nvSpPr>
          <p:cNvPr id="23" name="Rectangle 22"/>
          <p:cNvSpPr/>
          <p:nvPr userDrawn="1"/>
        </p:nvSpPr>
        <p:spPr>
          <a:xfrm>
            <a:off x="10946858" y="47800"/>
            <a:ext cx="1206914" cy="6416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8" name="Image 27"/>
          <p:cNvPicPr>
            <a:picLocks noChangeAspect="1"/>
          </p:cNvPicPr>
          <p:nvPr userDrawn="1"/>
        </p:nvPicPr>
        <p:blipFill rotWithShape="1">
          <a:blip r:embed="rId2" cstate="print">
            <a:extLst>
              <a:ext uri="{BEBA8EAE-BF5A-486C-A8C5-ECC9F3942E4B}">
                <a14:imgProps xmlns:a14="http://schemas.microsoft.com/office/drawing/2010/main">
                  <a14:imgLayer r:embed="rId3">
                    <a14:imgEffect>
                      <a14:colorTemperature colorTemp="9668"/>
                    </a14:imgEffect>
                    <a14:imgEffect>
                      <a14:brightnessContrast bright="-100000" contrast="-67000"/>
                    </a14:imgEffect>
                  </a14:imgLayer>
                </a14:imgProps>
              </a:ext>
              <a:ext uri="{28A0092B-C50C-407E-A947-70E740481C1C}">
                <a14:useLocalDpi xmlns:a14="http://schemas.microsoft.com/office/drawing/2010/main" val="0"/>
              </a:ext>
            </a:extLst>
          </a:blip>
          <a:srcRect r="23857" b="33075"/>
          <a:stretch/>
        </p:blipFill>
        <p:spPr>
          <a:xfrm>
            <a:off x="20448" y="6119318"/>
            <a:ext cx="785586" cy="690476"/>
          </a:xfrm>
          <a:prstGeom prst="rect">
            <a:avLst/>
          </a:prstGeom>
          <a:noFill/>
        </p:spPr>
      </p:pic>
      <p:sp>
        <p:nvSpPr>
          <p:cNvPr id="29" name="Rectangle 28"/>
          <p:cNvSpPr/>
          <p:nvPr userDrawn="1"/>
        </p:nvSpPr>
        <p:spPr>
          <a:xfrm>
            <a:off x="481263" y="6713620"/>
            <a:ext cx="347187" cy="1323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9" name="Rectangle 68"/>
          <p:cNvSpPr/>
          <p:nvPr userDrawn="1"/>
        </p:nvSpPr>
        <p:spPr>
          <a:xfrm>
            <a:off x="11219851" y="3909044"/>
            <a:ext cx="89293" cy="5764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5" name="Rectangle 74"/>
          <p:cNvSpPr/>
          <p:nvPr userDrawn="1"/>
        </p:nvSpPr>
        <p:spPr>
          <a:xfrm>
            <a:off x="11013159" y="5943805"/>
            <a:ext cx="206692" cy="783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6" name="Rectangle 75"/>
          <p:cNvSpPr/>
          <p:nvPr userDrawn="1"/>
        </p:nvSpPr>
        <p:spPr>
          <a:xfrm>
            <a:off x="11019571" y="5782403"/>
            <a:ext cx="206692" cy="457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3" name="Image 32"/>
          <p:cNvPicPr>
            <a:picLocks noChangeAspect="1"/>
          </p:cNvPicPr>
          <p:nvPr userDrawn="1"/>
        </p:nvPicPr>
        <p:blipFill>
          <a:blip r:embed="rId4">
            <a:grayscl/>
            <a:extLst>
              <a:ext uri="{28A0092B-C50C-407E-A947-70E740481C1C}">
                <a14:useLocalDpi xmlns:a14="http://schemas.microsoft.com/office/drawing/2010/main" val="0"/>
              </a:ext>
            </a:extLst>
          </a:blip>
          <a:stretch>
            <a:fillRect/>
          </a:stretch>
        </p:blipFill>
        <p:spPr>
          <a:xfrm>
            <a:off x="11281895" y="163859"/>
            <a:ext cx="694917" cy="694917"/>
          </a:xfrm>
          <a:prstGeom prst="rect">
            <a:avLst/>
          </a:prstGeom>
        </p:spPr>
      </p:pic>
      <p:sp>
        <p:nvSpPr>
          <p:cNvPr id="37" name="ZoneTexte 36"/>
          <p:cNvSpPr txBox="1"/>
          <p:nvPr userDrawn="1"/>
        </p:nvSpPr>
        <p:spPr>
          <a:xfrm>
            <a:off x="11027095" y="769091"/>
            <a:ext cx="1206915" cy="215443"/>
          </a:xfrm>
          <a:prstGeom prst="rect">
            <a:avLst/>
          </a:prstGeom>
          <a:noFill/>
        </p:spPr>
        <p:txBody>
          <a:bodyPr wrap="square" rtlCol="0">
            <a:spAutoFit/>
          </a:bodyPr>
          <a:lstStyle/>
          <a:p>
            <a:pPr algn="ctr"/>
            <a:r>
              <a:rPr lang="fr-FR" sz="800" b="1" dirty="0">
                <a:solidFill>
                  <a:srgbClr val="D6C377"/>
                </a:solidFill>
                <a:latin typeface="Montserrat Black" panose="00000A00000000000000" pitchFamily="2" charset="0"/>
              </a:rPr>
              <a:t>THEMATIQUE</a:t>
            </a:r>
          </a:p>
        </p:txBody>
      </p:sp>
      <p:pic>
        <p:nvPicPr>
          <p:cNvPr id="40" name="Graphique 297">
            <a:hlinkClick r:id="" action="ppaction://noaction"/>
            <a:extLst>
              <a:ext uri="{FF2B5EF4-FFF2-40B4-BE49-F238E27FC236}">
                <a16:creationId xmlns:a16="http://schemas.microsoft.com/office/drawing/2014/main" id="{C1A63987-1693-4349-9FAB-A0BDBDEB0526}"/>
              </a:ext>
            </a:extLst>
          </p:cNvPr>
          <p:cNvPicPr>
            <a:picLocks noChangeAspect="1"/>
          </p:cNvPicPr>
          <p:nvPr userDrawn="1"/>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tretch>
            <a:fillRect/>
          </a:stretch>
        </p:blipFill>
        <p:spPr>
          <a:xfrm>
            <a:off x="63363" y="29472"/>
            <a:ext cx="338827" cy="338827"/>
          </a:xfrm>
          <a:prstGeom prst="rect">
            <a:avLst/>
          </a:prstGeom>
        </p:spPr>
      </p:pic>
      <p:cxnSp>
        <p:nvCxnSpPr>
          <p:cNvPr id="30" name="Connecteur droit 29"/>
          <p:cNvCxnSpPr/>
          <p:nvPr userDrawn="1"/>
        </p:nvCxnSpPr>
        <p:spPr>
          <a:xfrm flipH="1">
            <a:off x="10982599" y="368299"/>
            <a:ext cx="36972" cy="6082157"/>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1" name="ZoneTexte 30"/>
          <p:cNvSpPr txBox="1"/>
          <p:nvPr userDrawn="1"/>
        </p:nvSpPr>
        <p:spPr>
          <a:xfrm>
            <a:off x="3514" y="36919"/>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TOUS DOMAINES: tous produits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a:t>
            </a:r>
            <a:endParaRPr lang="fr-FR" sz="2400" kern="0" dirty="0">
              <a:solidFill>
                <a:schemeClr val="bg1">
                  <a:lumMod val="50000"/>
                </a:schemeClr>
              </a:solidFill>
            </a:endParaRPr>
          </a:p>
        </p:txBody>
      </p:sp>
    </p:spTree>
    <p:extLst>
      <p:ext uri="{BB962C8B-B14F-4D97-AF65-F5344CB8AC3E}">
        <p14:creationId xmlns:p14="http://schemas.microsoft.com/office/powerpoint/2010/main" val="2318517994"/>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EXTE 1">
    <p:bg>
      <p:bgPr>
        <a:solidFill>
          <a:schemeClr val="bg1">
            <a:lumMod val="95000"/>
          </a:schemeClr>
        </a:solidFill>
        <a:effectLst/>
      </p:bgPr>
    </p:bg>
    <p:spTree>
      <p:nvGrpSpPr>
        <p:cNvPr id="1" name=""/>
        <p:cNvGrpSpPr/>
        <p:nvPr/>
      </p:nvGrpSpPr>
      <p:grpSpPr>
        <a:xfrm>
          <a:off x="0" y="0"/>
          <a:ext cx="0" cy="0"/>
          <a:chOff x="0" y="0"/>
          <a:chExt cx="0" cy="0"/>
        </a:xfrm>
      </p:grpSpPr>
      <p:sp>
        <p:nvSpPr>
          <p:cNvPr id="23" name="Rectangle 22"/>
          <p:cNvSpPr/>
          <p:nvPr userDrawn="1"/>
        </p:nvSpPr>
        <p:spPr>
          <a:xfrm>
            <a:off x="10946858" y="47800"/>
            <a:ext cx="1206914" cy="6416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8" name="Image 27"/>
          <p:cNvPicPr>
            <a:picLocks noChangeAspect="1"/>
          </p:cNvPicPr>
          <p:nvPr userDrawn="1"/>
        </p:nvPicPr>
        <p:blipFill rotWithShape="1">
          <a:blip r:embed="rId2" cstate="print">
            <a:extLst>
              <a:ext uri="{BEBA8EAE-BF5A-486C-A8C5-ECC9F3942E4B}">
                <a14:imgProps xmlns:a14="http://schemas.microsoft.com/office/drawing/2010/main">
                  <a14:imgLayer r:embed="rId3">
                    <a14:imgEffect>
                      <a14:colorTemperature colorTemp="9668"/>
                    </a14:imgEffect>
                    <a14:imgEffect>
                      <a14:brightnessContrast bright="-100000" contrast="-67000"/>
                    </a14:imgEffect>
                  </a14:imgLayer>
                </a14:imgProps>
              </a:ext>
              <a:ext uri="{28A0092B-C50C-407E-A947-70E740481C1C}">
                <a14:useLocalDpi xmlns:a14="http://schemas.microsoft.com/office/drawing/2010/main" val="0"/>
              </a:ext>
            </a:extLst>
          </a:blip>
          <a:srcRect r="23857" b="33075"/>
          <a:stretch/>
        </p:blipFill>
        <p:spPr>
          <a:xfrm>
            <a:off x="20448" y="6119318"/>
            <a:ext cx="785586" cy="690476"/>
          </a:xfrm>
          <a:prstGeom prst="rect">
            <a:avLst/>
          </a:prstGeom>
          <a:noFill/>
        </p:spPr>
      </p:pic>
      <p:sp>
        <p:nvSpPr>
          <p:cNvPr id="29" name="Rectangle 28"/>
          <p:cNvSpPr/>
          <p:nvPr userDrawn="1"/>
        </p:nvSpPr>
        <p:spPr>
          <a:xfrm>
            <a:off x="481263" y="6713620"/>
            <a:ext cx="347187" cy="1323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9" name="Rectangle 68"/>
          <p:cNvSpPr/>
          <p:nvPr userDrawn="1"/>
        </p:nvSpPr>
        <p:spPr>
          <a:xfrm>
            <a:off x="11219851" y="3909044"/>
            <a:ext cx="89293" cy="5764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5" name="Rectangle 74"/>
          <p:cNvSpPr/>
          <p:nvPr userDrawn="1"/>
        </p:nvSpPr>
        <p:spPr>
          <a:xfrm>
            <a:off x="11013159" y="5943805"/>
            <a:ext cx="206692" cy="783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6" name="Rectangle 75"/>
          <p:cNvSpPr/>
          <p:nvPr userDrawn="1"/>
        </p:nvSpPr>
        <p:spPr>
          <a:xfrm>
            <a:off x="11019571" y="5782403"/>
            <a:ext cx="206692" cy="457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3" name="Image 32"/>
          <p:cNvPicPr>
            <a:picLocks noChangeAspect="1"/>
          </p:cNvPicPr>
          <p:nvPr userDrawn="1"/>
        </p:nvPicPr>
        <p:blipFill>
          <a:blip r:embed="rId4">
            <a:grayscl/>
            <a:extLst>
              <a:ext uri="{28A0092B-C50C-407E-A947-70E740481C1C}">
                <a14:useLocalDpi xmlns:a14="http://schemas.microsoft.com/office/drawing/2010/main" val="0"/>
              </a:ext>
            </a:extLst>
          </a:blip>
          <a:stretch>
            <a:fillRect/>
          </a:stretch>
        </p:blipFill>
        <p:spPr>
          <a:xfrm>
            <a:off x="11281895" y="163859"/>
            <a:ext cx="694917" cy="694917"/>
          </a:xfrm>
          <a:prstGeom prst="rect">
            <a:avLst/>
          </a:prstGeom>
        </p:spPr>
      </p:pic>
      <p:sp>
        <p:nvSpPr>
          <p:cNvPr id="37" name="ZoneTexte 36"/>
          <p:cNvSpPr txBox="1"/>
          <p:nvPr userDrawn="1"/>
        </p:nvSpPr>
        <p:spPr>
          <a:xfrm>
            <a:off x="11027095" y="769091"/>
            <a:ext cx="1206915" cy="215443"/>
          </a:xfrm>
          <a:prstGeom prst="rect">
            <a:avLst/>
          </a:prstGeom>
          <a:noFill/>
        </p:spPr>
        <p:txBody>
          <a:bodyPr wrap="square" rtlCol="0">
            <a:spAutoFit/>
          </a:bodyPr>
          <a:lstStyle/>
          <a:p>
            <a:pPr algn="ctr"/>
            <a:r>
              <a:rPr lang="fr-FR" sz="800" b="1" dirty="0">
                <a:solidFill>
                  <a:srgbClr val="D6C377"/>
                </a:solidFill>
                <a:latin typeface="Montserrat Black" panose="00000A00000000000000" pitchFamily="2" charset="0"/>
              </a:rPr>
              <a:t>THEMATIQUE</a:t>
            </a:r>
          </a:p>
        </p:txBody>
      </p:sp>
      <p:pic>
        <p:nvPicPr>
          <p:cNvPr id="40" name="Graphique 297">
            <a:hlinkClick r:id="" action="ppaction://noaction"/>
            <a:extLst>
              <a:ext uri="{FF2B5EF4-FFF2-40B4-BE49-F238E27FC236}">
                <a16:creationId xmlns:a16="http://schemas.microsoft.com/office/drawing/2014/main" id="{C1A63987-1693-4349-9FAB-A0BDBDEB0526}"/>
              </a:ext>
            </a:extLst>
          </p:cNvPr>
          <p:cNvPicPr>
            <a:picLocks noChangeAspect="1"/>
          </p:cNvPicPr>
          <p:nvPr userDrawn="1"/>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tretch>
            <a:fillRect/>
          </a:stretch>
        </p:blipFill>
        <p:spPr>
          <a:xfrm>
            <a:off x="63363" y="29472"/>
            <a:ext cx="338827" cy="338827"/>
          </a:xfrm>
          <a:prstGeom prst="rect">
            <a:avLst/>
          </a:prstGeom>
        </p:spPr>
      </p:pic>
      <p:cxnSp>
        <p:nvCxnSpPr>
          <p:cNvPr id="30" name="Connecteur droit 29"/>
          <p:cNvCxnSpPr/>
          <p:nvPr userDrawn="1"/>
        </p:nvCxnSpPr>
        <p:spPr>
          <a:xfrm flipH="1">
            <a:off x="10982599" y="368299"/>
            <a:ext cx="36972" cy="6082157"/>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1" name="ZoneTexte 30"/>
          <p:cNvSpPr txBox="1"/>
          <p:nvPr userDrawn="1"/>
        </p:nvSpPr>
        <p:spPr>
          <a:xfrm>
            <a:off x="3514" y="36919"/>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TOUS DOMAINES: tous produits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a:t>
            </a:r>
            <a:r>
              <a:rPr lang="fr-FR" sz="2400" b="1" kern="0" dirty="0">
                <a:solidFill>
                  <a:schemeClr val="bg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VISION PATRIMOINE N°66</a:t>
            </a:r>
            <a:r>
              <a:rPr lang="fr-FR" sz="2400" b="1" kern="0" baseline="0" dirty="0">
                <a:solidFill>
                  <a:schemeClr val="bg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Février 2021</a:t>
            </a:r>
            <a:endParaRPr lang="fr-FR" sz="2400" kern="0" dirty="0">
              <a:solidFill>
                <a:schemeClr val="bg1">
                  <a:lumMod val="50000"/>
                </a:schemeClr>
              </a:solidFill>
            </a:endParaRPr>
          </a:p>
        </p:txBody>
      </p:sp>
      <p:sp>
        <p:nvSpPr>
          <p:cNvPr id="20" name="ZoneTexte 19">
            <a:hlinkClick r:id="rId7"/>
          </p:cNvPr>
          <p:cNvSpPr txBox="1"/>
          <p:nvPr userDrawn="1"/>
        </p:nvSpPr>
        <p:spPr>
          <a:xfrm>
            <a:off x="181943" y="3344081"/>
            <a:ext cx="2704977" cy="1077218"/>
          </a:xfrm>
          <a:prstGeom prst="rect">
            <a:avLst/>
          </a:prstGeom>
          <a:noFill/>
        </p:spPr>
        <p:txBody>
          <a:bodyPr wrap="square" rtlCol="0">
            <a:spAutoFit/>
          </a:bodyPr>
          <a:lstStyle/>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Pour la consulter </a:t>
            </a: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cliquez sur l’ image  </a:t>
            </a:r>
            <a:r>
              <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sym typeface="Wingdings" panose="05000000000000000000" pitchFamily="2" charset="2"/>
              </a:rPr>
              <a:t></a:t>
            </a: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82930605"/>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4_TEXTE 1">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368301"/>
            <a:ext cx="12192000" cy="6084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contenu 2"/>
          <p:cNvSpPr>
            <a:spLocks noGrp="1"/>
          </p:cNvSpPr>
          <p:nvPr>
            <p:ph idx="15" hasCustomPrompt="1"/>
          </p:nvPr>
        </p:nvSpPr>
        <p:spPr>
          <a:xfrm>
            <a:off x="1346762" y="368300"/>
            <a:ext cx="9638323" cy="828676"/>
          </a:xfrm>
          <a:solidFill>
            <a:schemeClr val="bg1">
              <a:lumMod val="65000"/>
            </a:schemeClr>
          </a:solidFill>
        </p:spPr>
        <p:txBody>
          <a:bodyPr anchor="ctr">
            <a:normAutofit/>
          </a:bodyPr>
          <a:lstStyle>
            <a:lvl1pPr marL="36000" indent="0">
              <a:lnSpc>
                <a:spcPct val="100000"/>
              </a:lnSpc>
              <a:spcBef>
                <a:spcPts val="600"/>
              </a:spcBef>
              <a:buClr>
                <a:schemeClr val="accent4">
                  <a:lumMod val="75000"/>
                </a:schemeClr>
              </a:buClr>
              <a:buFont typeface="Arial" panose="020B0604020202020204" pitchFamily="34" charset="0"/>
              <a:buNone/>
              <a:defRPr sz="1400" b="1" i="1" baseline="0">
                <a:solidFill>
                  <a:schemeClr val="bg1"/>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Résumé du sujet en quelques phrases, pour comprendre rapidement le sujet traité. </a:t>
            </a:r>
          </a:p>
        </p:txBody>
      </p:sp>
      <p:pic>
        <p:nvPicPr>
          <p:cNvPr id="28" name="Image 27"/>
          <p:cNvPicPr>
            <a:picLocks noChangeAspect="1"/>
          </p:cNvPicPr>
          <p:nvPr userDrawn="1"/>
        </p:nvPicPr>
        <p:blipFill rotWithShape="1">
          <a:blip r:embed="rId2" cstate="print">
            <a:extLst>
              <a:ext uri="{BEBA8EAE-BF5A-486C-A8C5-ECC9F3942E4B}">
                <a14:imgProps xmlns:a14="http://schemas.microsoft.com/office/drawing/2010/main">
                  <a14:imgLayer r:embed="rId3">
                    <a14:imgEffect>
                      <a14:colorTemperature colorTemp="9668"/>
                    </a14:imgEffect>
                    <a14:imgEffect>
                      <a14:brightnessContrast bright="-100000" contrast="-67000"/>
                    </a14:imgEffect>
                  </a14:imgLayer>
                </a14:imgProps>
              </a:ext>
              <a:ext uri="{28A0092B-C50C-407E-A947-70E740481C1C}">
                <a14:useLocalDpi xmlns:a14="http://schemas.microsoft.com/office/drawing/2010/main" val="0"/>
              </a:ext>
            </a:extLst>
          </a:blip>
          <a:srcRect r="23857" b="33075"/>
          <a:stretch/>
        </p:blipFill>
        <p:spPr>
          <a:xfrm>
            <a:off x="20448" y="6119318"/>
            <a:ext cx="785586" cy="690476"/>
          </a:xfrm>
          <a:prstGeom prst="rect">
            <a:avLst/>
          </a:prstGeom>
          <a:noFill/>
        </p:spPr>
      </p:pic>
      <p:sp>
        <p:nvSpPr>
          <p:cNvPr id="29" name="Rectangle 28"/>
          <p:cNvSpPr/>
          <p:nvPr userDrawn="1"/>
        </p:nvSpPr>
        <p:spPr>
          <a:xfrm>
            <a:off x="481263" y="6713620"/>
            <a:ext cx="347187" cy="1323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Image 15"/>
          <p:cNvPicPr>
            <a:picLocks noChangeAspect="1"/>
          </p:cNvPicPr>
          <p:nvPr userDrawn="1"/>
        </p:nvPicPr>
        <p:blipFill>
          <a:blip r:embed="rId4"/>
          <a:stretch>
            <a:fillRect/>
          </a:stretch>
        </p:blipFill>
        <p:spPr>
          <a:xfrm>
            <a:off x="0" y="368300"/>
            <a:ext cx="1352908" cy="828675"/>
          </a:xfrm>
          <a:prstGeom prst="rect">
            <a:avLst/>
          </a:prstGeom>
          <a:solidFill>
            <a:schemeClr val="accent4"/>
          </a:solidFill>
        </p:spPr>
      </p:pic>
      <p:sp>
        <p:nvSpPr>
          <p:cNvPr id="35" name="Espace réservé du contenu 2"/>
          <p:cNvSpPr>
            <a:spLocks noGrp="1"/>
          </p:cNvSpPr>
          <p:nvPr>
            <p:ph idx="1" hasCustomPrompt="1"/>
          </p:nvPr>
        </p:nvSpPr>
        <p:spPr>
          <a:xfrm>
            <a:off x="717359" y="1484313"/>
            <a:ext cx="10065936" cy="4499296"/>
          </a:xfrm>
        </p:spPr>
        <p:txBody>
          <a:bodyPr/>
          <a:lstStyle>
            <a:lvl1pPr marL="252000" indent="-216000">
              <a:lnSpc>
                <a:spcPct val="100000"/>
              </a:lnSpc>
              <a:spcBef>
                <a:spcPts val="600"/>
              </a:spcBef>
              <a:buClr>
                <a:srgbClr val="D6C377"/>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rgbClr val="D6C377"/>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rgbClr val="D6C377"/>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rgbClr val="D6C377"/>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rgbClr val="D6C377"/>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10" name="Espace réservé du texte 9"/>
          <p:cNvSpPr>
            <a:spLocks noGrp="1"/>
          </p:cNvSpPr>
          <p:nvPr>
            <p:ph type="body" sz="quarter" idx="26" hasCustomPrompt="1"/>
          </p:nvPr>
        </p:nvSpPr>
        <p:spPr>
          <a:xfrm>
            <a:off x="515938" y="60465"/>
            <a:ext cx="10469148" cy="389455"/>
          </a:xfrm>
        </p:spPr>
        <p:txBody>
          <a:bodyPr>
            <a:normAutofit/>
          </a:bodyPr>
          <a:lstStyle>
            <a:lvl1pPr>
              <a:defRPr sz="1200" b="1">
                <a:solidFill>
                  <a:schemeClr val="bg1">
                    <a:lumMod val="50000"/>
                  </a:schemeClr>
                </a:solidFill>
                <a:latin typeface="Montserrat Black" panose="00000A00000000000000" pitchFamily="2" charset="0"/>
              </a:defRPr>
            </a:lvl1pPr>
          </a:lstStyle>
          <a:p>
            <a:pPr lvl="0"/>
            <a:r>
              <a:rPr lang="fr-FR" dirty="0"/>
              <a:t>Titre de ma slide</a:t>
            </a:r>
          </a:p>
        </p:txBody>
      </p:sp>
      <p:sp>
        <p:nvSpPr>
          <p:cNvPr id="69" name="Rectangle 68"/>
          <p:cNvSpPr/>
          <p:nvPr userDrawn="1"/>
        </p:nvSpPr>
        <p:spPr>
          <a:xfrm>
            <a:off x="11219851" y="3909044"/>
            <a:ext cx="89293" cy="5764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5" name="Rectangle 74"/>
          <p:cNvSpPr/>
          <p:nvPr userDrawn="1"/>
        </p:nvSpPr>
        <p:spPr>
          <a:xfrm>
            <a:off x="11013159" y="5943805"/>
            <a:ext cx="206692" cy="783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6" name="Rectangle 75"/>
          <p:cNvSpPr/>
          <p:nvPr userDrawn="1"/>
        </p:nvSpPr>
        <p:spPr>
          <a:xfrm>
            <a:off x="11019571" y="5782403"/>
            <a:ext cx="206692" cy="457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3" name="Image 32"/>
          <p:cNvPicPr>
            <a:picLocks noChangeAspect="1"/>
          </p:cNvPicPr>
          <p:nvPr userDrawn="1"/>
        </p:nvPicPr>
        <p:blipFill>
          <a:blip r:embed="rId5">
            <a:grayscl/>
            <a:extLst>
              <a:ext uri="{28A0092B-C50C-407E-A947-70E740481C1C}">
                <a14:useLocalDpi xmlns:a14="http://schemas.microsoft.com/office/drawing/2010/main" val="0"/>
              </a:ext>
            </a:extLst>
          </a:blip>
          <a:stretch>
            <a:fillRect/>
          </a:stretch>
        </p:blipFill>
        <p:spPr>
          <a:xfrm>
            <a:off x="11281895" y="163859"/>
            <a:ext cx="694917" cy="694917"/>
          </a:xfrm>
          <a:prstGeom prst="rect">
            <a:avLst/>
          </a:prstGeom>
        </p:spPr>
      </p:pic>
      <p:pic>
        <p:nvPicPr>
          <p:cNvPr id="36" name="Image 35"/>
          <p:cNvPicPr>
            <a:picLocks noChangeAspect="1"/>
          </p:cNvPicPr>
          <p:nvPr userDrawn="1"/>
        </p:nvPicPr>
        <p:blipFill>
          <a:blip r:embed="rId6">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1244874" y="1677926"/>
            <a:ext cx="767100" cy="767100"/>
          </a:xfrm>
          <a:prstGeom prst="rect">
            <a:avLst/>
          </a:prstGeom>
        </p:spPr>
      </p:pic>
      <p:sp>
        <p:nvSpPr>
          <p:cNvPr id="37" name="ZoneTexte 36"/>
          <p:cNvSpPr txBox="1"/>
          <p:nvPr userDrawn="1"/>
        </p:nvSpPr>
        <p:spPr>
          <a:xfrm>
            <a:off x="11027095" y="769091"/>
            <a:ext cx="1206915" cy="215443"/>
          </a:xfrm>
          <a:prstGeom prst="rect">
            <a:avLst/>
          </a:prstGeom>
          <a:noFill/>
        </p:spPr>
        <p:txBody>
          <a:bodyPr wrap="square" rtlCol="0">
            <a:spAutoFit/>
          </a:bodyPr>
          <a:lstStyle/>
          <a:p>
            <a:pPr algn="ctr"/>
            <a:r>
              <a:rPr lang="fr-FR" sz="800" b="1" dirty="0">
                <a:solidFill>
                  <a:srgbClr val="D6C377"/>
                </a:solidFill>
                <a:latin typeface="Montserrat Black" panose="00000A00000000000000" pitchFamily="2" charset="0"/>
              </a:rPr>
              <a:t>THEMATIQUE</a:t>
            </a:r>
          </a:p>
        </p:txBody>
      </p:sp>
      <p:sp>
        <p:nvSpPr>
          <p:cNvPr id="38" name="Espace réservé du texte 6"/>
          <p:cNvSpPr>
            <a:spLocks noGrp="1"/>
          </p:cNvSpPr>
          <p:nvPr>
            <p:ph type="body" sz="quarter" idx="28" hasCustomPrompt="1"/>
          </p:nvPr>
        </p:nvSpPr>
        <p:spPr>
          <a:xfrm>
            <a:off x="11062823" y="2489063"/>
            <a:ext cx="1051438" cy="220030"/>
          </a:xfrm>
          <a:solidFill>
            <a:schemeClr val="bg1"/>
          </a:solidFill>
          <a:ln w="3175">
            <a:noFill/>
          </a:ln>
          <a:effectLst>
            <a:innerShdw blurRad="38100" dist="25400" dir="13200000">
              <a:prstClr val="black">
                <a:alpha val="50000"/>
              </a:prstClr>
            </a:innerShdw>
          </a:effectLst>
        </p:spPr>
        <p:txBody>
          <a:bodyPr anchor="ctr">
            <a:noAutofit/>
          </a:bodyPr>
          <a:lstStyle>
            <a:lvl1pPr algn="ctr">
              <a:defRPr sz="800" b="1"/>
            </a:lvl1pPr>
          </a:lstStyle>
          <a:p>
            <a:pPr lvl="0"/>
            <a:r>
              <a:rPr lang="fr-FR" dirty="0"/>
              <a:t>Produit</a:t>
            </a:r>
          </a:p>
        </p:txBody>
      </p:sp>
      <p:sp>
        <p:nvSpPr>
          <p:cNvPr id="39" name="Espace réservé du texte 6"/>
          <p:cNvSpPr>
            <a:spLocks noGrp="1"/>
          </p:cNvSpPr>
          <p:nvPr>
            <p:ph type="body" sz="quarter" idx="29" hasCustomPrompt="1"/>
          </p:nvPr>
        </p:nvSpPr>
        <p:spPr>
          <a:xfrm>
            <a:off x="11072837" y="980582"/>
            <a:ext cx="1051438" cy="220030"/>
          </a:xfrm>
          <a:solidFill>
            <a:schemeClr val="bg1"/>
          </a:solidFill>
          <a:ln w="3175">
            <a:noFill/>
          </a:ln>
          <a:effectLst>
            <a:innerShdw blurRad="38100" dist="25400" dir="13200000">
              <a:prstClr val="black">
                <a:alpha val="50000"/>
              </a:prstClr>
            </a:innerShdw>
          </a:effectLst>
        </p:spPr>
        <p:txBody>
          <a:bodyPr anchor="ctr">
            <a:noAutofit/>
          </a:bodyPr>
          <a:lstStyle>
            <a:lvl1pPr algn="ctr">
              <a:defRPr sz="800" b="1"/>
            </a:lvl1pPr>
          </a:lstStyle>
          <a:p>
            <a:pPr lvl="0"/>
            <a:r>
              <a:rPr lang="fr-FR" dirty="0"/>
              <a:t>Thématique</a:t>
            </a:r>
          </a:p>
        </p:txBody>
      </p:sp>
      <p:pic>
        <p:nvPicPr>
          <p:cNvPr id="40" name="Graphique 297">
            <a:hlinkClick r:id="" action="ppaction://noaction"/>
            <a:extLst>
              <a:ext uri="{FF2B5EF4-FFF2-40B4-BE49-F238E27FC236}">
                <a16:creationId xmlns:a16="http://schemas.microsoft.com/office/drawing/2014/main" id="{C1A63987-1693-4349-9FAB-A0BDBDEB0526}"/>
              </a:ext>
            </a:extLst>
          </p:cNvPr>
          <p:cNvPicPr>
            <a:picLocks noChangeAspect="1"/>
          </p:cNvPicPr>
          <p:nvPr userDrawn="1"/>
        </p:nvPicPr>
        <p:blipFill>
          <a:blip r:embed="rId7" cstate="print">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63363" y="29472"/>
            <a:ext cx="338827" cy="338827"/>
          </a:xfrm>
          <a:prstGeom prst="rect">
            <a:avLst/>
          </a:prstGeom>
        </p:spPr>
      </p:pic>
      <p:sp>
        <p:nvSpPr>
          <p:cNvPr id="42" name="ZoneTexte 41"/>
          <p:cNvSpPr txBox="1"/>
          <p:nvPr userDrawn="1"/>
        </p:nvSpPr>
        <p:spPr>
          <a:xfrm>
            <a:off x="10985085" y="2275508"/>
            <a:ext cx="1206915" cy="217034"/>
          </a:xfrm>
          <a:prstGeom prst="rect">
            <a:avLst/>
          </a:prstGeom>
          <a:noFill/>
        </p:spPr>
        <p:txBody>
          <a:bodyPr wrap="square" rtlCol="0">
            <a:spAutoFit/>
          </a:bodyPr>
          <a:lstStyle/>
          <a:p>
            <a:pPr algn="ctr"/>
            <a:r>
              <a:rPr lang="fr-FR" sz="800" b="1" dirty="0">
                <a:solidFill>
                  <a:srgbClr val="D6C377"/>
                </a:solidFill>
                <a:latin typeface="Montserrat Black" panose="00000A00000000000000" pitchFamily="2" charset="0"/>
              </a:rPr>
              <a:t> PRODUIT</a:t>
            </a:r>
          </a:p>
        </p:txBody>
      </p:sp>
      <p:cxnSp>
        <p:nvCxnSpPr>
          <p:cNvPr id="30" name="Connecteur droit 29"/>
          <p:cNvCxnSpPr/>
          <p:nvPr userDrawn="1"/>
        </p:nvCxnSpPr>
        <p:spPr>
          <a:xfrm flipH="1">
            <a:off x="10982599" y="368300"/>
            <a:ext cx="2486" cy="6082156"/>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3340839"/>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Couverture avec photo et logos Paris 2024">
    <p:spTree>
      <p:nvGrpSpPr>
        <p:cNvPr id="1" name=""/>
        <p:cNvGrpSpPr/>
        <p:nvPr/>
      </p:nvGrpSpPr>
      <p:grpSpPr>
        <a:xfrm>
          <a:off x="0" y="0"/>
          <a:ext cx="0" cy="0"/>
          <a:chOff x="0" y="0"/>
          <a:chExt cx="0" cy="0"/>
        </a:xfrm>
      </p:grpSpPr>
      <p:pic>
        <p:nvPicPr>
          <p:cNvPr id="21" name="Image 20"/>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37160" y="-30480"/>
            <a:ext cx="12435840" cy="6888480"/>
          </a:xfrm>
          <a:prstGeom prst="rect">
            <a:avLst/>
          </a:prstGeom>
        </p:spPr>
      </p:pic>
      <p:grpSp>
        <p:nvGrpSpPr>
          <p:cNvPr id="27" name="Groupe 26"/>
          <p:cNvGrpSpPr/>
          <p:nvPr userDrawn="1"/>
        </p:nvGrpSpPr>
        <p:grpSpPr>
          <a:xfrm>
            <a:off x="8913018" y="4973733"/>
            <a:ext cx="2804665" cy="1160354"/>
            <a:chOff x="8913018" y="4973733"/>
            <a:chExt cx="2804665" cy="1160354"/>
          </a:xfrm>
        </p:grpSpPr>
        <p:sp>
          <p:nvSpPr>
            <p:cNvPr id="26" name="Rectangle 25"/>
            <p:cNvSpPr/>
            <p:nvPr userDrawn="1"/>
          </p:nvSpPr>
          <p:spPr>
            <a:xfrm>
              <a:off x="8913018" y="4973733"/>
              <a:ext cx="2804665" cy="11603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5" name="Imag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926987" y="4988106"/>
              <a:ext cx="2771078" cy="1145981"/>
            </a:xfrm>
            <a:prstGeom prst="rect">
              <a:avLst/>
            </a:prstGeom>
          </p:spPr>
        </p:pic>
      </p:grpSp>
      <p:sp>
        <p:nvSpPr>
          <p:cNvPr id="13" name="Espace réservé du texte 12">
            <a:extLst>
              <a:ext uri="{FF2B5EF4-FFF2-40B4-BE49-F238E27FC236}">
                <a16:creationId xmlns:a16="http://schemas.microsoft.com/office/drawing/2014/main" id="{95D0BFA2-1C41-49BD-812E-3DA0944DDB0F}"/>
              </a:ext>
            </a:extLst>
          </p:cNvPr>
          <p:cNvSpPr>
            <a:spLocks noGrp="1" noChangeAspect="1"/>
          </p:cNvSpPr>
          <p:nvPr>
            <p:ph type="body" sz="quarter" idx="14" hasCustomPrompt="1"/>
          </p:nvPr>
        </p:nvSpPr>
        <p:spPr>
          <a:xfrm>
            <a:off x="4272866" y="1098933"/>
            <a:ext cx="7444817" cy="3874800"/>
          </a:xfrm>
          <a:custGeom>
            <a:avLst/>
            <a:gdLst>
              <a:gd name="connsiteX0" fmla="*/ 0 w 7444817"/>
              <a:gd name="connsiteY0" fmla="*/ 0 h 3874800"/>
              <a:gd name="connsiteX1" fmla="*/ 7442616 w 7444817"/>
              <a:gd name="connsiteY1" fmla="*/ 0 h 3874800"/>
              <a:gd name="connsiteX2" fmla="*/ 7442616 w 7444817"/>
              <a:gd name="connsiteY2" fmla="*/ 3768874 h 3874800"/>
              <a:gd name="connsiteX3" fmla="*/ 4538674 w 7444817"/>
              <a:gd name="connsiteY3" fmla="*/ 3768874 h 3874800"/>
              <a:gd name="connsiteX4" fmla="*/ 4538674 w 7444817"/>
              <a:gd name="connsiteY4" fmla="*/ 3874800 h 3874800"/>
              <a:gd name="connsiteX5" fmla="*/ 0 w 7444817"/>
              <a:gd name="connsiteY5" fmla="*/ 3874800 h 387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44817" h="3874800">
                <a:moveTo>
                  <a:pt x="0" y="0"/>
                </a:moveTo>
                <a:lnTo>
                  <a:pt x="7442616" y="0"/>
                </a:lnTo>
                <a:cubicBezTo>
                  <a:pt x="7447569" y="263418"/>
                  <a:pt x="7442616" y="3768874"/>
                  <a:pt x="7442616" y="3768874"/>
                </a:cubicBezTo>
                <a:lnTo>
                  <a:pt x="4538674" y="3768874"/>
                </a:lnTo>
                <a:lnTo>
                  <a:pt x="4538674" y="3874800"/>
                </a:lnTo>
                <a:lnTo>
                  <a:pt x="0" y="3874800"/>
                </a:lnTo>
                <a:close/>
              </a:path>
            </a:pathLst>
          </a:custGeom>
          <a:solidFill>
            <a:schemeClr val="bg1"/>
          </a:solidFill>
          <a:ln>
            <a:noFill/>
          </a:ln>
        </p:spPr>
        <p:txBody>
          <a:bodyPr wrap="square">
            <a:noAutofit/>
          </a:bodyPr>
          <a:lstStyle>
            <a:lvl1pPr>
              <a:defRPr/>
            </a:lvl1pPr>
          </a:lstStyle>
          <a:p>
            <a:pPr lvl="0"/>
            <a:r>
              <a:rPr lang="fr-FR" dirty="0"/>
              <a:t> </a:t>
            </a: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4617088" y="1507017"/>
            <a:ext cx="6840000" cy="1800000"/>
          </a:xfrm>
        </p:spPr>
        <p:txBody>
          <a:bodyPr anchor="b"/>
          <a:lstStyle>
            <a:lvl1pPr algn="l">
              <a:lnSpc>
                <a:spcPct val="72000"/>
              </a:lnSpc>
              <a:defRPr sz="4700"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4617088" y="3280884"/>
            <a:ext cx="684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4617088" y="4211638"/>
            <a:ext cx="2520000" cy="540000"/>
          </a:xfrm>
        </p:spPr>
        <p:txBody>
          <a:bodyPr/>
          <a:lstStyle>
            <a:lvl1pPr>
              <a:defRPr sz="2300" b="1">
                <a:solidFill>
                  <a:schemeClr val="tx1"/>
                </a:solidFill>
              </a:defRPr>
            </a:lvl1pPr>
          </a:lstStyle>
          <a:p>
            <a:fld id="{17BD7F9C-D61F-45C4-9950-66826F7AC354}" type="datetime4">
              <a:rPr lang="fr-FR" smtClean="0"/>
              <a:pPr/>
              <a:t>23 novembre 2023</a:t>
            </a:fld>
            <a:endParaRPr lang="fr-FR" dirty="0"/>
          </a:p>
        </p:txBody>
      </p:sp>
      <p:pic>
        <p:nvPicPr>
          <p:cNvPr id="24" name="Image 23" descr="Une image contenant texte&#10;&#10;Description générée automatiquement">
            <a:extLst>
              <a:ext uri="{FF2B5EF4-FFF2-40B4-BE49-F238E27FC236}">
                <a16:creationId xmlns:a16="http://schemas.microsoft.com/office/drawing/2014/main" id="{9E94AC8E-4327-42CB-A80E-858C6AAAF542}"/>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a:stretch/>
        </p:blipFill>
        <p:spPr>
          <a:xfrm>
            <a:off x="0" y="4647341"/>
            <a:ext cx="2460076" cy="2209801"/>
          </a:xfrm>
          <a:prstGeom prst="rect">
            <a:avLst/>
          </a:prstGeom>
        </p:spPr>
      </p:pic>
    </p:spTree>
    <p:extLst>
      <p:ext uri="{BB962C8B-B14F-4D97-AF65-F5344CB8AC3E}">
        <p14:creationId xmlns:p14="http://schemas.microsoft.com/office/powerpoint/2010/main" val="3679555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ouverture avec encadré contour rouge">
    <p:spTree>
      <p:nvGrpSpPr>
        <p:cNvPr id="1" name=""/>
        <p:cNvGrpSpPr/>
        <p:nvPr/>
      </p:nvGrpSpPr>
      <p:grpSpPr>
        <a:xfrm>
          <a:off x="0" y="0"/>
          <a:ext cx="0" cy="0"/>
          <a:chOff x="0" y="0"/>
          <a:chExt cx="0" cy="0"/>
        </a:xfrm>
      </p:grpSpPr>
      <p:sp>
        <p:nvSpPr>
          <p:cNvPr id="19" name="Graphique 10">
            <a:extLst>
              <a:ext uri="{FF2B5EF4-FFF2-40B4-BE49-F238E27FC236}">
                <a16:creationId xmlns:a16="http://schemas.microsoft.com/office/drawing/2014/main" id="{E1B5B5FB-9CFB-4EC5-84C4-2DBF5FC5DFB2}"/>
              </a:ext>
            </a:extLst>
          </p:cNvPr>
          <p:cNvSpPr>
            <a:spLocks noChangeAspect="1"/>
          </p:cNvSpPr>
          <p:nvPr userDrawn="1"/>
        </p:nvSpPr>
        <p:spPr>
          <a:xfrm>
            <a:off x="536400" y="537446"/>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noFill/>
          <a:ln w="15240" cap="flat">
            <a:solidFill>
              <a:schemeClr val="accent6">
                <a:lumMod val="50000"/>
              </a:schemeClr>
            </a:solid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6" y="4061199"/>
            <a:ext cx="2520000" cy="540000"/>
          </a:xfrm>
        </p:spPr>
        <p:txBody>
          <a:bodyPr/>
          <a:lstStyle>
            <a:lvl1pPr>
              <a:defRPr sz="2300" b="1">
                <a:solidFill>
                  <a:schemeClr val="tx1"/>
                </a:solidFill>
              </a:defRPr>
            </a:lvl1pPr>
          </a:lstStyle>
          <a:p>
            <a:fld id="{0D0554C4-B329-44FB-8A8A-413BF97C4B11}" type="datetime4">
              <a:rPr lang="fr-FR" smtClean="0"/>
              <a:pPr/>
              <a:t>23 novembre 2023</a:t>
            </a:fld>
            <a:endParaRPr lang="fr-FR" dirty="0"/>
          </a:p>
        </p:txBody>
      </p:sp>
      <p:pic>
        <p:nvPicPr>
          <p:cNvPr id="10" name="Image 9" descr="Une image contenant texte&#10;&#10;Description générée automatiquement">
            <a:extLst>
              <a:ext uri="{FF2B5EF4-FFF2-40B4-BE49-F238E27FC236}">
                <a16:creationId xmlns:a16="http://schemas.microsoft.com/office/drawing/2014/main" id="{9E94AC8E-4327-42CB-A80E-858C6AAAF54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0" y="4647341"/>
            <a:ext cx="2460076" cy="2209801"/>
          </a:xfrm>
          <a:prstGeom prst="rect">
            <a:avLst/>
          </a:prstGeom>
        </p:spPr>
      </p:pic>
      <p:pic>
        <p:nvPicPr>
          <p:cNvPr id="5" name="Imag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93736" y="4755650"/>
            <a:ext cx="3082580" cy="1274803"/>
          </a:xfrm>
          <a:prstGeom prst="rect">
            <a:avLst/>
          </a:prstGeom>
        </p:spPr>
      </p:pic>
      <p:pic>
        <p:nvPicPr>
          <p:cNvPr id="9" name="Image 8">
            <a:extLst>
              <a:ext uri="{FF2B5EF4-FFF2-40B4-BE49-F238E27FC236}">
                <a16:creationId xmlns:a16="http://schemas.microsoft.com/office/drawing/2014/main" id="{08882C35-4057-4032-81E9-650BF228329C}"/>
              </a:ext>
            </a:extLst>
          </p:cNvPr>
          <p:cNvPicPr>
            <a:picLocks noChangeAspect="1"/>
          </p:cNvPicPr>
          <p:nvPr userDrawn="1"/>
        </p:nvPicPr>
        <p:blipFill>
          <a:blip r:embed="rId4"/>
          <a:stretch>
            <a:fillRect/>
          </a:stretch>
        </p:blipFill>
        <p:spPr>
          <a:xfrm>
            <a:off x="8256760" y="4826996"/>
            <a:ext cx="3786255" cy="1581758"/>
          </a:xfrm>
          <a:prstGeom prst="rect">
            <a:avLst/>
          </a:prstGeom>
        </p:spPr>
      </p:pic>
    </p:spTree>
    <p:extLst>
      <p:ext uri="{BB962C8B-B14F-4D97-AF65-F5344CB8AC3E}">
        <p14:creationId xmlns:p14="http://schemas.microsoft.com/office/powerpoint/2010/main" val="33611284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contour rouge">
    <p:spTree>
      <p:nvGrpSpPr>
        <p:cNvPr id="1" name=""/>
        <p:cNvGrpSpPr/>
        <p:nvPr/>
      </p:nvGrpSpPr>
      <p:grpSpPr>
        <a:xfrm>
          <a:off x="0" y="0"/>
          <a:ext cx="0" cy="0"/>
          <a:chOff x="0" y="0"/>
          <a:chExt cx="0" cy="0"/>
        </a:xfrm>
      </p:grpSpPr>
      <p:pic>
        <p:nvPicPr>
          <p:cNvPr id="23" name="Image 22">
            <a:extLst>
              <a:ext uri="{FF2B5EF4-FFF2-40B4-BE49-F238E27FC236}">
                <a16:creationId xmlns:a16="http://schemas.microsoft.com/office/drawing/2014/main" id="{B118B9DB-4C04-4B63-8944-C9D098266FA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2000"/>
            <a:ext cx="10620000" cy="504000"/>
          </a:xfrm>
        </p:spPr>
        <p:txBody>
          <a:bodyPr anchor="ctr"/>
          <a:lstStyle>
            <a:lvl1pPr>
              <a:defRPr>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4821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25100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CE26DB7C-5267-462C-B94A-1EB8D6172714}" type="datetime4">
              <a:rPr lang="fr-FR" smtClean="0"/>
              <a:t>23 novembre 2023</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r>
              <a:rPr lang="fr-FR"/>
              <a:t>Pied de page de votre présentation - Date</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14821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dirty="0"/>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2510025" y="2799503"/>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14821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2510025" y="4167579"/>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14" name="Espace réservé du texte 2">
            <a:extLst>
              <a:ext uri="{FF2B5EF4-FFF2-40B4-BE49-F238E27FC236}">
                <a16:creationId xmlns:a16="http://schemas.microsoft.com/office/drawing/2014/main" id="{863F8089-6DF1-41FC-B75B-F8D08910E464}"/>
              </a:ext>
            </a:extLst>
          </p:cNvPr>
          <p:cNvSpPr>
            <a:spLocks noGrp="1"/>
          </p:cNvSpPr>
          <p:nvPr>
            <p:ph type="body" idx="17" hasCustomPrompt="1"/>
          </p:nvPr>
        </p:nvSpPr>
        <p:spPr>
          <a:xfrm>
            <a:off x="64478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D6FE874C-587C-4A91-AE0E-C1C9C3F63BC2}"/>
              </a:ext>
            </a:extLst>
          </p:cNvPr>
          <p:cNvSpPr>
            <a:spLocks noGrp="1"/>
          </p:cNvSpPr>
          <p:nvPr>
            <p:ph type="body" sz="quarter" idx="18" hasCustomPrompt="1"/>
          </p:nvPr>
        </p:nvSpPr>
        <p:spPr>
          <a:xfrm>
            <a:off x="74757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9" name="Espace réservé du texte 10">
            <a:extLst>
              <a:ext uri="{FF2B5EF4-FFF2-40B4-BE49-F238E27FC236}">
                <a16:creationId xmlns:a16="http://schemas.microsoft.com/office/drawing/2014/main" id="{DF1A1049-8BD1-4AAB-9532-C00607823C73}"/>
              </a:ext>
            </a:extLst>
          </p:cNvPr>
          <p:cNvSpPr>
            <a:spLocks noGrp="1"/>
          </p:cNvSpPr>
          <p:nvPr>
            <p:ph type="body" sz="quarter" idx="19" hasCustomPrompt="1"/>
          </p:nvPr>
        </p:nvSpPr>
        <p:spPr>
          <a:xfrm>
            <a:off x="64478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dirty="0"/>
              <a:t>NN</a:t>
            </a:r>
          </a:p>
        </p:txBody>
      </p:sp>
      <p:sp>
        <p:nvSpPr>
          <p:cNvPr id="20" name="Espace réservé du texte 10">
            <a:extLst>
              <a:ext uri="{FF2B5EF4-FFF2-40B4-BE49-F238E27FC236}">
                <a16:creationId xmlns:a16="http://schemas.microsoft.com/office/drawing/2014/main" id="{8D862442-38EE-4BD1-AF2C-FFE3291DF1FD}"/>
              </a:ext>
            </a:extLst>
          </p:cNvPr>
          <p:cNvSpPr>
            <a:spLocks noGrp="1"/>
          </p:cNvSpPr>
          <p:nvPr>
            <p:ph type="body" sz="quarter" idx="20" hasCustomPrompt="1"/>
          </p:nvPr>
        </p:nvSpPr>
        <p:spPr>
          <a:xfrm>
            <a:off x="7475725" y="2799503"/>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21" name="Espace réservé du texte 4">
            <a:extLst>
              <a:ext uri="{FF2B5EF4-FFF2-40B4-BE49-F238E27FC236}">
                <a16:creationId xmlns:a16="http://schemas.microsoft.com/office/drawing/2014/main" id="{DA285AE0-6497-45A4-8007-BCBF45B21516}"/>
              </a:ext>
            </a:extLst>
          </p:cNvPr>
          <p:cNvSpPr>
            <a:spLocks noGrp="1"/>
          </p:cNvSpPr>
          <p:nvPr>
            <p:ph type="body" sz="quarter" idx="21" hasCustomPrompt="1"/>
          </p:nvPr>
        </p:nvSpPr>
        <p:spPr>
          <a:xfrm>
            <a:off x="64478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2" name="Espace réservé du texte 10">
            <a:extLst>
              <a:ext uri="{FF2B5EF4-FFF2-40B4-BE49-F238E27FC236}">
                <a16:creationId xmlns:a16="http://schemas.microsoft.com/office/drawing/2014/main" id="{1277DAF8-0330-4C20-B633-516490DCC020}"/>
              </a:ext>
            </a:extLst>
          </p:cNvPr>
          <p:cNvSpPr>
            <a:spLocks noGrp="1"/>
          </p:cNvSpPr>
          <p:nvPr>
            <p:ph type="body" sz="quarter" idx="22" hasCustomPrompt="1"/>
          </p:nvPr>
        </p:nvSpPr>
        <p:spPr>
          <a:xfrm>
            <a:off x="7475725" y="4167579"/>
            <a:ext cx="2160000" cy="1080000"/>
          </a:xfrm>
        </p:spPr>
        <p:txBody>
          <a:bodyPr anchor="ctr"/>
          <a:lstStyle>
            <a:lvl1pPr>
              <a:defRPr sz="1300">
                <a:solidFill>
                  <a:schemeClr val="tx1"/>
                </a:solidFill>
              </a:defRPr>
            </a:lvl1pPr>
          </a:lstStyle>
          <a:p>
            <a:pPr lvl="0"/>
            <a:r>
              <a:rPr lang="fr-FR" dirty="0"/>
              <a:t>Modifier les styles du texte du masque</a:t>
            </a:r>
          </a:p>
        </p:txBody>
      </p:sp>
      <p:pic>
        <p:nvPicPr>
          <p:cNvPr id="25" name="Imag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pic>
        <p:nvPicPr>
          <p:cNvPr id="10" name="Image 9">
            <a:extLst>
              <a:ext uri="{FF2B5EF4-FFF2-40B4-BE49-F238E27FC236}">
                <a16:creationId xmlns:a16="http://schemas.microsoft.com/office/drawing/2014/main" id="{C1600448-15DF-41DF-AB6F-5D7012B545ED}"/>
              </a:ext>
            </a:extLst>
          </p:cNvPr>
          <p:cNvPicPr>
            <a:picLocks noChangeAspect="1"/>
          </p:cNvPicPr>
          <p:nvPr userDrawn="1"/>
        </p:nvPicPr>
        <p:blipFill>
          <a:blip r:embed="rId4"/>
          <a:stretch>
            <a:fillRect/>
          </a:stretch>
        </p:blipFill>
        <p:spPr>
          <a:xfrm>
            <a:off x="0" y="639675"/>
            <a:ext cx="714375" cy="314325"/>
          </a:xfrm>
          <a:prstGeom prst="rect">
            <a:avLst/>
          </a:prstGeom>
        </p:spPr>
      </p:pic>
      <p:pic>
        <p:nvPicPr>
          <p:cNvPr id="13" name="Image 12">
            <a:extLst>
              <a:ext uri="{FF2B5EF4-FFF2-40B4-BE49-F238E27FC236}">
                <a16:creationId xmlns:a16="http://schemas.microsoft.com/office/drawing/2014/main" id="{F46D7783-02FF-4E16-A52C-28AEFC792598}"/>
              </a:ext>
            </a:extLst>
          </p:cNvPr>
          <p:cNvPicPr>
            <a:picLocks noChangeAspect="1"/>
          </p:cNvPicPr>
          <p:nvPr userDrawn="1"/>
        </p:nvPicPr>
        <p:blipFill>
          <a:blip r:embed="rId5"/>
          <a:stretch>
            <a:fillRect/>
          </a:stretch>
        </p:blipFill>
        <p:spPr>
          <a:xfrm>
            <a:off x="10081936" y="6143464"/>
            <a:ext cx="1645694" cy="651025"/>
          </a:xfrm>
          <a:prstGeom prst="rect">
            <a:avLst/>
          </a:prstGeom>
        </p:spPr>
      </p:pic>
    </p:spTree>
    <p:extLst>
      <p:ext uri="{BB962C8B-B14F-4D97-AF65-F5344CB8AC3E}">
        <p14:creationId xmlns:p14="http://schemas.microsoft.com/office/powerpoint/2010/main" val="13060162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Grande partie">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DF8C6C31-7D7B-47B9-8A52-F9215569A4C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65510" y="6177603"/>
            <a:ext cx="1757360" cy="577552"/>
          </a:xfrm>
          <a:prstGeom prst="rect">
            <a:avLst/>
          </a:prstGeom>
        </p:spPr>
      </p:pic>
      <p:sp>
        <p:nvSpPr>
          <p:cNvPr id="10" name="Forme libre : forme 9">
            <a:extLst>
              <a:ext uri="{FF2B5EF4-FFF2-40B4-BE49-F238E27FC236}">
                <a16:creationId xmlns:a16="http://schemas.microsoft.com/office/drawing/2014/main" id="{9287D92D-9701-44CA-94A2-69F6C452575D}"/>
              </a:ext>
            </a:extLst>
          </p:cNvPr>
          <p:cNvSpPr>
            <a:spLocks noChangeAspect="1"/>
          </p:cNvSpPr>
          <p:nvPr userDrawn="1"/>
        </p:nvSpPr>
        <p:spPr>
          <a:xfrm>
            <a:off x="536343" y="536344"/>
            <a:ext cx="11160002" cy="5701107"/>
          </a:xfrm>
          <a:custGeom>
            <a:avLst/>
            <a:gdLst>
              <a:gd name="connsiteX0" fmla="*/ 985106 w 11160002"/>
              <a:gd name="connsiteY0" fmla="*/ 0 h 5701107"/>
              <a:gd name="connsiteX1" fmla="*/ 10144358 w 11160002"/>
              <a:gd name="connsiteY1" fmla="*/ 0 h 5701107"/>
              <a:gd name="connsiteX2" fmla="*/ 10144358 w 11160002"/>
              <a:gd name="connsiteY2" fmla="*/ 1 h 5701107"/>
              <a:gd name="connsiteX3" fmla="*/ 11151002 w 11160002"/>
              <a:gd name="connsiteY3" fmla="*/ 1 h 5701107"/>
              <a:gd name="connsiteX4" fmla="*/ 11151128 w 11160002"/>
              <a:gd name="connsiteY4" fmla="*/ 0 h 5701107"/>
              <a:gd name="connsiteX5" fmla="*/ 11160002 w 11160002"/>
              <a:gd name="connsiteY5" fmla="*/ 8876 h 5701107"/>
              <a:gd name="connsiteX6" fmla="*/ 11160002 w 11160002"/>
              <a:gd name="connsiteY6" fmla="*/ 5586636 h 5701107"/>
              <a:gd name="connsiteX7" fmla="*/ 11160002 w 11160002"/>
              <a:gd name="connsiteY7" fmla="*/ 5586762 h 5701107"/>
              <a:gd name="connsiteX8" fmla="*/ 11150875 w 11160002"/>
              <a:gd name="connsiteY8" fmla="*/ 5595382 h 5701107"/>
              <a:gd name="connsiteX9" fmla="*/ 9246907 w 11160002"/>
              <a:gd name="connsiteY9" fmla="*/ 5595382 h 5701107"/>
              <a:gd name="connsiteX10" fmla="*/ 9238035 w 11160002"/>
              <a:gd name="connsiteY10" fmla="*/ 5604508 h 5701107"/>
              <a:gd name="connsiteX11" fmla="*/ 9238035 w 11160002"/>
              <a:gd name="connsiteY11" fmla="*/ 5692105 h 5701107"/>
              <a:gd name="connsiteX12" fmla="*/ 9228908 w 11160002"/>
              <a:gd name="connsiteY12" fmla="*/ 5701106 h 5701107"/>
              <a:gd name="connsiteX13" fmla="*/ 8252595 w 11160002"/>
              <a:gd name="connsiteY13" fmla="*/ 5701106 h 5701107"/>
              <a:gd name="connsiteX14" fmla="*/ 8252595 w 11160002"/>
              <a:gd name="connsiteY14" fmla="*/ 5701107 h 5701107"/>
              <a:gd name="connsiteX15" fmla="*/ 9046 w 11160002"/>
              <a:gd name="connsiteY15" fmla="*/ 5701107 h 5701107"/>
              <a:gd name="connsiteX16" fmla="*/ 47 w 11160002"/>
              <a:gd name="connsiteY16" fmla="*/ 5692106 h 5701107"/>
              <a:gd name="connsiteX17" fmla="*/ 47 w 11160002"/>
              <a:gd name="connsiteY17" fmla="*/ 9636 h 5701107"/>
              <a:gd name="connsiteX18" fmla="*/ 0 w 11160002"/>
              <a:gd name="connsiteY18" fmla="*/ 8703 h 5701107"/>
              <a:gd name="connsiteX19" fmla="*/ 8793 w 11160002"/>
              <a:gd name="connsiteY19" fmla="*/ 1 h 5701107"/>
              <a:gd name="connsiteX20" fmla="*/ 985105 w 11160002"/>
              <a:gd name="connsiteY20" fmla="*/ 1 h 570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60002" h="5701107">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310201"/>
                  <a:pt x="11160002" y="5377976"/>
                  <a:pt x="11160002" y="5586636"/>
                </a:cubicBezTo>
                <a:cubicBezTo>
                  <a:pt x="11160002" y="5586673"/>
                  <a:pt x="11160002" y="5586725"/>
                  <a:pt x="11160002" y="5586762"/>
                </a:cubicBezTo>
                <a:cubicBezTo>
                  <a:pt x="11159863" y="5591668"/>
                  <a:pt x="11155768" y="5595522"/>
                  <a:pt x="11150875" y="5595382"/>
                </a:cubicBezTo>
                <a:lnTo>
                  <a:pt x="9246907" y="5595382"/>
                </a:lnTo>
                <a:lnTo>
                  <a:pt x="9238035" y="5604508"/>
                </a:lnTo>
                <a:lnTo>
                  <a:pt x="9238035" y="5692105"/>
                </a:lnTo>
                <a:cubicBezTo>
                  <a:pt x="9237972" y="5697100"/>
                  <a:pt x="9233903" y="5701106"/>
                  <a:pt x="9228908" y="5701106"/>
                </a:cubicBezTo>
                <a:lnTo>
                  <a:pt x="8252595" y="5701106"/>
                </a:lnTo>
                <a:lnTo>
                  <a:pt x="8252595" y="5701107"/>
                </a:lnTo>
                <a:lnTo>
                  <a:pt x="9046" y="5701107"/>
                </a:lnTo>
                <a:cubicBezTo>
                  <a:pt x="4077" y="5701107"/>
                  <a:pt x="47" y="5697075"/>
                  <a:pt x="47" y="5692106"/>
                </a:cubicBez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fr-FR"/>
          </a:p>
        </p:txBody>
      </p:sp>
      <p:sp>
        <p:nvSpPr>
          <p:cNvPr id="2" name="Titre 1">
            <a:extLst>
              <a:ext uri="{FF2B5EF4-FFF2-40B4-BE49-F238E27FC236}">
                <a16:creationId xmlns:a16="http://schemas.microsoft.com/office/drawing/2014/main" id="{F5412AB6-7FD5-460F-B722-2C4F455C05AC}"/>
              </a:ext>
            </a:extLst>
          </p:cNvPr>
          <p:cNvSpPr>
            <a:spLocks noGrp="1"/>
          </p:cNvSpPr>
          <p:nvPr>
            <p:ph type="title" hasCustomPrompt="1"/>
          </p:nvPr>
        </p:nvSpPr>
        <p:spPr>
          <a:xfrm>
            <a:off x="1083787" y="2273617"/>
            <a:ext cx="2880000" cy="1080000"/>
          </a:xfrm>
        </p:spPr>
        <p:txBody>
          <a:bodyPr anchor="b"/>
          <a:lstStyle>
            <a:lvl1pPr algn="l">
              <a:defRPr sz="6900" i="1">
                <a:solidFill>
                  <a:schemeClr val="tx2"/>
                </a:solidFill>
              </a:defRPr>
            </a:lvl1pPr>
          </a:lstStyle>
          <a:p>
            <a:r>
              <a:rPr lang="fr-FR" dirty="0"/>
              <a:t>NN</a:t>
            </a:r>
          </a:p>
        </p:txBody>
      </p:sp>
      <p:sp>
        <p:nvSpPr>
          <p:cNvPr id="3" name="Espace réservé du texte 2">
            <a:extLst>
              <a:ext uri="{FF2B5EF4-FFF2-40B4-BE49-F238E27FC236}">
                <a16:creationId xmlns:a16="http://schemas.microsoft.com/office/drawing/2014/main" id="{461ED590-E3E6-4DF4-9162-2A904771452D}"/>
              </a:ext>
            </a:extLst>
          </p:cNvPr>
          <p:cNvSpPr>
            <a:spLocks noGrp="1"/>
          </p:cNvSpPr>
          <p:nvPr>
            <p:ph type="body" idx="1" hasCustomPrompt="1"/>
          </p:nvPr>
        </p:nvSpPr>
        <p:spPr>
          <a:xfrm>
            <a:off x="1083786" y="3269296"/>
            <a:ext cx="7920000" cy="2160000"/>
          </a:xfrm>
        </p:spPr>
        <p:txBody>
          <a:bodyPr anchor="t"/>
          <a:lstStyle>
            <a:lvl1pPr marL="0" indent="0" algn="l">
              <a:buNone/>
              <a:defRPr sz="23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Modifier les styles du texte du masque</a:t>
            </a:r>
          </a:p>
        </p:txBody>
      </p:sp>
      <p:sp>
        <p:nvSpPr>
          <p:cNvPr id="8" name="Espace réservé de la date 7">
            <a:extLst>
              <a:ext uri="{FF2B5EF4-FFF2-40B4-BE49-F238E27FC236}">
                <a16:creationId xmlns:a16="http://schemas.microsoft.com/office/drawing/2014/main" id="{CC76C4E5-F666-4B92-80DC-0D82AFEB22C8}"/>
              </a:ext>
            </a:extLst>
          </p:cNvPr>
          <p:cNvSpPr>
            <a:spLocks noGrp="1"/>
          </p:cNvSpPr>
          <p:nvPr>
            <p:ph type="dt" sz="half" idx="10"/>
          </p:nvPr>
        </p:nvSpPr>
        <p:spPr/>
        <p:txBody>
          <a:bodyPr/>
          <a:lstStyle/>
          <a:p>
            <a:fld id="{04708BF8-992F-4F23-AA16-AB03FA41F6EE}" type="datetime4">
              <a:rPr lang="fr-FR" smtClean="0"/>
              <a:t>23 novembre 2023</a:t>
            </a:fld>
            <a:endParaRPr lang="fr-FR" dirty="0"/>
          </a:p>
        </p:txBody>
      </p:sp>
      <p:sp>
        <p:nvSpPr>
          <p:cNvPr id="11" name="Espace réservé du pied de page 10">
            <a:extLst>
              <a:ext uri="{FF2B5EF4-FFF2-40B4-BE49-F238E27FC236}">
                <a16:creationId xmlns:a16="http://schemas.microsoft.com/office/drawing/2014/main" id="{BBFF2255-0FA4-4D10-B137-EF7395F54D76}"/>
              </a:ext>
            </a:extLst>
          </p:cNvPr>
          <p:cNvSpPr>
            <a:spLocks noGrp="1"/>
          </p:cNvSpPr>
          <p:nvPr>
            <p:ph type="ftr" sz="quarter" idx="11"/>
          </p:nvPr>
        </p:nvSpPr>
        <p:spPr/>
        <p:txBody>
          <a:bodyPr/>
          <a:lstStyle/>
          <a:p>
            <a:r>
              <a:rPr lang="fr-FR"/>
              <a:t>Pied de page de votre présentation - Date</a:t>
            </a:r>
            <a:endParaRPr lang="fr-FR" dirty="0"/>
          </a:p>
        </p:txBody>
      </p:sp>
      <p:sp>
        <p:nvSpPr>
          <p:cNvPr id="13" name="Espace réservé du numéro de diapositive 12">
            <a:extLst>
              <a:ext uri="{FF2B5EF4-FFF2-40B4-BE49-F238E27FC236}">
                <a16:creationId xmlns:a16="http://schemas.microsoft.com/office/drawing/2014/main" id="{C11476EE-CC7F-4592-910E-D01AC09E4DE8}"/>
              </a:ext>
            </a:extLst>
          </p:cNvPr>
          <p:cNvSpPr>
            <a:spLocks noGrp="1"/>
          </p:cNvSpPr>
          <p:nvPr>
            <p:ph type="sldNum" sz="quarter" idx="12"/>
          </p:nvPr>
        </p:nvSpPr>
        <p:spPr/>
        <p:txBody>
          <a:bodyPr/>
          <a:lstStyle/>
          <a:p>
            <a:fld id="{975A587B-5814-4D9B-9598-FE9CB954CB01}" type="slidenum">
              <a:rPr lang="fr-FR" smtClean="0"/>
              <a:pPr/>
              <a:t>‹N°›</a:t>
            </a:fld>
            <a:endParaRPr lang="fr-FR" dirty="0"/>
          </a:p>
        </p:txBody>
      </p:sp>
      <p:pic>
        <p:nvPicPr>
          <p:cNvPr id="9" name="Imag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792639" y="6156907"/>
            <a:ext cx="1808129" cy="594237"/>
          </a:xfrm>
          <a:prstGeom prst="rect">
            <a:avLst/>
          </a:prstGeom>
        </p:spPr>
      </p:pic>
    </p:spTree>
    <p:extLst>
      <p:ext uri="{BB962C8B-B14F-4D97-AF65-F5344CB8AC3E}">
        <p14:creationId xmlns:p14="http://schemas.microsoft.com/office/powerpoint/2010/main" val="3485563118"/>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Intercalaire">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6EACE135-59D9-484C-AA32-3E7FCBCEA79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12" name="Graphique 9">
            <a:extLst>
              <a:ext uri="{FF2B5EF4-FFF2-40B4-BE49-F238E27FC236}">
                <a16:creationId xmlns:a16="http://schemas.microsoft.com/office/drawing/2014/main" id="{73DBF73D-0F1A-48F4-A208-D09D87208337}"/>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1003618" y="1874837"/>
            <a:ext cx="10080000" cy="1325563"/>
          </a:xfrm>
        </p:spPr>
        <p:txBody>
          <a:bodyPr anchor="t"/>
          <a:lstStyle>
            <a:lvl1pPr>
              <a:defRPr sz="3900" i="0" cap="none" baseline="0">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003618" y="1292225"/>
            <a:ext cx="10080000" cy="684000"/>
          </a:xfrm>
        </p:spPr>
        <p:txBody>
          <a:bodyPr anchor="b"/>
          <a:lstStyle>
            <a:lvl1pPr marL="0" indent="0">
              <a:buNone/>
              <a:defRPr sz="3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5068570" y="4189728"/>
            <a:ext cx="6624173" cy="1440000"/>
          </a:xfrm>
        </p:spPr>
        <p:txBody>
          <a:bodyPr/>
          <a:lstStyle>
            <a:lvl1pPr>
              <a:lnSpc>
                <a:spcPct val="90000"/>
              </a:lnSpc>
              <a:defRPr sz="3000" b="0">
                <a:solidFill>
                  <a:schemeClr val="tx1"/>
                </a:solidFill>
              </a:defRPr>
            </a:lvl1pPr>
            <a:lvl2pPr marL="486000" indent="0">
              <a:buNone/>
              <a:defRPr/>
            </a:lvl2pPr>
          </a:lstStyle>
          <a:p>
            <a:pPr lvl="0"/>
            <a:r>
              <a:rPr lang="fr-FR" dirty="0"/>
              <a:t>Modifier les styles du texte du masque</a:t>
            </a:r>
          </a:p>
        </p:txBody>
      </p:sp>
      <p:sp>
        <p:nvSpPr>
          <p:cNvPr id="18" name="Forme libre : forme 17">
            <a:extLst>
              <a:ext uri="{FF2B5EF4-FFF2-40B4-BE49-F238E27FC236}">
                <a16:creationId xmlns:a16="http://schemas.microsoft.com/office/drawing/2014/main" id="{D56C62DE-5253-4778-A5EA-AE2DB6A4F369}"/>
              </a:ext>
            </a:extLst>
          </p:cNvPr>
          <p:cNvSpPr>
            <a:spLocks noChangeAspect="1"/>
          </p:cNvSpPr>
          <p:nvPr userDrawn="1"/>
        </p:nvSpPr>
        <p:spPr>
          <a:xfrm flipH="1">
            <a:off x="536400" y="536400"/>
            <a:ext cx="11160000" cy="3297845"/>
          </a:xfrm>
          <a:custGeom>
            <a:avLst/>
            <a:gdLst>
              <a:gd name="connsiteX0" fmla="*/ 11153163 w 11161956"/>
              <a:gd name="connsiteY0" fmla="*/ 0 h 3298423"/>
              <a:gd name="connsiteX1" fmla="*/ 4123899 w 11161956"/>
              <a:gd name="connsiteY1" fmla="*/ 0 h 3298423"/>
              <a:gd name="connsiteX2" fmla="*/ 4123899 w 11161956"/>
              <a:gd name="connsiteY2" fmla="*/ 4660 h 3298423"/>
              <a:gd name="connsiteX3" fmla="*/ 6651 w 11161956"/>
              <a:gd name="connsiteY3" fmla="*/ 4660 h 3298423"/>
              <a:gd name="connsiteX4" fmla="*/ 0 w 11161956"/>
              <a:gd name="connsiteY4" fmla="*/ 11312 h 3298423"/>
              <a:gd name="connsiteX5" fmla="*/ 0 w 11161956"/>
              <a:gd name="connsiteY5" fmla="*/ 3185225 h 3298423"/>
              <a:gd name="connsiteX6" fmla="*/ 6650 w 11161956"/>
              <a:gd name="connsiteY6" fmla="*/ 3192066 h 3298423"/>
              <a:gd name="connsiteX7" fmla="*/ 6745 w 11161956"/>
              <a:gd name="connsiteY7" fmla="*/ 3192066 h 3298423"/>
              <a:gd name="connsiteX8" fmla="*/ 4132357 w 11161956"/>
              <a:gd name="connsiteY8" fmla="*/ 3192066 h 3298423"/>
              <a:gd name="connsiteX9" fmla="*/ 4133026 w 11161956"/>
              <a:gd name="connsiteY9" fmla="*/ 3192698 h 3298423"/>
              <a:gd name="connsiteX10" fmla="*/ 7013178 w 11161956"/>
              <a:gd name="connsiteY10" fmla="*/ 3192698 h 3298423"/>
              <a:gd name="connsiteX11" fmla="*/ 7013305 w 11161956"/>
              <a:gd name="connsiteY11" fmla="*/ 3192698 h 3298423"/>
              <a:gd name="connsiteX12" fmla="*/ 7022179 w 11161956"/>
              <a:gd name="connsiteY12" fmla="*/ 3201825 h 3298423"/>
              <a:gd name="connsiteX13" fmla="*/ 7022179 w 11161956"/>
              <a:gd name="connsiteY13" fmla="*/ 3289422 h 3298423"/>
              <a:gd name="connsiteX14" fmla="*/ 7031306 w 11161956"/>
              <a:gd name="connsiteY14" fmla="*/ 3298423 h 3298423"/>
              <a:gd name="connsiteX15" fmla="*/ 11161909 w 11161956"/>
              <a:gd name="connsiteY15" fmla="*/ 3298423 h 3298423"/>
              <a:gd name="connsiteX16" fmla="*/ 11161909 w 11161956"/>
              <a:gd name="connsiteY16" fmla="*/ 9634 h 3298423"/>
              <a:gd name="connsiteX17" fmla="*/ 11161956 w 11161956"/>
              <a:gd name="connsiteY17" fmla="*/ 8701 h 3298423"/>
              <a:gd name="connsiteX18" fmla="*/ 11153163 w 11161956"/>
              <a:gd name="connsiteY18" fmla="*/ 0 h 3298423"/>
              <a:gd name="connsiteX0" fmla="*/ 11153163 w 11161956"/>
              <a:gd name="connsiteY0" fmla="*/ 0 h 3298423"/>
              <a:gd name="connsiteX1" fmla="*/ 4123899 w 11161956"/>
              <a:gd name="connsiteY1" fmla="*/ 0 h 3298423"/>
              <a:gd name="connsiteX2" fmla="*/ 6651 w 11161956"/>
              <a:gd name="connsiteY2" fmla="*/ 4660 h 3298423"/>
              <a:gd name="connsiteX3" fmla="*/ 0 w 11161956"/>
              <a:gd name="connsiteY3" fmla="*/ 11312 h 3298423"/>
              <a:gd name="connsiteX4" fmla="*/ 0 w 11161956"/>
              <a:gd name="connsiteY4" fmla="*/ 3185225 h 3298423"/>
              <a:gd name="connsiteX5" fmla="*/ 6650 w 11161956"/>
              <a:gd name="connsiteY5" fmla="*/ 3192066 h 3298423"/>
              <a:gd name="connsiteX6" fmla="*/ 6745 w 11161956"/>
              <a:gd name="connsiteY6" fmla="*/ 3192066 h 3298423"/>
              <a:gd name="connsiteX7" fmla="*/ 4132357 w 11161956"/>
              <a:gd name="connsiteY7" fmla="*/ 3192066 h 3298423"/>
              <a:gd name="connsiteX8" fmla="*/ 4133026 w 11161956"/>
              <a:gd name="connsiteY8" fmla="*/ 3192698 h 3298423"/>
              <a:gd name="connsiteX9" fmla="*/ 7013178 w 11161956"/>
              <a:gd name="connsiteY9" fmla="*/ 3192698 h 3298423"/>
              <a:gd name="connsiteX10" fmla="*/ 7013305 w 11161956"/>
              <a:gd name="connsiteY10" fmla="*/ 3192698 h 3298423"/>
              <a:gd name="connsiteX11" fmla="*/ 7022179 w 11161956"/>
              <a:gd name="connsiteY11" fmla="*/ 3201825 h 3298423"/>
              <a:gd name="connsiteX12" fmla="*/ 7022179 w 11161956"/>
              <a:gd name="connsiteY12" fmla="*/ 3289422 h 3298423"/>
              <a:gd name="connsiteX13" fmla="*/ 7031306 w 11161956"/>
              <a:gd name="connsiteY13" fmla="*/ 3298423 h 3298423"/>
              <a:gd name="connsiteX14" fmla="*/ 11161909 w 11161956"/>
              <a:gd name="connsiteY14" fmla="*/ 3298423 h 3298423"/>
              <a:gd name="connsiteX15" fmla="*/ 11161909 w 11161956"/>
              <a:gd name="connsiteY15" fmla="*/ 9634 h 3298423"/>
              <a:gd name="connsiteX16" fmla="*/ 11161956 w 11161956"/>
              <a:gd name="connsiteY16" fmla="*/ 8701 h 3298423"/>
              <a:gd name="connsiteX17" fmla="*/ 11153163 w 11161956"/>
              <a:gd name="connsiteY17" fmla="*/ 0 h 329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161956" h="3298423">
                <a:moveTo>
                  <a:pt x="11153163" y="0"/>
                </a:moveTo>
                <a:lnTo>
                  <a:pt x="4123899" y="0"/>
                </a:lnTo>
                <a:lnTo>
                  <a:pt x="6651" y="4660"/>
                </a:lnTo>
                <a:cubicBezTo>
                  <a:pt x="2978" y="4660"/>
                  <a:pt x="0" y="7639"/>
                  <a:pt x="0" y="11312"/>
                </a:cubicBezTo>
                <a:lnTo>
                  <a:pt x="0" y="3185225"/>
                </a:lnTo>
                <a:cubicBezTo>
                  <a:pt x="-53" y="3188950"/>
                  <a:pt x="2924" y="3192009"/>
                  <a:pt x="6650" y="3192066"/>
                </a:cubicBezTo>
                <a:lnTo>
                  <a:pt x="6745" y="3192066"/>
                </a:lnTo>
                <a:lnTo>
                  <a:pt x="4132357" y="3192066"/>
                </a:lnTo>
                <a:lnTo>
                  <a:pt x="4133026" y="3192698"/>
                </a:lnTo>
                <a:lnTo>
                  <a:pt x="7013178" y="3192698"/>
                </a:lnTo>
                <a:lnTo>
                  <a:pt x="7013305" y="3192698"/>
                </a:lnTo>
                <a:cubicBezTo>
                  <a:pt x="7018274" y="3192774"/>
                  <a:pt x="7022254" y="3196856"/>
                  <a:pt x="7022179" y="3201825"/>
                </a:cubicBezTo>
                <a:lnTo>
                  <a:pt x="7022179" y="3289422"/>
                </a:lnTo>
                <a:cubicBezTo>
                  <a:pt x="7022242" y="3294417"/>
                  <a:pt x="7026311" y="3298423"/>
                  <a:pt x="7031306" y="3298423"/>
                </a:cubicBezTo>
                <a:lnTo>
                  <a:pt x="11161909" y="3298423"/>
                </a:lnTo>
                <a:lnTo>
                  <a:pt x="11161909" y="9634"/>
                </a:lnTo>
                <a:cubicBezTo>
                  <a:pt x="11161941" y="9325"/>
                  <a:pt x="11161957" y="9012"/>
                  <a:pt x="11161956" y="8701"/>
                </a:cubicBezTo>
                <a:cubicBezTo>
                  <a:pt x="11161931" y="3871"/>
                  <a:pt x="11157994" y="-26"/>
                  <a:pt x="11153163" y="0"/>
                </a:cubicBezTo>
                <a:close/>
              </a:path>
            </a:pathLst>
          </a:custGeom>
          <a:noFill/>
          <a:ln w="15240" cap="flat">
            <a:solidFill>
              <a:schemeClr val="tx2"/>
            </a:solidFill>
            <a:prstDash val="solid"/>
            <a:miter/>
          </a:ln>
        </p:spPr>
        <p:txBody>
          <a:bodyPr wrap="square" rtlCol="0" anchor="ctr">
            <a:noAutofit/>
          </a:bodyPr>
          <a:lstStyle/>
          <a:p>
            <a:pPr lvl="0"/>
            <a:endParaRPr lang="fr-FR"/>
          </a:p>
        </p:txBody>
      </p:sp>
      <p:sp>
        <p:nvSpPr>
          <p:cNvPr id="4" name="Espace réservé de la date 3">
            <a:extLst>
              <a:ext uri="{FF2B5EF4-FFF2-40B4-BE49-F238E27FC236}">
                <a16:creationId xmlns:a16="http://schemas.microsoft.com/office/drawing/2014/main" id="{785CC8D4-9036-4DEC-A292-8721EA6C2413}"/>
              </a:ext>
            </a:extLst>
          </p:cNvPr>
          <p:cNvSpPr>
            <a:spLocks noGrp="1"/>
          </p:cNvSpPr>
          <p:nvPr>
            <p:ph type="dt" sz="half" idx="14"/>
          </p:nvPr>
        </p:nvSpPr>
        <p:spPr/>
        <p:txBody>
          <a:bodyPr/>
          <a:lstStyle/>
          <a:p>
            <a:fld id="{04708BF8-992F-4F23-AA16-AB03FA41F6EE}" type="datetime4">
              <a:rPr lang="fr-FR" smtClean="0"/>
              <a:t>23 novembre 2023</a:t>
            </a:fld>
            <a:endParaRPr lang="fr-FR" dirty="0"/>
          </a:p>
        </p:txBody>
      </p:sp>
      <p:sp>
        <p:nvSpPr>
          <p:cNvPr id="5" name="Espace réservé du pied de page 4">
            <a:extLst>
              <a:ext uri="{FF2B5EF4-FFF2-40B4-BE49-F238E27FC236}">
                <a16:creationId xmlns:a16="http://schemas.microsoft.com/office/drawing/2014/main" id="{EE0D9201-4036-4805-93AA-7256AFC777A3}"/>
              </a:ext>
            </a:extLst>
          </p:cNvPr>
          <p:cNvSpPr>
            <a:spLocks noGrp="1"/>
          </p:cNvSpPr>
          <p:nvPr>
            <p:ph type="ftr" sz="quarter" idx="15"/>
          </p:nvPr>
        </p:nvSpPr>
        <p:spPr/>
        <p:txBody>
          <a:bodyPr/>
          <a:lstStyle/>
          <a:p>
            <a:r>
              <a:rPr lang="fr-FR"/>
              <a:t>Pied de page de votre présentation - Date</a:t>
            </a:r>
            <a:endParaRPr lang="fr-FR" dirty="0"/>
          </a:p>
        </p:txBody>
      </p:sp>
      <p:sp>
        <p:nvSpPr>
          <p:cNvPr id="8" name="Espace réservé du numéro de diapositive 7">
            <a:extLst>
              <a:ext uri="{FF2B5EF4-FFF2-40B4-BE49-F238E27FC236}">
                <a16:creationId xmlns:a16="http://schemas.microsoft.com/office/drawing/2014/main" id="{161397E8-F063-4026-A130-3F5A5175D280}"/>
              </a:ext>
            </a:extLst>
          </p:cNvPr>
          <p:cNvSpPr>
            <a:spLocks noGrp="1"/>
          </p:cNvSpPr>
          <p:nvPr>
            <p:ph type="sldNum" sz="quarter" idx="16"/>
          </p:nvPr>
        </p:nvSpPr>
        <p:spPr/>
        <p:txBody>
          <a:bodyPr/>
          <a:lstStyle/>
          <a:p>
            <a:fld id="{975A587B-5814-4D9B-9598-FE9CB954CB01}" type="slidenum">
              <a:rPr lang="fr-FR" smtClean="0"/>
              <a:pPr/>
              <a:t>‹N°›</a:t>
            </a:fld>
            <a:endParaRPr lang="fr-FR" dirty="0"/>
          </a:p>
        </p:txBody>
      </p:sp>
      <p:pic>
        <p:nvPicPr>
          <p:cNvPr id="6" name="Imag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1721953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1BAF3030-210E-4F95-B01F-6A5FA5AEE3F1}" type="datetime4">
              <a:rPr lang="fr-FR" smtClean="0"/>
              <a:t>23 novembre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FC1C4B15-9B99-4763-82D6-0606473A9387}"/>
              </a:ext>
            </a:extLst>
          </p:cNvPr>
          <p:cNvSpPr>
            <a:spLocks noGrp="1"/>
          </p:cNvSpPr>
          <p:nvPr>
            <p:ph type="title"/>
          </p:nvPr>
        </p:nvSpPr>
        <p:spPr/>
        <p:txBody>
          <a:bodyPr/>
          <a:lstStyle>
            <a:lvl1pPr>
              <a:defRPr>
                <a:solidFill>
                  <a:schemeClr val="tx2"/>
                </a:solidFill>
              </a:defRPr>
            </a:lvl1pPr>
          </a:lstStyle>
          <a:p>
            <a:r>
              <a:rPr lang="fr-FR"/>
              <a:t>Modifiez le style du titre</a:t>
            </a:r>
            <a:endParaRPr lang="fr-FR" dirty="0"/>
          </a:p>
        </p:txBody>
      </p:sp>
      <p:pic>
        <p:nvPicPr>
          <p:cNvPr id="8" name="Imag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7270614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e en 2 colonne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1624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23 novembre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du texte 8">
            <a:extLst>
              <a:ext uri="{FF2B5EF4-FFF2-40B4-BE49-F238E27FC236}">
                <a16:creationId xmlns:a16="http://schemas.microsoft.com/office/drawing/2014/main" id="{A848A337-FF3F-494D-9ED8-04CAA6B257B4}"/>
              </a:ext>
            </a:extLst>
          </p:cNvPr>
          <p:cNvSpPr>
            <a:spLocks noGrp="1"/>
          </p:cNvSpPr>
          <p:nvPr>
            <p:ph type="body" sz="quarter" idx="14"/>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4474791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e avec encadré contour roug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A43FFD05-87AB-4452-8462-E40CE5E2E73C}" type="datetime4">
              <a:rPr lang="fr-FR" smtClean="0"/>
              <a:t>23 novembre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chemeClr val="tx2"/>
            </a:solid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 name="Titre 1">
            <a:extLst>
              <a:ext uri="{FF2B5EF4-FFF2-40B4-BE49-F238E27FC236}">
                <a16:creationId xmlns:a16="http://schemas.microsoft.com/office/drawing/2014/main" id="{2FFDAAA0-036A-4992-BC75-6B39D6BE6533}"/>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1" name="Imag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7575398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hoto + 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23 novembre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32382" y="5768972"/>
            <a:ext cx="5318361" cy="288000"/>
          </a:xfrm>
        </p:spPr>
        <p:txBody>
          <a:bodyPr/>
          <a:lstStyle>
            <a:lvl1pPr>
              <a:defRPr sz="1100" b="0">
                <a:solidFill>
                  <a:schemeClr val="tx1"/>
                </a:solidFill>
              </a:defRPr>
            </a:lvl1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2883676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D7E9E631-13D7-40A2-ACE8-EA74897A880B}" type="datetime4">
              <a:rPr lang="fr-FR" smtClean="0"/>
              <a:t>23 novembre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6223795"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114021" y="5768972"/>
            <a:ext cx="5318361" cy="288000"/>
          </a:xfrm>
        </p:spPr>
        <p:txBody>
          <a:bodyPr/>
          <a:lstStyle>
            <a:lvl1pPr>
              <a:defRPr sz="1100" b="0">
                <a:solidFill>
                  <a:schemeClr val="tx1"/>
                </a:solidFill>
              </a:defRPr>
            </a:lvl1pPr>
          </a:lstStyle>
          <a:p>
            <a:pPr lvl="0"/>
            <a:r>
              <a:rPr lang="fr-FR" dirty="0"/>
              <a:t>Modifier les styles du texte du masque</a:t>
            </a:r>
          </a:p>
        </p:txBody>
      </p:sp>
      <p:sp>
        <p:nvSpPr>
          <p:cNvPr id="2" name="Titre 1">
            <a:extLst>
              <a:ext uri="{FF2B5EF4-FFF2-40B4-BE49-F238E27FC236}">
                <a16:creationId xmlns:a16="http://schemas.microsoft.com/office/drawing/2014/main" id="{622E6249-6D75-41B0-B233-E8E88F875428}"/>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7837409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e + graphiqu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82CD98D5-62B2-447B-919F-3288137FC0FF}" type="datetime4">
              <a:rPr lang="fr-FR" smtClean="0"/>
              <a:t>23 novembre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4" name="Espace réservé du graphique 2">
            <a:extLst>
              <a:ext uri="{FF2B5EF4-FFF2-40B4-BE49-F238E27FC236}">
                <a16:creationId xmlns:a16="http://schemas.microsoft.com/office/drawing/2014/main" id="{03E79644-DE19-4AE3-B9B7-D5D5BD3DEEAC}"/>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2" name="Titre 1">
            <a:extLst>
              <a:ext uri="{FF2B5EF4-FFF2-40B4-BE49-F238E27FC236}">
                <a16:creationId xmlns:a16="http://schemas.microsoft.com/office/drawing/2014/main" id="{0DCDF21E-AEDB-4F27-B631-B9808283E47F}"/>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1" name="Imag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0111788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Graphique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79E26BAF-03C0-4B38-AF75-03D3838D9244}" type="datetime4">
              <a:rPr lang="fr-FR" smtClean="0"/>
              <a:t>23 novembre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3" name="Espace réservé du graphique 2">
            <a:extLst>
              <a:ext uri="{FF2B5EF4-FFF2-40B4-BE49-F238E27FC236}">
                <a16:creationId xmlns:a16="http://schemas.microsoft.com/office/drawing/2014/main" id="{AF9A3C22-3C1C-4AB4-AE8B-6FF1AE085C3A}"/>
              </a:ext>
            </a:extLst>
          </p:cNvPr>
          <p:cNvSpPr>
            <a:spLocks noGrp="1"/>
          </p:cNvSpPr>
          <p:nvPr>
            <p:ph type="chart" sz="quarter" idx="13"/>
          </p:nvPr>
        </p:nvSpPr>
        <p:spPr>
          <a:xfrm>
            <a:off x="632383"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15" name="Espace réservé du graphique 2">
            <a:extLst>
              <a:ext uri="{FF2B5EF4-FFF2-40B4-BE49-F238E27FC236}">
                <a16:creationId xmlns:a16="http://schemas.microsoft.com/office/drawing/2014/main" id="{D1657746-3B4A-4AF9-AC3F-383BEF5BA0BD}"/>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2" name="Titre 1">
            <a:extLst>
              <a:ext uri="{FF2B5EF4-FFF2-40B4-BE49-F238E27FC236}">
                <a16:creationId xmlns:a16="http://schemas.microsoft.com/office/drawing/2014/main" id="{067C7065-2EF0-49F8-8E49-46885E9383AC}"/>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9" name="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9111550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hrase en exergu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23 novembre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6" name="Espace réservé du texte 25">
            <a:extLst>
              <a:ext uri="{FF2B5EF4-FFF2-40B4-BE49-F238E27FC236}">
                <a16:creationId xmlns:a16="http://schemas.microsoft.com/office/drawing/2014/main" id="{8F9FECD5-D2CD-47A0-9E84-8699C653053F}"/>
              </a:ext>
            </a:extLst>
          </p:cNvPr>
          <p:cNvSpPr>
            <a:spLocks noGrp="1"/>
          </p:cNvSpPr>
          <p:nvPr>
            <p:ph type="body" sz="quarter" idx="16"/>
          </p:nvPr>
        </p:nvSpPr>
        <p:spPr>
          <a:xfrm>
            <a:off x="6271200" y="3110400"/>
            <a:ext cx="5162400" cy="2944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28" name="Espace réservé du texte 27">
            <a:extLst>
              <a:ext uri="{FF2B5EF4-FFF2-40B4-BE49-F238E27FC236}">
                <a16:creationId xmlns:a16="http://schemas.microsoft.com/office/drawing/2014/main" id="{C7A3B5D7-E549-4343-BDFB-DD2FE8966B89}"/>
              </a:ext>
            </a:extLst>
          </p:cNvPr>
          <p:cNvSpPr>
            <a:spLocks noGrp="1"/>
          </p:cNvSpPr>
          <p:nvPr>
            <p:ph type="body" sz="quarter" idx="17"/>
          </p:nvPr>
        </p:nvSpPr>
        <p:spPr>
          <a:xfrm>
            <a:off x="632382" y="5768972"/>
            <a:ext cx="5318919" cy="288000"/>
          </a:xfrm>
        </p:spPr>
        <p:txBody>
          <a:bodyPr/>
          <a:lstStyle>
            <a:lvl1pPr>
              <a:defRPr sz="1100" b="0">
                <a:solidFill>
                  <a:schemeClr val="tx1"/>
                </a:solidFill>
              </a:defRPr>
            </a:lvl1pPr>
          </a:lstStyle>
          <a:p>
            <a:pPr lvl="0"/>
            <a:r>
              <a:rPr lang="fr-FR"/>
              <a:t>Modifier les styles du texte du masque</a:t>
            </a:r>
          </a:p>
        </p:txBody>
      </p:sp>
      <p:sp>
        <p:nvSpPr>
          <p:cNvPr id="25" name="Espace réservé du texte 24">
            <a:extLst>
              <a:ext uri="{FF2B5EF4-FFF2-40B4-BE49-F238E27FC236}">
                <a16:creationId xmlns:a16="http://schemas.microsoft.com/office/drawing/2014/main" id="{0E112B98-71A1-4A35-ADDC-DA25394AF018}"/>
              </a:ext>
            </a:extLst>
          </p:cNvPr>
          <p:cNvSpPr>
            <a:spLocks noGrp="1" noChangeAspect="1"/>
          </p:cNvSpPr>
          <p:nvPr>
            <p:ph type="body" sz="quarter" idx="15" hasCustomPrompt="1"/>
          </p:nvPr>
        </p:nvSpPr>
        <p:spPr>
          <a:xfrm>
            <a:off x="4688643" y="1976308"/>
            <a:ext cx="5386109" cy="780395"/>
          </a:xfrm>
          <a:custGeom>
            <a:avLst/>
            <a:gdLst>
              <a:gd name="connsiteX0" fmla="*/ 0 w 5386109"/>
              <a:gd name="connsiteY0" fmla="*/ 0 h 780395"/>
              <a:gd name="connsiteX1" fmla="*/ 5386109 w 5386109"/>
              <a:gd name="connsiteY1" fmla="*/ 0 h 780395"/>
              <a:gd name="connsiteX2" fmla="*/ 5386109 w 5386109"/>
              <a:gd name="connsiteY2" fmla="*/ 719512 h 780395"/>
              <a:gd name="connsiteX3" fmla="*/ 1262395 w 5386109"/>
              <a:gd name="connsiteY3" fmla="*/ 714748 h 780395"/>
              <a:gd name="connsiteX4" fmla="*/ 1262395 w 5386109"/>
              <a:gd name="connsiteY4" fmla="*/ 780395 h 780395"/>
              <a:gd name="connsiteX5" fmla="*/ 0 w 5386109"/>
              <a:gd name="connsiteY5" fmla="*/ 780395 h 780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6109" h="780395">
                <a:moveTo>
                  <a:pt x="0" y="0"/>
                </a:moveTo>
                <a:lnTo>
                  <a:pt x="5386109" y="0"/>
                </a:lnTo>
                <a:cubicBezTo>
                  <a:pt x="5386109" y="239837"/>
                  <a:pt x="5386109" y="479674"/>
                  <a:pt x="5386109" y="719512"/>
                </a:cubicBezTo>
                <a:lnTo>
                  <a:pt x="1262395" y="714748"/>
                </a:lnTo>
                <a:lnTo>
                  <a:pt x="1262395" y="780395"/>
                </a:lnTo>
                <a:lnTo>
                  <a:pt x="0" y="780395"/>
                </a:lnTo>
                <a:close/>
              </a:path>
            </a:pathLst>
          </a:custGeom>
          <a:solidFill>
            <a:schemeClr val="tx2"/>
          </a:solidFill>
        </p:spPr>
        <p:txBody>
          <a:bodyPr wrap="square" lIns="288000" tIns="144000" rIns="144000" bIns="72000">
            <a:noAutofit/>
          </a:bodyPr>
          <a:lstStyle>
            <a:lvl1pPr>
              <a:defRPr sz="2700">
                <a:solidFill>
                  <a:schemeClr val="bg1"/>
                </a:solidFill>
              </a:defRPr>
            </a:lvl1pPr>
          </a:lstStyle>
          <a:p>
            <a:pPr lvl="0"/>
            <a:r>
              <a:rPr lang="fr-FR" dirty="0"/>
              <a:t>Modifier le texte du masque</a:t>
            </a:r>
          </a:p>
        </p:txBody>
      </p:sp>
      <p:pic>
        <p:nvPicPr>
          <p:cNvPr id="12" name="Imag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3328745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iffres clés avec contour roug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23 novembre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8" name="Espace réservé du texte 27">
            <a:extLst>
              <a:ext uri="{FF2B5EF4-FFF2-40B4-BE49-F238E27FC236}">
                <a16:creationId xmlns:a16="http://schemas.microsoft.com/office/drawing/2014/main" id="{8E6E579D-E46A-495C-8F9A-5D16B776AA0F}"/>
              </a:ext>
            </a:extLst>
          </p:cNvPr>
          <p:cNvSpPr>
            <a:spLocks noGrp="1" noChangeAspect="1"/>
          </p:cNvSpPr>
          <p:nvPr>
            <p:ph type="body" sz="quarter" idx="13" hasCustomPrompt="1"/>
          </p:nvPr>
        </p:nvSpPr>
        <p:spPr>
          <a:xfrm>
            <a:off x="5288754"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30" name="Espace réservé du texte 29">
            <a:extLst>
              <a:ext uri="{FF2B5EF4-FFF2-40B4-BE49-F238E27FC236}">
                <a16:creationId xmlns:a16="http://schemas.microsoft.com/office/drawing/2014/main" id="{55934B5D-1360-4A1E-899C-866478C979F1}"/>
              </a:ext>
            </a:extLst>
          </p:cNvPr>
          <p:cNvSpPr>
            <a:spLocks noGrp="1" noChangeAspect="1"/>
          </p:cNvSpPr>
          <p:nvPr>
            <p:ph type="body" sz="quarter" idx="16" hasCustomPrompt="1"/>
          </p:nvPr>
        </p:nvSpPr>
        <p:spPr>
          <a:xfrm>
            <a:off x="7558377"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17" name="Espace réservé du texte 29">
            <a:extLst>
              <a:ext uri="{FF2B5EF4-FFF2-40B4-BE49-F238E27FC236}">
                <a16:creationId xmlns:a16="http://schemas.microsoft.com/office/drawing/2014/main" id="{6E3C987E-C3E6-4465-873A-75DDEAAD7FCF}"/>
              </a:ext>
            </a:extLst>
          </p:cNvPr>
          <p:cNvSpPr>
            <a:spLocks noGrp="1" noChangeAspect="1"/>
          </p:cNvSpPr>
          <p:nvPr>
            <p:ph type="body" sz="quarter" idx="17" hasCustomPrompt="1"/>
          </p:nvPr>
        </p:nvSpPr>
        <p:spPr>
          <a:xfrm>
            <a:off x="9828000"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Modifier les styles du texte du masque</a:t>
            </a:r>
          </a:p>
        </p:txBody>
      </p:sp>
      <p:pic>
        <p:nvPicPr>
          <p:cNvPr id="13" name="Imag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7761266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Fin Corporate">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79376" y="2164081"/>
            <a:ext cx="6033248" cy="2495054"/>
          </a:xfrm>
          <a:prstGeom prst="rect">
            <a:avLst/>
          </a:prstGeom>
        </p:spPr>
      </p:pic>
    </p:spTree>
    <p:extLst>
      <p:ext uri="{BB962C8B-B14F-4D97-AF65-F5344CB8AC3E}">
        <p14:creationId xmlns:p14="http://schemas.microsoft.com/office/powerpoint/2010/main" val="23307027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Fin JO">
    <p:spTree>
      <p:nvGrpSpPr>
        <p:cNvPr id="1" name=""/>
        <p:cNvGrpSpPr/>
        <p:nvPr/>
      </p:nvGrpSpPr>
      <p:grpSpPr>
        <a:xfrm>
          <a:off x="0" y="0"/>
          <a:ext cx="0" cy="0"/>
          <a:chOff x="0" y="0"/>
          <a:chExt cx="0" cy="0"/>
        </a:xfrm>
      </p:grpSpPr>
      <p:pic>
        <p:nvPicPr>
          <p:cNvPr id="26" name="Image 25">
            <a:extLst>
              <a:ext uri="{FF2B5EF4-FFF2-40B4-BE49-F238E27FC236}">
                <a16:creationId xmlns:a16="http://schemas.microsoft.com/office/drawing/2014/main" id="{E1515EB0-D500-46D9-9A13-F3C4A8B6549C}"/>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8724900" y="4023359"/>
            <a:ext cx="3467100" cy="2833783"/>
          </a:xfrm>
          <a:prstGeom prst="rect">
            <a:avLst/>
          </a:prstGeom>
        </p:spPr>
      </p:pic>
      <p:pic>
        <p:nvPicPr>
          <p:cNvPr id="27" name="Image 26">
            <a:extLst>
              <a:ext uri="{FF2B5EF4-FFF2-40B4-BE49-F238E27FC236}">
                <a16:creationId xmlns:a16="http://schemas.microsoft.com/office/drawing/2014/main" id="{B0D2F4E0-5B37-427A-870D-E9C5DE6E9C2D}"/>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2781300" y="2420891"/>
            <a:ext cx="1682750" cy="2119359"/>
          </a:xfrm>
          <a:prstGeom prst="rect">
            <a:avLst/>
          </a:prstGeom>
        </p:spPr>
      </p:pic>
      <p:cxnSp>
        <p:nvCxnSpPr>
          <p:cNvPr id="28" name="Connecteur droit 27">
            <a:extLst>
              <a:ext uri="{FF2B5EF4-FFF2-40B4-BE49-F238E27FC236}">
                <a16:creationId xmlns:a16="http://schemas.microsoft.com/office/drawing/2014/main" id="{FF2D43F4-F96E-44A9-AE46-46B7F1AF2705}"/>
              </a:ext>
            </a:extLst>
          </p:cNvPr>
          <p:cNvCxnSpPr/>
          <p:nvPr userDrawn="1"/>
        </p:nvCxnSpPr>
        <p:spPr>
          <a:xfrm>
            <a:off x="4530120"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DD0C038E-2247-4135-83AC-D1F887924847}"/>
              </a:ext>
            </a:extLst>
          </p:cNvPr>
          <p:cNvCxnSpPr/>
          <p:nvPr userDrawn="1"/>
        </p:nvCxnSpPr>
        <p:spPr>
          <a:xfrm>
            <a:off x="7661464"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0" name="Image 29">
            <a:extLst>
              <a:ext uri="{FF2B5EF4-FFF2-40B4-BE49-F238E27FC236}">
                <a16:creationId xmlns:a16="http://schemas.microsoft.com/office/drawing/2014/main" id="{61F6D58A-5260-4526-BD49-0818C739E9B4}"/>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a:stretch/>
        </p:blipFill>
        <p:spPr>
          <a:xfrm>
            <a:off x="4686300" y="2420891"/>
            <a:ext cx="2813838" cy="2119359"/>
          </a:xfrm>
          <a:prstGeom prst="rect">
            <a:avLst/>
          </a:prstGeom>
        </p:spPr>
      </p:pic>
      <p:pic>
        <p:nvPicPr>
          <p:cNvPr id="31" name="Image 30">
            <a:extLst>
              <a:ext uri="{FF2B5EF4-FFF2-40B4-BE49-F238E27FC236}">
                <a16:creationId xmlns:a16="http://schemas.microsoft.com/office/drawing/2014/main" id="{774B0C7C-BA17-4852-969C-DA2FC6D96188}"/>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a:stretch/>
        </p:blipFill>
        <p:spPr>
          <a:xfrm>
            <a:off x="7729538" y="2420891"/>
            <a:ext cx="1681161" cy="2119359"/>
          </a:xfrm>
          <a:prstGeom prst="rect">
            <a:avLst/>
          </a:prstGeom>
        </p:spPr>
      </p:pic>
      <p:pic>
        <p:nvPicPr>
          <p:cNvPr id="4" name="Image 3"/>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4852835" y="2902774"/>
            <a:ext cx="2508086" cy="824277"/>
          </a:xfrm>
          <a:prstGeom prst="rect">
            <a:avLst/>
          </a:prstGeom>
        </p:spPr>
      </p:pic>
    </p:spTree>
    <p:extLst>
      <p:ext uri="{BB962C8B-B14F-4D97-AF65-F5344CB8AC3E}">
        <p14:creationId xmlns:p14="http://schemas.microsoft.com/office/powerpoint/2010/main" val="366594060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18" Type="http://schemas.openxmlformats.org/officeDocument/2006/relationships/image" Target="../media/image11.png"/><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17" Type="http://schemas.openxmlformats.org/officeDocument/2006/relationships/theme" Target="../theme/theme2.xml"/><Relationship Id="rId2" Type="http://schemas.openxmlformats.org/officeDocument/2006/relationships/slideLayout" Target="../slideLayouts/slideLayout7.xml"/><Relationship Id="rId16" Type="http://schemas.openxmlformats.org/officeDocument/2006/relationships/slideLayout" Target="../slideLayouts/slideLayout21.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5" Type="http://schemas.openxmlformats.org/officeDocument/2006/relationships/slideLayout" Target="../slideLayouts/slideLayout20.xml"/><Relationship Id="rId10" Type="http://schemas.openxmlformats.org/officeDocument/2006/relationships/slideLayout" Target="../slideLayouts/slideLayout15.xml"/><Relationship Id="rId19" Type="http://schemas.openxmlformats.org/officeDocument/2006/relationships/image" Target="../media/image12.jpeg"/><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729CF1-B408-4B39-B7DC-AFEAD84F45F7}" type="datetimeFigureOut">
              <a:rPr lang="fr-FR" smtClean="0"/>
              <a:t>23/11/2023</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99A734-6F6A-4747-8496-1727BE0D694F}" type="slidenum">
              <a:rPr lang="fr-FR" smtClean="0"/>
              <a:t>‹N°›</a:t>
            </a:fld>
            <a:endParaRPr lang="fr-FR"/>
          </a:p>
        </p:txBody>
      </p:sp>
    </p:spTree>
    <p:extLst>
      <p:ext uri="{BB962C8B-B14F-4D97-AF65-F5344CB8AC3E}">
        <p14:creationId xmlns:p14="http://schemas.microsoft.com/office/powerpoint/2010/main" val="756338897"/>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697" r:id="rId3"/>
    <p:sldLayoutId id="2147483698" r:id="rId4"/>
    <p:sldLayoutId id="2147483716"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99FEEDDD-D6C0-4B7F-A0AD-C1C9349715D4}"/>
              </a:ext>
            </a:extLst>
          </p:cNvPr>
          <p:cNvPicPr>
            <a:picLocks noChangeAspect="1"/>
          </p:cNvPicPr>
          <p:nvPr userDrawn="1"/>
        </p:nvPicPr>
        <p:blipFill>
          <a:blip r:embed="rId18"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13" name="Graphique 9">
            <a:extLst>
              <a:ext uri="{FF2B5EF4-FFF2-40B4-BE49-F238E27FC236}">
                <a16:creationId xmlns:a16="http://schemas.microsoft.com/office/drawing/2014/main" id="{4A528FE9-6726-4371-A9EB-F5D6F5A79296}"/>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Espace réservé du titre 1">
            <a:extLst>
              <a:ext uri="{FF2B5EF4-FFF2-40B4-BE49-F238E27FC236}">
                <a16:creationId xmlns:a16="http://schemas.microsoft.com/office/drawing/2014/main" id="{BF798E53-107F-468D-A86A-B9E27C8FBA8B}"/>
              </a:ext>
            </a:extLst>
          </p:cNvPr>
          <p:cNvSpPr>
            <a:spLocks noGrp="1"/>
          </p:cNvSpPr>
          <p:nvPr>
            <p:ph type="title"/>
          </p:nvPr>
        </p:nvSpPr>
        <p:spPr>
          <a:xfrm>
            <a:off x="632384" y="198120"/>
            <a:ext cx="10800000" cy="719227"/>
          </a:xfrm>
          <a:prstGeom prst="rect">
            <a:avLst/>
          </a:prstGeom>
        </p:spPr>
        <p:txBody>
          <a:bodyPr vert="horz" lIns="91440" tIns="45720" rIns="91440" bIns="45720" rtlCol="0" anchor="b">
            <a:noAutofit/>
          </a:bodyPr>
          <a:lstStyle/>
          <a:p>
            <a:r>
              <a:rPr lang="fr-FR" dirty="0"/>
              <a:t>Modifiez le style du titre</a:t>
            </a:r>
          </a:p>
        </p:txBody>
      </p:sp>
      <p:sp>
        <p:nvSpPr>
          <p:cNvPr id="3" name="Espace réservé du texte 2">
            <a:extLst>
              <a:ext uri="{FF2B5EF4-FFF2-40B4-BE49-F238E27FC236}">
                <a16:creationId xmlns:a16="http://schemas.microsoft.com/office/drawing/2014/main" id="{33116353-A2DB-400D-836D-10B770C82C62}"/>
              </a:ext>
            </a:extLst>
          </p:cNvPr>
          <p:cNvSpPr>
            <a:spLocks noGrp="1"/>
          </p:cNvSpPr>
          <p:nvPr>
            <p:ph type="body" idx="1"/>
          </p:nvPr>
        </p:nvSpPr>
        <p:spPr>
          <a:xfrm>
            <a:off x="632384" y="1513680"/>
            <a:ext cx="10800000" cy="4572000"/>
          </a:xfrm>
          <a:prstGeom prst="rect">
            <a:avLst/>
          </a:prstGeom>
        </p:spPr>
        <p:txBody>
          <a:bodyPr vert="horz" lIns="91440" tIns="45720" rIns="91440" bIns="45720" rtlCol="0">
            <a:no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7548968" y="6468977"/>
            <a:ext cx="1440000" cy="252000"/>
          </a:xfrm>
          <a:prstGeom prst="rect">
            <a:avLst/>
          </a:prstGeom>
        </p:spPr>
        <p:txBody>
          <a:bodyPr vert="horz" lIns="91440" tIns="45720" rIns="91440" bIns="45720" rtlCol="0" anchor="ctr">
            <a:noAutofit/>
          </a:bodyPr>
          <a:lstStyle>
            <a:lvl1pPr algn="l">
              <a:defRPr sz="950">
                <a:solidFill>
                  <a:schemeClr val="tx1"/>
                </a:solidFill>
              </a:defRPr>
            </a:lvl1pPr>
          </a:lstStyle>
          <a:p>
            <a:fld id="{04708BF8-992F-4F23-AA16-AB03FA41F6EE}" type="datetime4">
              <a:rPr lang="fr-FR" smtClean="0"/>
              <a:pPr/>
              <a:t>23 novembre 2023</a:t>
            </a:fld>
            <a:endParaRPr lang="fr-FR" dirty="0"/>
          </a:p>
        </p:txBody>
      </p:sp>
      <p:sp>
        <p:nvSpPr>
          <p:cNvPr id="5" name="Espace réservé du pied de page 4">
            <a:extLst>
              <a:ext uri="{FF2B5EF4-FFF2-40B4-BE49-F238E27FC236}">
                <a16:creationId xmlns:a16="http://schemas.microsoft.com/office/drawing/2014/main" id="{16B74129-F7BE-4703-924F-ACEA71B2544C}"/>
              </a:ext>
            </a:extLst>
          </p:cNvPr>
          <p:cNvSpPr>
            <a:spLocks noGrp="1"/>
          </p:cNvSpPr>
          <p:nvPr>
            <p:ph type="ftr" sz="quarter" idx="3"/>
          </p:nvPr>
        </p:nvSpPr>
        <p:spPr>
          <a:xfrm>
            <a:off x="632384" y="6468977"/>
            <a:ext cx="3600000" cy="252000"/>
          </a:xfrm>
          <a:prstGeom prst="rect">
            <a:avLst/>
          </a:prstGeom>
        </p:spPr>
        <p:txBody>
          <a:bodyPr vert="horz" lIns="91440" tIns="45720" rIns="91440" bIns="45720" rtlCol="0" anchor="ctr">
            <a:noAutofit/>
          </a:bodyPr>
          <a:lstStyle>
            <a:lvl1pPr algn="l">
              <a:defRPr sz="950">
                <a:solidFill>
                  <a:schemeClr val="tx1"/>
                </a:solidFill>
              </a:defRPr>
            </a:lvl1pPr>
          </a:lstStyle>
          <a:p>
            <a:r>
              <a:rPr lang="fr-FR"/>
              <a:t>Pied de page de votre présentation - Date</a:t>
            </a:r>
            <a:endParaRPr lang="fr-FR" dirty="0"/>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5736000" y="6477000"/>
            <a:ext cx="720000" cy="252000"/>
          </a:xfrm>
          <a:prstGeom prst="rect">
            <a:avLst/>
          </a:prstGeom>
        </p:spPr>
        <p:txBody>
          <a:bodyPr vert="horz" lIns="91440" tIns="45720" rIns="91440" bIns="45720" rtlCol="0" anchor="ctr">
            <a:noAutofit/>
          </a:bodyPr>
          <a:lstStyle>
            <a:lvl1pPr algn="ctr">
              <a:defRPr sz="1300" b="1">
                <a:solidFill>
                  <a:schemeClr val="tx2"/>
                </a:solidFill>
              </a:defRPr>
            </a:lvl1pPr>
          </a:lstStyle>
          <a:p>
            <a:fld id="{975A587B-5814-4D9B-9598-FE9CB954CB01}" type="slidenum">
              <a:rPr lang="fr-FR" smtClean="0"/>
              <a:pPr/>
              <a:t>‹N°›</a:t>
            </a:fld>
            <a:endParaRPr lang="fr-FR" dirty="0"/>
          </a:p>
        </p:txBody>
      </p:sp>
      <p:sp>
        <p:nvSpPr>
          <p:cNvPr id="10" name="Rectangle 9">
            <a:extLst>
              <a:ext uri="{FF2B5EF4-FFF2-40B4-BE49-F238E27FC236}">
                <a16:creationId xmlns:a16="http://schemas.microsoft.com/office/drawing/2014/main" id="{A8D5B8EF-AB80-4B22-83F8-59F347BA5E67}"/>
              </a:ext>
            </a:extLst>
          </p:cNvPr>
          <p:cNvSpPr/>
          <p:nvPr userDrawn="1"/>
        </p:nvSpPr>
        <p:spPr>
          <a:xfrm>
            <a:off x="0" y="647462"/>
            <a:ext cx="558000" cy="104298"/>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Image 10"/>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541714042"/>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 id="2147483730" r:id="rId13"/>
    <p:sldLayoutId id="2147483731" r:id="rId14"/>
    <p:sldLayoutId id="2147483732" r:id="rId15"/>
    <p:sldLayoutId id="2147483733" r:id="rId16"/>
  </p:sldLayoutIdLst>
  <p:hf hdr="0"/>
  <p:txStyles>
    <p:title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hyperlink" Target="https://www.google.fr/url?sa=i&amp;rct=j&amp;q=&amp;esrc=s&amp;source=images&amp;cd=&amp;cad=rja&amp;uact=8&amp;ved=2ahUKEwjt5qXfsbXcAhUFDOwKHZYZA0wQjRx6BAgBEAU&amp;url=https://fr.fotolia.com/tag/%22%C3%A0%20retenir%22&amp;psig=AOvVaw2JoVTkk_lOo4UqznKrnQmc&amp;ust=1532440987601167" TargetMode="External"/><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31.png"/><Relationship Id="rId11" Type="http://schemas.openxmlformats.org/officeDocument/2006/relationships/image" Target="../media/image35.png"/><Relationship Id="rId5" Type="http://schemas.openxmlformats.org/officeDocument/2006/relationships/image" Target="../media/image30.emf"/><Relationship Id="rId10" Type="http://schemas.openxmlformats.org/officeDocument/2006/relationships/image" Target="../media/image34.png"/><Relationship Id="rId4" Type="http://schemas.openxmlformats.org/officeDocument/2006/relationships/image" Target="../media/image29.png"/><Relationship Id="rId9" Type="http://schemas.openxmlformats.org/officeDocument/2006/relationships/image" Target="../media/image33.jpeg"/></Relationships>
</file>

<file path=ppt/slides/_rels/slide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8.png"/><Relationship Id="rId1" Type="http://schemas.openxmlformats.org/officeDocument/2006/relationships/slideLayout" Target="../slideLayouts/slideLayout5.xml"/><Relationship Id="rId4" Type="http://schemas.openxmlformats.org/officeDocument/2006/relationships/image" Target="../media/image39.png"/></Relationships>
</file>

<file path=ppt/slides/_rels/slide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hyperlink" Target="https://groupebpce-my.sharepoint.com/:v:/g/personal/romain_dehlinger_natixis_com/EfTPqi4PnC1AhLb3EhDI20cB-Jqb33-eypwUWDXZHwb2NA" TargetMode="External"/><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41.png"/></Relationships>
</file>

<file path=ppt/slides/_rels/slide8.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2.png"/><Relationship Id="rId7" Type="http://schemas.openxmlformats.org/officeDocument/2006/relationships/hyperlink" Target="http://commerciaux.celca.caisse-epargne.fr/download/1648/lettre-hebdomadaire-vega-investment-managers/31722/la-lettre-hebdomadaire-de-vega-im_20-novembre-2023.pdf" TargetMode="External"/><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44.png"/><Relationship Id="rId5" Type="http://schemas.openxmlformats.org/officeDocument/2006/relationships/hyperlink" Target="http://commerciaux.celca.caisse-epargne.fr/download/1449/referentiel-des-delegations-commerciales/9052/referentiel-des-derogations-commerciales.pdf" TargetMode="External"/><Relationship Id="rId4"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a:xfrm>
            <a:off x="0" y="5168079"/>
            <a:ext cx="13133154" cy="556592"/>
          </a:xfrm>
        </p:spPr>
        <p:txBody>
          <a:bodyPr/>
          <a:lstStyle/>
          <a:p>
            <a:r>
              <a:rPr lang="fr-FR" sz="2700" dirty="0"/>
              <a:t>2023 – Semaine 48 du Lundi 27 novembre au Samedi  2 décembre</a:t>
            </a:r>
          </a:p>
        </p:txBody>
      </p:sp>
    </p:spTree>
    <p:extLst>
      <p:ext uri="{BB962C8B-B14F-4D97-AF65-F5344CB8AC3E}">
        <p14:creationId xmlns:p14="http://schemas.microsoft.com/office/powerpoint/2010/main" val="8539782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3"/>
          <p:cNvSpPr txBox="1">
            <a:spLocks/>
          </p:cNvSpPr>
          <p:nvPr/>
        </p:nvSpPr>
        <p:spPr>
          <a:xfrm>
            <a:off x="3030885" y="6498618"/>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 48</a:t>
            </a:r>
          </a:p>
        </p:txBody>
      </p:sp>
      <p:sp>
        <p:nvSpPr>
          <p:cNvPr id="3" name="Espace réservé du numéro de diapositive 1"/>
          <p:cNvSpPr txBox="1">
            <a:spLocks/>
          </p:cNvSpPr>
          <p:nvPr/>
        </p:nvSpPr>
        <p:spPr>
          <a:xfrm>
            <a:off x="11276532" y="6474557"/>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2</a:t>
            </a:fld>
            <a:endParaRPr lang="fr-FR" sz="1000" b="1" dirty="0">
              <a:solidFill>
                <a:schemeClr val="tx1">
                  <a:lumMod val="50000"/>
                  <a:lumOff val="50000"/>
                </a:schemeClr>
              </a:solidFill>
              <a:latin typeface="+mj-lt"/>
              <a:cs typeface="Helvetica Neue Medium"/>
            </a:endParaRPr>
          </a:p>
        </p:txBody>
      </p:sp>
      <p:sp>
        <p:nvSpPr>
          <p:cNvPr id="4" name="Rectangle 3">
            <a:extLst>
              <a:ext uri="{FF2B5EF4-FFF2-40B4-BE49-F238E27FC236}">
                <a16:creationId xmlns:a16="http://schemas.microsoft.com/office/drawing/2014/main" id="{726F0729-DD20-87B4-653E-2F9BC6369A05}"/>
              </a:ext>
            </a:extLst>
          </p:cNvPr>
          <p:cNvSpPr/>
          <p:nvPr/>
        </p:nvSpPr>
        <p:spPr>
          <a:xfrm>
            <a:off x="3652251" y="3233217"/>
            <a:ext cx="8539749" cy="1754326"/>
          </a:xfrm>
          <a:prstGeom prst="rect">
            <a:avLst/>
          </a:prstGeom>
          <a:solidFill>
            <a:schemeClr val="bg1">
              <a:lumMod val="85000"/>
            </a:schemeClr>
          </a:solidFill>
        </p:spPr>
        <p:txBody>
          <a:bodyPr wrap="square">
            <a:spAutoFit/>
          </a:bodyPr>
          <a:lstStyle/>
          <a:p>
            <a:pPr marL="285750" indent="-285750">
              <a:buFont typeface="Wingdings" panose="05000000000000000000" pitchFamily="2" charset="2"/>
              <a:buChar char="§"/>
            </a:pPr>
            <a:r>
              <a:rPr lang="fr-FR" dirty="0">
                <a:effectLst>
                  <a:outerShdw blurRad="38100" dist="38100" dir="2700000" algn="tl">
                    <a:srgbClr val="000000">
                      <a:alpha val="43137"/>
                    </a:srgbClr>
                  </a:outerShdw>
                </a:effectLst>
              </a:rPr>
              <a:t>SCPI OUVERTES : </a:t>
            </a:r>
            <a:r>
              <a:rPr lang="fr-FR" dirty="0"/>
              <a:t>à date chez CNP &amp; BPCE VIE (HORS  TEORA BY NWM) &amp; SCPI en direct</a:t>
            </a:r>
          </a:p>
          <a:p>
            <a:pPr marL="285750" indent="-285750">
              <a:buFont typeface="Wingdings" panose="05000000000000000000" pitchFamily="2" charset="2"/>
              <a:buChar char="§"/>
            </a:pPr>
            <a:r>
              <a:rPr lang="fr-FR" dirty="0">
                <a:effectLst>
                  <a:outerShdw blurRad="38100" dist="38100" dir="2700000" algn="tl">
                    <a:srgbClr val="000000">
                      <a:alpha val="43137"/>
                    </a:srgbClr>
                  </a:outerShdw>
                </a:effectLst>
              </a:rPr>
              <a:t>Assurance Vie: </a:t>
            </a:r>
            <a:r>
              <a:rPr lang="fr-FR" dirty="0"/>
              <a:t>Calendrier des opérations de fin d’année actes des gestion assurance vie </a:t>
            </a:r>
          </a:p>
          <a:p>
            <a:pPr marL="285750" indent="-285750">
              <a:buFont typeface="Wingdings" panose="05000000000000000000" pitchFamily="2" charset="2"/>
              <a:buChar char="§"/>
            </a:pPr>
            <a:r>
              <a:rPr lang="fr-FR" dirty="0">
                <a:effectLst>
                  <a:outerShdw blurRad="38100" dist="38100" dir="2700000" algn="tl">
                    <a:srgbClr val="000000">
                      <a:alpha val="43137"/>
                    </a:srgbClr>
                  </a:outerShdw>
                </a:effectLst>
              </a:rPr>
              <a:t>Assurance Vie / Valeurs  mobilières: NIMI : </a:t>
            </a:r>
            <a:r>
              <a:rPr lang="fr-FR" dirty="0"/>
              <a:t>Réécoute de la </a:t>
            </a:r>
            <a:r>
              <a:rPr lang="fr-FR" dirty="0" err="1"/>
              <a:t>webex</a:t>
            </a:r>
            <a:r>
              <a:rPr lang="fr-FR" dirty="0"/>
              <a:t> </a:t>
            </a:r>
            <a:r>
              <a:rPr lang="fr-FR" dirty="0" err="1"/>
              <a:t>Seeyond</a:t>
            </a:r>
            <a:r>
              <a:rPr lang="fr-FR" dirty="0"/>
              <a:t> Global </a:t>
            </a:r>
            <a:r>
              <a:rPr lang="fr-FR"/>
              <a:t>Min Vol jeudi 23 </a:t>
            </a:r>
            <a:r>
              <a:rPr lang="fr-FR" dirty="0"/>
              <a:t>novembre 2023</a:t>
            </a:r>
          </a:p>
          <a:p>
            <a:pPr marL="285750" indent="-285750">
              <a:buFont typeface="Wingdings" panose="05000000000000000000" pitchFamily="2" charset="2"/>
              <a:buChar char="§"/>
            </a:pPr>
            <a:r>
              <a:rPr lang="fr-FR">
                <a:effectLst>
                  <a:outerShdw blurRad="38100" dist="38100" dir="2700000" algn="tl">
                    <a:srgbClr val="000000">
                      <a:alpha val="43137"/>
                    </a:srgbClr>
                  </a:outerShdw>
                </a:effectLst>
              </a:rPr>
              <a:t>Assurance </a:t>
            </a:r>
            <a:r>
              <a:rPr lang="fr-FR" dirty="0">
                <a:effectLst>
                  <a:outerShdw blurRad="38100" dist="38100" dir="2700000" algn="tl">
                    <a:srgbClr val="000000">
                      <a:alpha val="43137"/>
                    </a:srgbClr>
                  </a:outerShdw>
                </a:effectLst>
              </a:rPr>
              <a:t>Vie / Valeurs  mobilières : VEGA IM </a:t>
            </a:r>
            <a:r>
              <a:rPr lang="fr-FR" dirty="0"/>
              <a:t>:  La lettre HEBDO du 20 novembre 2023</a:t>
            </a:r>
          </a:p>
        </p:txBody>
      </p:sp>
    </p:spTree>
    <p:extLst>
      <p:ext uri="{BB962C8B-B14F-4D97-AF65-F5344CB8AC3E}">
        <p14:creationId xmlns:p14="http://schemas.microsoft.com/office/powerpoint/2010/main" val="25698339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0" y="368300"/>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COLLECTE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a:t>
            </a:r>
            <a:r>
              <a:rPr lang="fr-FR" sz="2200" b="1" kern="0" dirty="0">
                <a:solidFill>
                  <a:schemeClr val="bg1">
                    <a:lumMod val="50000"/>
                  </a:schemeClr>
                </a:solidFill>
                <a:effectLst>
                  <a:outerShdw blurRad="38100" dist="38100" dir="2700000" algn="tl">
                    <a:srgbClr val="000000">
                      <a:alpha val="43137"/>
                    </a:srgbClr>
                  </a:outerShdw>
                </a:effectLst>
                <a:latin typeface="Calibri"/>
              </a:rPr>
              <a:t>S</a:t>
            </a:r>
            <a:r>
              <a:rPr lang="fr-FR" sz="2200" b="1" kern="0" dirty="0">
                <a:solidFill>
                  <a:schemeClr val="bg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CPI OUVERTES A DATE CHEZ  CNP &amp; BPCE VIE (HORS TEORA BY NWM) &amp; SCPI EN  DIRECT</a:t>
            </a:r>
            <a:endParaRPr lang="fr-FR" sz="2200" kern="0" dirty="0">
              <a:solidFill>
                <a:schemeClr val="bg1">
                  <a:lumMod val="50000"/>
                </a:schemeClr>
              </a:solidFill>
            </a:endParaRPr>
          </a:p>
        </p:txBody>
      </p:sp>
      <p:sp>
        <p:nvSpPr>
          <p:cNvPr id="9" name="Rectangle 8"/>
          <p:cNvSpPr/>
          <p:nvPr/>
        </p:nvSpPr>
        <p:spPr>
          <a:xfrm>
            <a:off x="11014558" y="3196695"/>
            <a:ext cx="1134369" cy="32802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Picture 9">
            <a:extLst>
              <a:ext uri="{FF2B5EF4-FFF2-40B4-BE49-F238E27FC236}">
                <a16:creationId xmlns:a16="http://schemas.microsoft.com/office/drawing/2014/main" id="{02099965-D0A3-47AD-B902-59282BF11C84}"/>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3771616" y="1749669"/>
            <a:ext cx="1043608" cy="779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Image 10"/>
          <p:cNvPicPr>
            <a:picLocks noChangeAspect="1"/>
          </p:cNvPicPr>
          <p:nvPr/>
        </p:nvPicPr>
        <p:blipFill>
          <a:blip r:embed="rId4"/>
          <a:stretch>
            <a:fillRect/>
          </a:stretch>
        </p:blipFill>
        <p:spPr>
          <a:xfrm>
            <a:off x="1675787" y="2015422"/>
            <a:ext cx="1208879" cy="348848"/>
          </a:xfrm>
          <a:prstGeom prst="rect">
            <a:avLst/>
          </a:prstGeom>
        </p:spPr>
      </p:pic>
      <p:sp>
        <p:nvSpPr>
          <p:cNvPr id="12" name="Espace réservé du texte 13"/>
          <p:cNvSpPr txBox="1">
            <a:spLocks/>
          </p:cNvSpPr>
          <p:nvPr/>
        </p:nvSpPr>
        <p:spPr>
          <a:xfrm>
            <a:off x="1868007" y="6524625"/>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a:t>
            </a:r>
            <a:r>
              <a:rPr lang="fr-FR" baseline="0" dirty="0">
                <a:solidFill>
                  <a:schemeClr val="bg1">
                    <a:lumMod val="50000"/>
                  </a:schemeClr>
                </a:solidFill>
              </a:rPr>
              <a:t> </a:t>
            </a:r>
            <a:r>
              <a:rPr lang="fr-FR" dirty="0">
                <a:solidFill>
                  <a:schemeClr val="bg1">
                    <a:lumMod val="50000"/>
                  </a:schemeClr>
                </a:solidFill>
              </a:rPr>
              <a:t>48</a:t>
            </a:r>
          </a:p>
        </p:txBody>
      </p:sp>
      <p:sp>
        <p:nvSpPr>
          <p:cNvPr id="13" name="Espace réservé du numéro de diapositive 1"/>
          <p:cNvSpPr txBox="1">
            <a:spLocks/>
          </p:cNvSpPr>
          <p:nvPr/>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3</a:t>
            </a:fld>
            <a:endParaRPr lang="fr-FR" sz="1000" b="1" dirty="0">
              <a:solidFill>
                <a:schemeClr val="tx1">
                  <a:lumMod val="50000"/>
                  <a:lumOff val="50000"/>
                </a:schemeClr>
              </a:solidFill>
              <a:latin typeface="+mj-lt"/>
              <a:cs typeface="Helvetica Neue Medium"/>
            </a:endParaRPr>
          </a:p>
        </p:txBody>
      </p:sp>
      <p:sp>
        <p:nvSpPr>
          <p:cNvPr id="14" name="Rectangle 13"/>
          <p:cNvSpPr/>
          <p:nvPr/>
        </p:nvSpPr>
        <p:spPr>
          <a:xfrm>
            <a:off x="11028156" y="256664"/>
            <a:ext cx="1120771" cy="149300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26" name="Picture 2" descr="Toujours indiquer l’entité titulaire jointe en cas de souscription pour une personne mariée sous un régime communautaire ou pacsée en régime d’indivision, SAUF si remploi de fonds propres.&#10;Pour rappel la signature du conjoint ou partenaire de Pacs est d’ailleurs nécessaire sur le bulletin dans ces cas de fig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41540" y="5125450"/>
            <a:ext cx="4953000" cy="1295400"/>
          </a:xfrm>
          <a:prstGeom prst="rect">
            <a:avLst/>
          </a:prstGeom>
          <a:noFill/>
          <a:extLst>
            <a:ext uri="{909E8E84-426E-40DD-AFC4-6F175D3DCCD1}">
              <a14:hiddenFill xmlns:a14="http://schemas.microsoft.com/office/drawing/2010/main">
                <a:solidFill>
                  <a:srgbClr val="FFFFFF"/>
                </a:solidFill>
              </a14:hiddenFill>
            </a:ext>
          </a:extLst>
        </p:spPr>
      </p:pic>
      <p:pic>
        <p:nvPicPr>
          <p:cNvPr id="15" name="Image 14">
            <a:extLst>
              <a:ext uri="{FF2B5EF4-FFF2-40B4-BE49-F238E27FC236}">
                <a16:creationId xmlns:a16="http://schemas.microsoft.com/office/drawing/2014/main" id="{B05F56B2-AF29-47D7-BAF0-58C87E14F2B3}"/>
              </a:ext>
            </a:extLst>
          </p:cNvPr>
          <p:cNvPicPr>
            <a:picLocks noChangeAspect="1"/>
          </p:cNvPicPr>
          <p:nvPr/>
        </p:nvPicPr>
        <p:blipFill>
          <a:blip r:embed="rId6"/>
          <a:stretch>
            <a:fillRect/>
          </a:stretch>
        </p:blipFill>
        <p:spPr>
          <a:xfrm>
            <a:off x="7384078" y="1953505"/>
            <a:ext cx="1452679" cy="427093"/>
          </a:xfrm>
          <a:prstGeom prst="rect">
            <a:avLst/>
          </a:prstGeom>
        </p:spPr>
      </p:pic>
      <p:pic>
        <p:nvPicPr>
          <p:cNvPr id="8" name="Image 7">
            <a:extLst>
              <a:ext uri="{FF2B5EF4-FFF2-40B4-BE49-F238E27FC236}">
                <a16:creationId xmlns:a16="http://schemas.microsoft.com/office/drawing/2014/main" id="{74B6D0DD-149F-4F6B-B454-25971F04D595}"/>
              </a:ext>
            </a:extLst>
          </p:cNvPr>
          <p:cNvPicPr>
            <a:picLocks noChangeAspect="1"/>
          </p:cNvPicPr>
          <p:nvPr/>
        </p:nvPicPr>
        <p:blipFill>
          <a:blip r:embed="rId7"/>
          <a:stretch>
            <a:fillRect/>
          </a:stretch>
        </p:blipFill>
        <p:spPr>
          <a:xfrm>
            <a:off x="9241861" y="1960962"/>
            <a:ext cx="1452679" cy="427092"/>
          </a:xfrm>
          <a:prstGeom prst="rect">
            <a:avLst/>
          </a:prstGeom>
        </p:spPr>
      </p:pic>
      <p:sp>
        <p:nvSpPr>
          <p:cNvPr id="16" name="Espace réservé du texte 5">
            <a:extLst>
              <a:ext uri="{FF2B5EF4-FFF2-40B4-BE49-F238E27FC236}">
                <a16:creationId xmlns:a16="http://schemas.microsoft.com/office/drawing/2014/main" id="{FAAC8D67-87C4-44F5-9099-FA9EF0091AB0}"/>
              </a:ext>
            </a:extLst>
          </p:cNvPr>
          <p:cNvSpPr txBox="1">
            <a:spLocks/>
          </p:cNvSpPr>
          <p:nvPr/>
        </p:nvSpPr>
        <p:spPr>
          <a:xfrm>
            <a:off x="11028156" y="2489675"/>
            <a:ext cx="1082796" cy="659375"/>
          </a:xfrm>
          <a:prstGeom prst="rect">
            <a:avLst/>
          </a:prstGeom>
          <a:solidFill>
            <a:schemeClr val="bg1"/>
          </a:solidFill>
          <a:ln w="3175">
            <a:noFill/>
          </a:ln>
          <a:effectLst>
            <a:innerShdw blurRad="38100" dist="25400" dir="13200000">
              <a:prstClr val="black">
                <a:alpha val="50000"/>
              </a:prstClr>
            </a:innerShdw>
          </a:effectLst>
        </p:spPr>
        <p:txBody>
          <a:bodyPr vert="horz" lIns="91440" tIns="45720" rIns="91440" bIns="45720" rtlCol="0" anchor="ctr">
            <a:noAutofit/>
          </a:bodyPr>
          <a:lstStyle>
            <a:lvl1pPr marL="228600" indent="-228600" algn="ctr" defTabSz="914400" rtl="0" eaLnBrk="1" latinLnBrk="0" hangingPunct="1">
              <a:lnSpc>
                <a:spcPct val="90000"/>
              </a:lnSpc>
              <a:spcBef>
                <a:spcPts val="1000"/>
              </a:spcBef>
              <a:buFont typeface="Arial" panose="020B0604020202020204" pitchFamily="34" charset="0"/>
              <a:buChar char="•"/>
              <a:defRPr sz="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400" dirty="0"/>
              <a:t>SCPI</a:t>
            </a:r>
          </a:p>
        </p:txBody>
      </p:sp>
      <p:pic>
        <p:nvPicPr>
          <p:cNvPr id="17" name="Picture 2" descr="Résultat de recherche d'images pour &quot;à retenir&quot;">
            <a:hlinkClick r:id="rId8"/>
            <a:extLst>
              <a:ext uri="{FF2B5EF4-FFF2-40B4-BE49-F238E27FC236}">
                <a16:creationId xmlns:a16="http://schemas.microsoft.com/office/drawing/2014/main" id="{BA29E15A-459C-4E03-8136-E183FA87DDA8}"/>
              </a:ext>
            </a:extLst>
          </p:cNvPr>
          <p:cNvPicPr/>
          <p:nvPr/>
        </p:nvPicPr>
        <p:blipFill rotWithShape="1">
          <a:blip r:embed="rId9" cstate="print">
            <a:extLst>
              <a:ext uri="{28A0092B-C50C-407E-A947-70E740481C1C}">
                <a14:useLocalDpi xmlns:a14="http://schemas.microsoft.com/office/drawing/2010/main" val="0"/>
              </a:ext>
            </a:extLst>
          </a:blip>
          <a:srcRect l="20354" t="28043" r="14390" b="27196"/>
          <a:stretch/>
        </p:blipFill>
        <p:spPr bwMode="auto">
          <a:xfrm rot="21294829">
            <a:off x="1151726" y="1336395"/>
            <a:ext cx="1432560" cy="42037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302C7D1E-C2A8-4D4E-9569-FDFDB3FA443B}"/>
              </a:ext>
            </a:extLst>
          </p:cNvPr>
          <p:cNvSpPr txBox="1"/>
          <p:nvPr/>
        </p:nvSpPr>
        <p:spPr>
          <a:xfrm>
            <a:off x="2734091" y="1321573"/>
            <a:ext cx="7552324" cy="369332"/>
          </a:xfrm>
          <a:prstGeom prst="rect">
            <a:avLst/>
          </a:prstGeom>
          <a:noFill/>
        </p:spPr>
        <p:txBody>
          <a:bodyPr wrap="none" rtlCol="0">
            <a:spAutoFit/>
          </a:bodyPr>
          <a:lstStyle/>
          <a:p>
            <a:r>
              <a:rPr lang="fr-FR" dirty="0">
                <a:solidFill>
                  <a:srgbClr val="FF0000"/>
                </a:solidFill>
                <a:effectLst>
                  <a:outerShdw blurRad="38100" dist="38100" dir="2700000" algn="tl">
                    <a:srgbClr val="000000">
                      <a:alpha val="43137"/>
                    </a:srgbClr>
                  </a:outerShdw>
                </a:effectLst>
              </a:rPr>
              <a:t>Retrait de la commercialisation de PIERRE PLUS en direct depuis le 31/03/2023</a:t>
            </a:r>
          </a:p>
        </p:txBody>
      </p:sp>
      <p:pic>
        <p:nvPicPr>
          <p:cNvPr id="3" name="Image 2">
            <a:extLst>
              <a:ext uri="{FF2B5EF4-FFF2-40B4-BE49-F238E27FC236}">
                <a16:creationId xmlns:a16="http://schemas.microsoft.com/office/drawing/2014/main" id="{2F111C01-236F-E530-2F64-03D9AD8DE484}"/>
              </a:ext>
            </a:extLst>
          </p:cNvPr>
          <p:cNvPicPr>
            <a:picLocks noChangeAspect="1"/>
          </p:cNvPicPr>
          <p:nvPr/>
        </p:nvPicPr>
        <p:blipFill>
          <a:blip r:embed="rId10"/>
          <a:stretch>
            <a:fillRect/>
          </a:stretch>
        </p:blipFill>
        <p:spPr>
          <a:xfrm>
            <a:off x="5282863" y="2511346"/>
            <a:ext cx="5705435" cy="2590281"/>
          </a:xfrm>
          <a:prstGeom prst="rect">
            <a:avLst/>
          </a:prstGeom>
          <a:ln>
            <a:solidFill>
              <a:schemeClr val="bg1">
                <a:lumMod val="95000"/>
              </a:schemeClr>
            </a:solidFill>
          </a:ln>
        </p:spPr>
      </p:pic>
      <p:pic>
        <p:nvPicPr>
          <p:cNvPr id="18" name="Image 17">
            <a:extLst>
              <a:ext uri="{FF2B5EF4-FFF2-40B4-BE49-F238E27FC236}">
                <a16:creationId xmlns:a16="http://schemas.microsoft.com/office/drawing/2014/main" id="{6E3AB834-1301-B969-1DBA-E29EE55361C2}"/>
              </a:ext>
            </a:extLst>
          </p:cNvPr>
          <p:cNvPicPr>
            <a:picLocks noChangeAspect="1"/>
          </p:cNvPicPr>
          <p:nvPr/>
        </p:nvPicPr>
        <p:blipFill>
          <a:blip r:embed="rId11"/>
          <a:stretch>
            <a:fillRect/>
          </a:stretch>
        </p:blipFill>
        <p:spPr>
          <a:xfrm>
            <a:off x="104312" y="2504345"/>
            <a:ext cx="5030164" cy="3694722"/>
          </a:xfrm>
          <a:prstGeom prst="rect">
            <a:avLst/>
          </a:prstGeom>
          <a:ln>
            <a:solidFill>
              <a:schemeClr val="tx1"/>
            </a:solidFill>
          </a:ln>
        </p:spPr>
      </p:pic>
    </p:spTree>
    <p:extLst>
      <p:ext uri="{BB962C8B-B14F-4D97-AF65-F5344CB8AC3E}">
        <p14:creationId xmlns:p14="http://schemas.microsoft.com/office/powerpoint/2010/main" val="20774853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5"/>
          </p:nvPr>
        </p:nvSpPr>
        <p:spPr/>
        <p:txBody>
          <a:bodyPr/>
          <a:lstStyle/>
          <a:p>
            <a:endParaRPr lang="fr-FR"/>
          </a:p>
        </p:txBody>
      </p:sp>
      <p:sp>
        <p:nvSpPr>
          <p:cNvPr id="5" name="Espace réservé du texte 4"/>
          <p:cNvSpPr>
            <a:spLocks noGrp="1"/>
          </p:cNvSpPr>
          <p:nvPr>
            <p:ph type="body" sz="quarter" idx="28"/>
          </p:nvPr>
        </p:nvSpPr>
        <p:spPr>
          <a:xfrm>
            <a:off x="11017161" y="2447715"/>
            <a:ext cx="1088699" cy="576183"/>
          </a:xfrm>
        </p:spPr>
        <p:txBody>
          <a:bodyPr/>
          <a:lstStyle/>
          <a:p>
            <a:pPr marL="0" indent="0">
              <a:buNone/>
            </a:pPr>
            <a:r>
              <a:rPr lang="fr-FR" sz="1400" dirty="0"/>
              <a:t>ASSURANCE VIE</a:t>
            </a:r>
          </a:p>
        </p:txBody>
      </p:sp>
      <p:sp>
        <p:nvSpPr>
          <p:cNvPr id="7" name="ZoneTexte 6"/>
          <p:cNvSpPr txBox="1"/>
          <p:nvPr/>
        </p:nvSpPr>
        <p:spPr>
          <a:xfrm>
            <a:off x="0" y="368300"/>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COLLECTE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CALENDRIER DES OPERATIONS DE FIN D’ANNEE DES ACTES DE GESTION ASV (1/3) </a:t>
            </a:r>
            <a:endParaRPr lang="fr-FR" sz="2400" kern="0" dirty="0">
              <a:solidFill>
                <a:schemeClr val="bg1">
                  <a:lumMod val="50000"/>
                </a:schemeClr>
              </a:solidFill>
            </a:endParaRPr>
          </a:p>
        </p:txBody>
      </p:sp>
      <p:sp>
        <p:nvSpPr>
          <p:cNvPr id="9" name="Rectangle 8"/>
          <p:cNvSpPr/>
          <p:nvPr/>
        </p:nvSpPr>
        <p:spPr>
          <a:xfrm>
            <a:off x="10988298" y="2917267"/>
            <a:ext cx="1134369" cy="35292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space réservé du texte 13"/>
          <p:cNvSpPr txBox="1">
            <a:spLocks/>
          </p:cNvSpPr>
          <p:nvPr/>
        </p:nvSpPr>
        <p:spPr>
          <a:xfrm>
            <a:off x="1961314" y="6523692"/>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a:t>
            </a:r>
            <a:r>
              <a:rPr lang="fr-FR" baseline="0" dirty="0">
                <a:solidFill>
                  <a:schemeClr val="bg1">
                    <a:lumMod val="50000"/>
                  </a:schemeClr>
                </a:solidFill>
              </a:rPr>
              <a:t> 48</a:t>
            </a:r>
            <a:endParaRPr lang="fr-FR" dirty="0">
              <a:solidFill>
                <a:schemeClr val="bg1">
                  <a:lumMod val="50000"/>
                </a:schemeClr>
              </a:solidFill>
            </a:endParaRPr>
          </a:p>
        </p:txBody>
      </p:sp>
      <p:sp>
        <p:nvSpPr>
          <p:cNvPr id="13" name="Espace réservé du numéro de diapositive 1"/>
          <p:cNvSpPr txBox="1">
            <a:spLocks/>
          </p:cNvSpPr>
          <p:nvPr/>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4</a:t>
            </a:fld>
            <a:endParaRPr lang="fr-FR" sz="1000" b="1" dirty="0">
              <a:solidFill>
                <a:schemeClr val="tx1">
                  <a:lumMod val="50000"/>
                  <a:lumOff val="50000"/>
                </a:schemeClr>
              </a:solidFill>
              <a:latin typeface="+mj-lt"/>
              <a:cs typeface="Helvetica Neue Medium"/>
            </a:endParaRPr>
          </a:p>
        </p:txBody>
      </p:sp>
      <p:sp>
        <p:nvSpPr>
          <p:cNvPr id="14" name="Rectangle 13"/>
          <p:cNvSpPr/>
          <p:nvPr/>
        </p:nvSpPr>
        <p:spPr>
          <a:xfrm>
            <a:off x="11071229" y="241164"/>
            <a:ext cx="1034631" cy="131196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ZoneTexte 25">
            <a:extLst>
              <a:ext uri="{FF2B5EF4-FFF2-40B4-BE49-F238E27FC236}">
                <a16:creationId xmlns:a16="http://schemas.microsoft.com/office/drawing/2014/main" id="{010A2F3E-22FF-48FF-8DA1-B7094B5CAA6F}"/>
              </a:ext>
            </a:extLst>
          </p:cNvPr>
          <p:cNvSpPr txBox="1"/>
          <p:nvPr/>
        </p:nvSpPr>
        <p:spPr>
          <a:xfrm>
            <a:off x="0" y="1180871"/>
            <a:ext cx="11150664" cy="1169551"/>
          </a:xfrm>
          <a:prstGeom prst="rect">
            <a:avLst/>
          </a:prstGeom>
          <a:noFill/>
        </p:spPr>
        <p:txBody>
          <a:bodyPr wrap="square" rtlCol="0">
            <a:spAutoFit/>
          </a:bodyPr>
          <a:lstStyle/>
          <a:p>
            <a:pPr lvl="0"/>
            <a:r>
              <a:rPr lang="fr-FR" sz="1400" u="sng" dirty="0">
                <a:solidFill>
                  <a:srgbClr val="0000FF"/>
                </a:solidFill>
                <a:effectLst>
                  <a:outerShdw blurRad="38100" dist="38100" dir="2700000" algn="tl">
                    <a:srgbClr val="000000">
                      <a:alpha val="43137"/>
                    </a:srgbClr>
                  </a:outerShdw>
                </a:effectLst>
              </a:rPr>
              <a:t>*ACTES CNP</a:t>
            </a:r>
          </a:p>
          <a:p>
            <a:r>
              <a:rPr lang="fr-FR" sz="1400" dirty="0"/>
              <a:t>En raison du planning des traitements de fin d’année, le service PUMA sera indisponible du 29 décembre 2023 à 14h00 au mardi 2 janvier 2024 à 14h00.</a:t>
            </a:r>
          </a:p>
          <a:p>
            <a:r>
              <a:rPr lang="fr-FR" sz="1400" dirty="0">
                <a:solidFill>
                  <a:srgbClr val="FF0000"/>
                </a:solidFill>
                <a:effectLst>
                  <a:outerShdw blurRad="38100" dist="38100" dir="2700000" algn="tl">
                    <a:srgbClr val="000000">
                      <a:alpha val="43137"/>
                    </a:srgbClr>
                  </a:outerShdw>
                </a:effectLst>
              </a:rPr>
              <a:t>Avant cette indisponibilité et afin que l’imputation des versements et des rachats pour l’ensemble des produits et en particulier pour le PERP et PER CE puissent être pris en compte sur 2023, les actes de gestion et la transmission des documents sont à effectuer selon le calendrier suivant :</a:t>
            </a:r>
          </a:p>
        </p:txBody>
      </p:sp>
      <p:pic>
        <p:nvPicPr>
          <p:cNvPr id="6" name="Image 5">
            <a:extLst>
              <a:ext uri="{FF2B5EF4-FFF2-40B4-BE49-F238E27FC236}">
                <a16:creationId xmlns:a16="http://schemas.microsoft.com/office/drawing/2014/main" id="{86D46517-336A-CE9C-B290-65034B67141B}"/>
              </a:ext>
            </a:extLst>
          </p:cNvPr>
          <p:cNvPicPr>
            <a:picLocks noChangeAspect="1"/>
          </p:cNvPicPr>
          <p:nvPr/>
        </p:nvPicPr>
        <p:blipFill>
          <a:blip r:embed="rId2"/>
          <a:stretch>
            <a:fillRect/>
          </a:stretch>
        </p:blipFill>
        <p:spPr>
          <a:xfrm>
            <a:off x="2070067" y="2447715"/>
            <a:ext cx="6838950" cy="1238250"/>
          </a:xfrm>
          <a:prstGeom prst="rect">
            <a:avLst/>
          </a:prstGeom>
        </p:spPr>
      </p:pic>
      <p:sp>
        <p:nvSpPr>
          <p:cNvPr id="10" name="ZoneTexte 9">
            <a:extLst>
              <a:ext uri="{FF2B5EF4-FFF2-40B4-BE49-F238E27FC236}">
                <a16:creationId xmlns:a16="http://schemas.microsoft.com/office/drawing/2014/main" id="{A4653A8D-99BE-5230-1757-9D6DCD354F47}"/>
              </a:ext>
            </a:extLst>
          </p:cNvPr>
          <p:cNvSpPr txBox="1"/>
          <p:nvPr/>
        </p:nvSpPr>
        <p:spPr>
          <a:xfrm>
            <a:off x="698742" y="3544701"/>
            <a:ext cx="10280342" cy="2816156"/>
          </a:xfrm>
          <a:prstGeom prst="rect">
            <a:avLst/>
          </a:prstGeom>
          <a:noFill/>
        </p:spPr>
        <p:txBody>
          <a:bodyPr wrap="square">
            <a:spAutoFit/>
          </a:bodyPr>
          <a:lstStyle/>
          <a:p>
            <a:pPr marL="171450" indent="-171450">
              <a:buFont typeface="Wingdings" panose="05000000000000000000" pitchFamily="2" charset="2"/>
              <a:buChar char="Ø"/>
            </a:pPr>
            <a:r>
              <a:rPr lang="fr-FR" sz="1100" b="1" i="0" u="none" strike="noStrike" baseline="0" dirty="0">
                <a:solidFill>
                  <a:srgbClr val="000000"/>
                </a:solidFill>
                <a:latin typeface="Arial" panose="020B0604020202020204" pitchFamily="34" charset="0"/>
              </a:rPr>
              <a:t>Pour les arrivées de fonds après le 20/12/2023, CNP Assurances n’est pas en mesure de garantir que les versements soient imputés sur l’année fiscale 2023. </a:t>
            </a:r>
            <a:endParaRPr lang="fr-FR" sz="1100" b="0" i="0" u="none" strike="noStrike" baseline="0" dirty="0">
              <a:solidFill>
                <a:srgbClr val="000000"/>
              </a:solidFill>
              <a:latin typeface="Arial" panose="020B0604020202020204" pitchFamily="34" charset="0"/>
            </a:endParaRPr>
          </a:p>
          <a:p>
            <a:pPr marL="171450" indent="-171450">
              <a:buFont typeface="Wingdings" panose="05000000000000000000" pitchFamily="2" charset="2"/>
              <a:buChar char="Ø"/>
            </a:pPr>
            <a:r>
              <a:rPr lang="fr-FR" sz="1100" b="1" i="0" u="none" strike="noStrike" baseline="0" dirty="0">
                <a:solidFill>
                  <a:srgbClr val="000000"/>
                </a:solidFill>
                <a:latin typeface="Arial" panose="020B0604020202020204" pitchFamily="34" charset="0"/>
              </a:rPr>
              <a:t>Pour les rachats, nous attirons l’attention sur l’éventualité qu’une opération de rachat saisie sur PUMA en 2023 puisse passer sur l’exercice fiscal de 2024 ; dans le cas où le versement sur le compte bancaire du client n’interviendrait pas avant le 1er janvier 2024. En effet, c’est la date d’arrivée des fonds sur le compte de l’assuré qui détermine l’année fiscale. </a:t>
            </a:r>
          </a:p>
          <a:p>
            <a:pPr marL="171450" indent="-171450">
              <a:buFont typeface="Wingdings" panose="05000000000000000000" pitchFamily="2" charset="2"/>
              <a:buChar char="Ø"/>
            </a:pPr>
            <a:endParaRPr lang="fr-FR" sz="1100" b="0" i="0" u="none" strike="noStrike" baseline="0" dirty="0">
              <a:solidFill>
                <a:srgbClr val="000000"/>
              </a:solidFill>
              <a:latin typeface="Arial" panose="020B0604020202020204" pitchFamily="34" charset="0"/>
            </a:endParaRPr>
          </a:p>
          <a:p>
            <a:pPr marL="171450" indent="-171450">
              <a:buFont typeface="Wingdings" panose="05000000000000000000" pitchFamily="2" charset="2"/>
              <a:buChar char="v"/>
            </a:pPr>
            <a:r>
              <a:rPr lang="fr-FR" sz="1100" b="1" i="0" u="none" strike="noStrike" baseline="0" dirty="0">
                <a:solidFill>
                  <a:srgbClr val="000000"/>
                </a:solidFill>
                <a:latin typeface="Arial" panose="020B0604020202020204" pitchFamily="34" charset="0"/>
              </a:rPr>
              <a:t>Adhésions par transferts et versements de cotisations complémentaires : </a:t>
            </a:r>
            <a:endParaRPr lang="fr-FR" sz="1100" b="0" i="0" u="none" strike="noStrike" baseline="0" dirty="0">
              <a:solidFill>
                <a:srgbClr val="000000"/>
              </a:solidFill>
              <a:latin typeface="Arial" panose="020B0604020202020204" pitchFamily="34" charset="0"/>
            </a:endParaRPr>
          </a:p>
          <a:p>
            <a:r>
              <a:rPr lang="fr-FR" sz="1100" b="0" i="0" u="none" strike="noStrike" baseline="0" dirty="0">
                <a:solidFill>
                  <a:srgbClr val="000000"/>
                </a:solidFill>
                <a:latin typeface="Arial" panose="020B0604020202020204" pitchFamily="34" charset="0"/>
              </a:rPr>
              <a:t>Traitement en mode manuel ISI à ressaisir dès la reprise du service le 2 janvier 2024. </a:t>
            </a:r>
          </a:p>
          <a:p>
            <a:pPr marL="171450" indent="-171450">
              <a:buFont typeface="Wingdings" panose="05000000000000000000" pitchFamily="2" charset="2"/>
              <a:buChar char="v"/>
            </a:pPr>
            <a:r>
              <a:rPr lang="fr-FR" sz="1100" b="1" i="0" u="none" strike="noStrike" baseline="0" dirty="0">
                <a:solidFill>
                  <a:srgbClr val="000000"/>
                </a:solidFill>
                <a:latin typeface="Arial" panose="020B0604020202020204" pitchFamily="34" charset="0"/>
              </a:rPr>
              <a:t>Rachats* et renonciations aux transferts : </a:t>
            </a:r>
            <a:endParaRPr lang="fr-FR" sz="1100" b="0" i="0" u="none" strike="noStrike" baseline="0" dirty="0">
              <a:solidFill>
                <a:srgbClr val="000000"/>
              </a:solidFill>
              <a:latin typeface="Arial" panose="020B0604020202020204" pitchFamily="34" charset="0"/>
            </a:endParaRPr>
          </a:p>
          <a:p>
            <a:r>
              <a:rPr lang="fr-FR" sz="1100" b="0" i="0" u="none" strike="noStrike" baseline="0" dirty="0">
                <a:solidFill>
                  <a:srgbClr val="000000"/>
                </a:solidFill>
                <a:latin typeface="Arial" panose="020B0604020202020204" pitchFamily="34" charset="0"/>
              </a:rPr>
              <a:t>Traitement en mode manuel ISI. Cependant, afin d’optimiser les délais de versement des fonds pour le client, il est préférable de ressaisir l’opération dès le 2 janvier 2024, date de reprise du service. </a:t>
            </a:r>
          </a:p>
          <a:p>
            <a:endParaRPr lang="fr-FR" sz="1100" b="0" i="0" u="none" strike="noStrike" baseline="0" dirty="0">
              <a:solidFill>
                <a:srgbClr val="000000"/>
              </a:solidFill>
              <a:latin typeface="Arial" panose="020B0604020202020204" pitchFamily="34" charset="0"/>
            </a:endParaRPr>
          </a:p>
          <a:p>
            <a:pPr marL="171450" indent="-171450">
              <a:buFont typeface="Wingdings" panose="05000000000000000000" pitchFamily="2" charset="2"/>
              <a:buChar char="Ø"/>
            </a:pPr>
            <a:r>
              <a:rPr lang="fr-FR" sz="1100" b="1" i="0" u="none" strike="noStrike" baseline="0" dirty="0">
                <a:solidFill>
                  <a:srgbClr val="000000"/>
                </a:solidFill>
                <a:latin typeface="Arial" panose="020B0604020202020204" pitchFamily="34" charset="0"/>
              </a:rPr>
              <a:t>Pour toute autre opération : (avenant de clause, arbitrage, mise en place de RPP…) </a:t>
            </a:r>
            <a:endParaRPr lang="fr-FR" sz="1100" b="0" i="0" u="none" strike="noStrike" baseline="0" dirty="0">
              <a:solidFill>
                <a:srgbClr val="000000"/>
              </a:solidFill>
              <a:latin typeface="Arial" panose="020B0604020202020204" pitchFamily="34" charset="0"/>
            </a:endParaRPr>
          </a:p>
          <a:p>
            <a:r>
              <a:rPr lang="fr-FR" sz="1100" b="0" i="0" u="none" strike="noStrike" baseline="0" dirty="0">
                <a:solidFill>
                  <a:srgbClr val="000000"/>
                </a:solidFill>
                <a:latin typeface="Arial" panose="020B0604020202020204" pitchFamily="34" charset="0"/>
              </a:rPr>
              <a:t>Reporter, si possible, l’opération après la réouverture des accès le 2 janvier 2024 ou bien, en cas d’urgence, utiliser l’outil ISI. </a:t>
            </a:r>
          </a:p>
          <a:p>
            <a:r>
              <a:rPr lang="fr-FR" sz="1100" b="1" i="0" u="none" strike="noStrike" baseline="0" dirty="0">
                <a:solidFill>
                  <a:srgbClr val="FF0000"/>
                </a:solidFill>
                <a:latin typeface="Arial" panose="020B0604020202020204" pitchFamily="34" charset="0"/>
              </a:rPr>
              <a:t>Rappel : Saisie rétroactive à J+4 opérationnelle pour </a:t>
            </a:r>
            <a:r>
              <a:rPr lang="fr-FR" sz="1100" b="1" i="0" u="none" strike="noStrike" baseline="0" dirty="0">
                <a:solidFill>
                  <a:srgbClr val="000000"/>
                </a:solidFill>
                <a:latin typeface="Arial" panose="020B0604020202020204" pitchFamily="34" charset="0"/>
              </a:rPr>
              <a:t>: </a:t>
            </a:r>
            <a:endParaRPr lang="fr-FR" sz="1100" b="0" i="0" u="none" strike="noStrike" baseline="0" dirty="0">
              <a:solidFill>
                <a:srgbClr val="000000"/>
              </a:solidFill>
              <a:latin typeface="Arial" panose="020B0604020202020204" pitchFamily="34" charset="0"/>
            </a:endParaRPr>
          </a:p>
          <a:p>
            <a:r>
              <a:rPr lang="fr-FR" sz="1100" b="0" i="0" u="none" strike="noStrike" baseline="0" dirty="0">
                <a:solidFill>
                  <a:srgbClr val="000000"/>
                </a:solidFill>
                <a:latin typeface="Arial" panose="020B0604020202020204" pitchFamily="34" charset="0"/>
              </a:rPr>
              <a:t>• Tous les produits : versement libre </a:t>
            </a:r>
            <a:r>
              <a:rPr lang="fr-FR" sz="1200" b="0" i="0" u="none" strike="noStrike" baseline="0" dirty="0">
                <a:solidFill>
                  <a:srgbClr val="000000"/>
                </a:solidFill>
                <a:latin typeface="Arial" panose="020B0604020202020204" pitchFamily="34" charset="0"/>
              </a:rPr>
              <a:t>• Nuances Plus et Nuances Privilège : arbitrage, rachat partiel ou total</a:t>
            </a:r>
            <a:endParaRPr lang="fr-FR" sz="1200" dirty="0"/>
          </a:p>
        </p:txBody>
      </p:sp>
      <p:sp>
        <p:nvSpPr>
          <p:cNvPr id="15" name="ZoneTexte 14">
            <a:extLst>
              <a:ext uri="{FF2B5EF4-FFF2-40B4-BE49-F238E27FC236}">
                <a16:creationId xmlns:a16="http://schemas.microsoft.com/office/drawing/2014/main" id="{203B42D4-C186-2ABB-07C3-F1FF44DB721D}"/>
              </a:ext>
            </a:extLst>
          </p:cNvPr>
          <p:cNvSpPr txBox="1"/>
          <p:nvPr/>
        </p:nvSpPr>
        <p:spPr>
          <a:xfrm>
            <a:off x="1041336" y="2166257"/>
            <a:ext cx="9636184" cy="369332"/>
          </a:xfrm>
          <a:prstGeom prst="rect">
            <a:avLst/>
          </a:prstGeom>
          <a:noFill/>
        </p:spPr>
        <p:txBody>
          <a:bodyPr wrap="square">
            <a:spAutoFit/>
          </a:bodyPr>
          <a:lstStyle/>
          <a:p>
            <a:r>
              <a:rPr lang="fr-FR" sz="1800" b="0" i="0" u="none" strike="noStrike" baseline="0" dirty="0">
                <a:solidFill>
                  <a:srgbClr val="000000"/>
                </a:solidFill>
                <a:latin typeface="Arial" panose="020B0604020202020204" pitchFamily="34" charset="0"/>
              </a:rPr>
              <a:t>. </a:t>
            </a:r>
            <a:r>
              <a:rPr lang="fr-FR" sz="1100" b="1" i="0" u="none" strike="noStrike" baseline="0" dirty="0">
                <a:solidFill>
                  <a:srgbClr val="FF0000"/>
                </a:solidFill>
                <a:latin typeface="Arial" panose="020B0604020202020204" pitchFamily="34" charset="0"/>
              </a:rPr>
              <a:t>Toutes ces dates s’entendent pour un dossier transmis à l’assureur COMPLET et CONFORME dans les outils de l’assureur </a:t>
            </a:r>
            <a:endParaRPr lang="fr-FR" sz="1100" dirty="0">
              <a:solidFill>
                <a:srgbClr val="FF0000"/>
              </a:solidFill>
            </a:endParaRPr>
          </a:p>
        </p:txBody>
      </p:sp>
      <p:pic>
        <p:nvPicPr>
          <p:cNvPr id="17" name="Image 16">
            <a:extLst>
              <a:ext uri="{FF2B5EF4-FFF2-40B4-BE49-F238E27FC236}">
                <a16:creationId xmlns:a16="http://schemas.microsoft.com/office/drawing/2014/main" id="{A41FDF2D-C023-D041-70F1-39C105ECF7A5}"/>
              </a:ext>
            </a:extLst>
          </p:cNvPr>
          <p:cNvPicPr>
            <a:picLocks noChangeAspect="1"/>
          </p:cNvPicPr>
          <p:nvPr/>
        </p:nvPicPr>
        <p:blipFill>
          <a:blip r:embed="rId3"/>
          <a:stretch>
            <a:fillRect/>
          </a:stretch>
        </p:blipFill>
        <p:spPr>
          <a:xfrm>
            <a:off x="706685" y="2706770"/>
            <a:ext cx="828675" cy="666750"/>
          </a:xfrm>
          <a:prstGeom prst="rect">
            <a:avLst/>
          </a:prstGeom>
        </p:spPr>
      </p:pic>
    </p:spTree>
    <p:extLst>
      <p:ext uri="{BB962C8B-B14F-4D97-AF65-F5344CB8AC3E}">
        <p14:creationId xmlns:p14="http://schemas.microsoft.com/office/powerpoint/2010/main" val="36898137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5"/>
          </p:nvPr>
        </p:nvSpPr>
        <p:spPr/>
        <p:txBody>
          <a:bodyPr/>
          <a:lstStyle/>
          <a:p>
            <a:endParaRPr lang="fr-FR"/>
          </a:p>
        </p:txBody>
      </p:sp>
      <p:sp>
        <p:nvSpPr>
          <p:cNvPr id="5" name="Espace réservé du texte 4"/>
          <p:cNvSpPr>
            <a:spLocks noGrp="1"/>
          </p:cNvSpPr>
          <p:nvPr>
            <p:ph type="body" sz="quarter" idx="28"/>
          </p:nvPr>
        </p:nvSpPr>
        <p:spPr>
          <a:xfrm>
            <a:off x="11017161" y="2447715"/>
            <a:ext cx="1088699" cy="576183"/>
          </a:xfrm>
        </p:spPr>
        <p:txBody>
          <a:bodyPr/>
          <a:lstStyle/>
          <a:p>
            <a:pPr marL="0" indent="0">
              <a:buNone/>
            </a:pPr>
            <a:r>
              <a:rPr lang="fr-FR" sz="1400" dirty="0"/>
              <a:t>ASSURANCE VIE</a:t>
            </a:r>
          </a:p>
        </p:txBody>
      </p:sp>
      <p:sp>
        <p:nvSpPr>
          <p:cNvPr id="7" name="ZoneTexte 6"/>
          <p:cNvSpPr txBox="1"/>
          <p:nvPr/>
        </p:nvSpPr>
        <p:spPr>
          <a:xfrm>
            <a:off x="0" y="368300"/>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COLLECTE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CALENDRIER DES OPERATIONS DE FIN D’ANNEE DES ACTES DE GESTION ASV (2/3) </a:t>
            </a:r>
            <a:endParaRPr lang="fr-FR" sz="2400" kern="0" dirty="0">
              <a:solidFill>
                <a:schemeClr val="bg1">
                  <a:lumMod val="50000"/>
                </a:schemeClr>
              </a:solidFill>
            </a:endParaRPr>
          </a:p>
        </p:txBody>
      </p:sp>
      <p:sp>
        <p:nvSpPr>
          <p:cNvPr id="9" name="Rectangle 8"/>
          <p:cNvSpPr/>
          <p:nvPr/>
        </p:nvSpPr>
        <p:spPr>
          <a:xfrm>
            <a:off x="10988298" y="2917267"/>
            <a:ext cx="1134369" cy="35292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space réservé du texte 13"/>
          <p:cNvSpPr txBox="1">
            <a:spLocks/>
          </p:cNvSpPr>
          <p:nvPr/>
        </p:nvSpPr>
        <p:spPr>
          <a:xfrm>
            <a:off x="1868007" y="6524625"/>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a:t>
            </a:r>
            <a:r>
              <a:rPr lang="fr-FR" baseline="0" dirty="0">
                <a:solidFill>
                  <a:schemeClr val="bg1">
                    <a:lumMod val="50000"/>
                  </a:schemeClr>
                </a:solidFill>
              </a:rPr>
              <a:t> 48</a:t>
            </a:r>
            <a:endParaRPr lang="fr-FR" dirty="0">
              <a:solidFill>
                <a:schemeClr val="bg1">
                  <a:lumMod val="50000"/>
                </a:schemeClr>
              </a:solidFill>
            </a:endParaRPr>
          </a:p>
        </p:txBody>
      </p:sp>
      <p:sp>
        <p:nvSpPr>
          <p:cNvPr id="13" name="Espace réservé du numéro de diapositive 1"/>
          <p:cNvSpPr txBox="1">
            <a:spLocks/>
          </p:cNvSpPr>
          <p:nvPr/>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5</a:t>
            </a:fld>
            <a:endParaRPr lang="fr-FR" sz="1000" b="1" dirty="0">
              <a:solidFill>
                <a:schemeClr val="tx1">
                  <a:lumMod val="50000"/>
                  <a:lumOff val="50000"/>
                </a:schemeClr>
              </a:solidFill>
              <a:latin typeface="+mj-lt"/>
              <a:cs typeface="Helvetica Neue Medium"/>
            </a:endParaRPr>
          </a:p>
        </p:txBody>
      </p:sp>
      <p:sp>
        <p:nvSpPr>
          <p:cNvPr id="14" name="Rectangle 13"/>
          <p:cNvSpPr/>
          <p:nvPr/>
        </p:nvSpPr>
        <p:spPr>
          <a:xfrm>
            <a:off x="11071229" y="241164"/>
            <a:ext cx="1034631" cy="131196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a:extLst>
              <a:ext uri="{FF2B5EF4-FFF2-40B4-BE49-F238E27FC236}">
                <a16:creationId xmlns:a16="http://schemas.microsoft.com/office/drawing/2014/main" id="{AC821157-7C66-452A-A2A1-F283477103C7}"/>
              </a:ext>
            </a:extLst>
          </p:cNvPr>
          <p:cNvSpPr/>
          <p:nvPr/>
        </p:nvSpPr>
        <p:spPr>
          <a:xfrm>
            <a:off x="1" y="1208016"/>
            <a:ext cx="10832840" cy="1815882"/>
          </a:xfrm>
          <a:prstGeom prst="rect">
            <a:avLst/>
          </a:prstGeom>
        </p:spPr>
        <p:txBody>
          <a:bodyPr wrap="square">
            <a:spAutoFit/>
          </a:bodyPr>
          <a:lstStyle/>
          <a:p>
            <a:r>
              <a:rPr lang="fr-FR" sz="1400" u="sng" dirty="0">
                <a:solidFill>
                  <a:srgbClr val="7030A0"/>
                </a:solidFill>
                <a:effectLst>
                  <a:outerShdw blurRad="38100" dist="38100" dir="2700000" algn="tl">
                    <a:srgbClr val="000000">
                      <a:alpha val="43137"/>
                    </a:srgbClr>
                  </a:outerShdw>
                </a:effectLst>
                <a:ea typeface="Times New Roman" panose="02020603050405020304" pitchFamily="18" charset="0"/>
              </a:rPr>
              <a:t>*ACTES BPCE ASSURANCES</a:t>
            </a:r>
          </a:p>
          <a:p>
            <a:r>
              <a:rPr lang="fr-FR" sz="1400" dirty="0">
                <a:solidFill>
                  <a:srgbClr val="FF0000"/>
                </a:solidFill>
                <a:effectLst>
                  <a:outerShdw blurRad="38100" dist="38100" dir="2700000" algn="tl">
                    <a:srgbClr val="000000">
                      <a:alpha val="43137"/>
                    </a:srgbClr>
                  </a:outerShdw>
                </a:effectLst>
                <a:ea typeface="Times New Roman" panose="02020603050405020304" pitchFamily="18" charset="0"/>
              </a:rPr>
              <a:t>En raison du planning des traitements de fin d’année, le service </a:t>
            </a:r>
            <a:r>
              <a:rPr lang="fr-FR" sz="1400" dirty="0" err="1">
                <a:solidFill>
                  <a:srgbClr val="FF0000"/>
                </a:solidFill>
                <a:effectLst>
                  <a:outerShdw blurRad="38100" dist="38100" dir="2700000" algn="tl">
                    <a:srgbClr val="000000">
                      <a:alpha val="43137"/>
                    </a:srgbClr>
                  </a:outerShdw>
                </a:effectLst>
                <a:ea typeface="Times New Roman" panose="02020603050405020304" pitchFamily="18" charset="0"/>
              </a:rPr>
              <a:t>Myassur</a:t>
            </a:r>
            <a:r>
              <a:rPr lang="fr-FR" sz="1400" dirty="0">
                <a:solidFill>
                  <a:srgbClr val="FF0000"/>
                </a:solidFill>
                <a:effectLst>
                  <a:outerShdw blurRad="38100" dist="38100" dir="2700000" algn="tl">
                    <a:srgbClr val="000000">
                      <a:alpha val="43137"/>
                    </a:srgbClr>
                  </a:outerShdw>
                </a:effectLst>
                <a:ea typeface="Times New Roman" panose="02020603050405020304" pitchFamily="18" charset="0"/>
              </a:rPr>
              <a:t> et l’espace DEI seront indisponibles du vendredi 29 décembre 2023 à 13h00 au mercredi 3 janvier 2024 à 7h30.</a:t>
            </a:r>
          </a:p>
          <a:p>
            <a:r>
              <a:rPr lang="fr-FR" sz="1400" b="1" i="0" u="none" strike="noStrike" baseline="0" dirty="0">
                <a:solidFill>
                  <a:srgbClr val="000000"/>
                </a:solidFill>
                <a:latin typeface="Calibri" panose="020F0502020204030204" pitchFamily="34" charset="0"/>
                <a:cs typeface="Calibri" panose="020F0502020204030204" pitchFamily="34" charset="0"/>
              </a:rPr>
              <a:t>LEA </a:t>
            </a:r>
            <a:r>
              <a:rPr lang="fr-FR" sz="1400" b="0" i="0" u="none" strike="noStrike" baseline="0" dirty="0">
                <a:solidFill>
                  <a:srgbClr val="000000"/>
                </a:solidFill>
                <a:latin typeface="Calibri" panose="020F0502020204030204" pitchFamily="34" charset="0"/>
                <a:cs typeface="Calibri" panose="020F0502020204030204" pitchFamily="34" charset="0"/>
              </a:rPr>
              <a:t>reste disponible lors de la fermeture des applicatifs. Les informations Client / Contrat Assurance ne seront pas communiquées à LEA pendant cette période : il existe donc un risque de propositions inadaptées. </a:t>
            </a:r>
          </a:p>
          <a:p>
            <a:r>
              <a:rPr lang="fr-FR" sz="1400" b="0" i="0" u="none" strike="noStrike" baseline="0" dirty="0">
                <a:solidFill>
                  <a:srgbClr val="000000"/>
                </a:solidFill>
                <a:latin typeface="Calibri" panose="020F0502020204030204" pitchFamily="34" charset="0"/>
                <a:cs typeface="Calibri" panose="020F0502020204030204" pitchFamily="34" charset="0"/>
              </a:rPr>
              <a:t>Avant cette indisponibilité et afin que l’imputation </a:t>
            </a:r>
            <a:r>
              <a:rPr lang="fr-FR" sz="1400" b="1" i="0" u="none" strike="noStrike" baseline="0" dirty="0">
                <a:solidFill>
                  <a:srgbClr val="000000"/>
                </a:solidFill>
                <a:latin typeface="Calibri" panose="020F0502020204030204" pitchFamily="34" charset="0"/>
                <a:cs typeface="Calibri" panose="020F0502020204030204" pitchFamily="34" charset="0"/>
              </a:rPr>
              <a:t>des versements </a:t>
            </a:r>
            <a:r>
              <a:rPr lang="fr-FR" sz="1400" b="0" i="0" u="none" strike="noStrike" baseline="0" dirty="0">
                <a:solidFill>
                  <a:srgbClr val="000000"/>
                </a:solidFill>
                <a:latin typeface="Calibri" panose="020F0502020204030204" pitchFamily="34" charset="0"/>
                <a:cs typeface="Calibri" panose="020F0502020204030204" pitchFamily="34" charset="0"/>
              </a:rPr>
              <a:t>pour l’ensemble des produits et </a:t>
            </a:r>
            <a:r>
              <a:rPr lang="fr-FR" sz="1400" b="1" i="0" u="none" strike="noStrike" baseline="0" dirty="0">
                <a:solidFill>
                  <a:srgbClr val="000000"/>
                </a:solidFill>
                <a:latin typeface="Calibri" panose="020F0502020204030204" pitchFamily="34" charset="0"/>
                <a:cs typeface="Calibri" panose="020F0502020204030204" pitchFamily="34" charset="0"/>
              </a:rPr>
              <a:t>en particulier pour le SOLUTION PERP et MILLEVIE PER </a:t>
            </a:r>
            <a:r>
              <a:rPr lang="fr-FR" sz="1400" b="0" i="0" u="none" strike="noStrike" baseline="0" dirty="0">
                <a:solidFill>
                  <a:srgbClr val="000000"/>
                </a:solidFill>
                <a:latin typeface="Calibri" panose="020F0502020204030204" pitchFamily="34" charset="0"/>
                <a:cs typeface="Calibri" panose="020F0502020204030204" pitchFamily="34" charset="0"/>
              </a:rPr>
              <a:t>puissent être pris en compte sur 2023, les actes de gestion et la transmission des documents sont à effectuer selon le calendrier suivant :</a:t>
            </a:r>
            <a:endParaRPr lang="fr-FR" sz="1400" dirty="0">
              <a:solidFill>
                <a:srgbClr val="FF0000"/>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Calibri" panose="020F0502020204030204" pitchFamily="34" charset="0"/>
            </a:endParaRPr>
          </a:p>
        </p:txBody>
      </p:sp>
      <p:pic>
        <p:nvPicPr>
          <p:cNvPr id="10" name="Image 9">
            <a:extLst>
              <a:ext uri="{FF2B5EF4-FFF2-40B4-BE49-F238E27FC236}">
                <a16:creationId xmlns:a16="http://schemas.microsoft.com/office/drawing/2014/main" id="{9B169579-8165-825C-8699-03FD5A917C29}"/>
              </a:ext>
            </a:extLst>
          </p:cNvPr>
          <p:cNvPicPr>
            <a:picLocks noChangeAspect="1"/>
          </p:cNvPicPr>
          <p:nvPr/>
        </p:nvPicPr>
        <p:blipFill>
          <a:blip r:embed="rId2"/>
          <a:stretch>
            <a:fillRect/>
          </a:stretch>
        </p:blipFill>
        <p:spPr>
          <a:xfrm>
            <a:off x="1528480" y="3146939"/>
            <a:ext cx="7362825" cy="1143000"/>
          </a:xfrm>
          <a:prstGeom prst="rect">
            <a:avLst/>
          </a:prstGeom>
        </p:spPr>
      </p:pic>
      <p:sp>
        <p:nvSpPr>
          <p:cNvPr id="15" name="ZoneTexte 14">
            <a:extLst>
              <a:ext uri="{FF2B5EF4-FFF2-40B4-BE49-F238E27FC236}">
                <a16:creationId xmlns:a16="http://schemas.microsoft.com/office/drawing/2014/main" id="{DE08ED9D-755F-1888-1C25-39B7DC85E291}"/>
              </a:ext>
            </a:extLst>
          </p:cNvPr>
          <p:cNvSpPr txBox="1"/>
          <p:nvPr/>
        </p:nvSpPr>
        <p:spPr>
          <a:xfrm>
            <a:off x="1319529" y="2839162"/>
            <a:ext cx="10235953" cy="307777"/>
          </a:xfrm>
          <a:prstGeom prst="rect">
            <a:avLst/>
          </a:prstGeom>
          <a:noFill/>
        </p:spPr>
        <p:txBody>
          <a:bodyPr wrap="square">
            <a:spAutoFit/>
          </a:bodyPr>
          <a:lstStyle/>
          <a:p>
            <a:r>
              <a:rPr lang="fr-FR" sz="1400" b="1" i="0" u="none" strike="noStrike" baseline="0" dirty="0">
                <a:solidFill>
                  <a:srgbClr val="FF0000"/>
                </a:solidFill>
                <a:latin typeface="Calibri" panose="020F0502020204030204" pitchFamily="34" charset="0"/>
                <a:cs typeface="Calibri" panose="020F0502020204030204" pitchFamily="34" charset="0"/>
              </a:rPr>
              <a:t>Toutes ces dates s’entendent pour un dossier transmis à l’assureur COMPLET et CONFORME dans les outils de l’assureur </a:t>
            </a:r>
            <a:endParaRPr lang="fr-FR" sz="1400" dirty="0">
              <a:solidFill>
                <a:srgbClr val="FF0000"/>
              </a:solidFill>
              <a:latin typeface="Calibri" panose="020F0502020204030204" pitchFamily="34" charset="0"/>
              <a:cs typeface="Calibri" panose="020F0502020204030204" pitchFamily="34" charset="0"/>
            </a:endParaRPr>
          </a:p>
        </p:txBody>
      </p:sp>
      <p:pic>
        <p:nvPicPr>
          <p:cNvPr id="16" name="Image 15">
            <a:extLst>
              <a:ext uri="{FF2B5EF4-FFF2-40B4-BE49-F238E27FC236}">
                <a16:creationId xmlns:a16="http://schemas.microsoft.com/office/drawing/2014/main" id="{EB15F3DB-544A-41D7-47ED-9FB58AD4E9D4}"/>
              </a:ext>
            </a:extLst>
          </p:cNvPr>
          <p:cNvPicPr>
            <a:picLocks noChangeAspect="1"/>
          </p:cNvPicPr>
          <p:nvPr/>
        </p:nvPicPr>
        <p:blipFill>
          <a:blip r:embed="rId3"/>
          <a:stretch>
            <a:fillRect/>
          </a:stretch>
        </p:blipFill>
        <p:spPr>
          <a:xfrm>
            <a:off x="544348" y="2951472"/>
            <a:ext cx="828675" cy="666750"/>
          </a:xfrm>
          <a:prstGeom prst="rect">
            <a:avLst/>
          </a:prstGeom>
        </p:spPr>
      </p:pic>
      <p:sp>
        <p:nvSpPr>
          <p:cNvPr id="18" name="ZoneTexte 17">
            <a:extLst>
              <a:ext uri="{FF2B5EF4-FFF2-40B4-BE49-F238E27FC236}">
                <a16:creationId xmlns:a16="http://schemas.microsoft.com/office/drawing/2014/main" id="{E33E34F6-52D6-ED49-6BA4-251EC6F0EA5C}"/>
              </a:ext>
            </a:extLst>
          </p:cNvPr>
          <p:cNvSpPr txBox="1"/>
          <p:nvPr/>
        </p:nvSpPr>
        <p:spPr>
          <a:xfrm>
            <a:off x="370684" y="4319094"/>
            <a:ext cx="10954316" cy="523220"/>
          </a:xfrm>
          <a:prstGeom prst="rect">
            <a:avLst/>
          </a:prstGeom>
          <a:noFill/>
        </p:spPr>
        <p:txBody>
          <a:bodyPr wrap="square">
            <a:spAutoFit/>
          </a:bodyPr>
          <a:lstStyle/>
          <a:p>
            <a:r>
              <a:rPr lang="fr-FR" sz="1400" b="0" i="0" u="none" strike="noStrike" baseline="0" dirty="0">
                <a:solidFill>
                  <a:srgbClr val="000000"/>
                </a:solidFill>
                <a:latin typeface="Calibri" panose="020F0502020204030204" pitchFamily="34" charset="0"/>
                <a:cs typeface="Calibri" panose="020F0502020204030204" pitchFamily="34" charset="0"/>
              </a:rPr>
              <a:t>Les </a:t>
            </a:r>
            <a:r>
              <a:rPr lang="fr-FR" sz="1400" b="1" i="0" u="none" strike="noStrike" baseline="0" dirty="0">
                <a:solidFill>
                  <a:srgbClr val="000000"/>
                </a:solidFill>
                <a:latin typeface="Calibri" panose="020F0502020204030204" pitchFamily="34" charset="0"/>
                <a:cs typeface="Calibri" panose="020F0502020204030204" pitchFamily="34" charset="0"/>
              </a:rPr>
              <a:t>rachats pour tous les produits</a:t>
            </a:r>
            <a:r>
              <a:rPr lang="fr-FR" sz="1400" b="0" i="0" u="none" strike="noStrike" baseline="0" dirty="0">
                <a:solidFill>
                  <a:srgbClr val="000000"/>
                </a:solidFill>
                <a:latin typeface="Calibri" panose="020F0502020204030204" pitchFamily="34" charset="0"/>
                <a:cs typeface="Calibri" panose="020F0502020204030204" pitchFamily="34" charset="0"/>
              </a:rPr>
              <a:t>, avec une date de désinvestissement en 2023, les actes de gestion et la transmission des documents sont à effectuer selon le calendrier suivant : </a:t>
            </a:r>
            <a:endParaRPr lang="fr-FR" sz="1400" dirty="0">
              <a:latin typeface="Calibri" panose="020F0502020204030204" pitchFamily="34" charset="0"/>
              <a:cs typeface="Calibri" panose="020F0502020204030204" pitchFamily="34" charset="0"/>
            </a:endParaRPr>
          </a:p>
        </p:txBody>
      </p:sp>
      <p:pic>
        <p:nvPicPr>
          <p:cNvPr id="20" name="Image 19">
            <a:extLst>
              <a:ext uri="{FF2B5EF4-FFF2-40B4-BE49-F238E27FC236}">
                <a16:creationId xmlns:a16="http://schemas.microsoft.com/office/drawing/2014/main" id="{49EFF403-F9FE-798B-AFC0-063543145BC1}"/>
              </a:ext>
            </a:extLst>
          </p:cNvPr>
          <p:cNvPicPr>
            <a:picLocks noChangeAspect="1"/>
          </p:cNvPicPr>
          <p:nvPr/>
        </p:nvPicPr>
        <p:blipFill>
          <a:blip r:embed="rId4"/>
          <a:stretch>
            <a:fillRect/>
          </a:stretch>
        </p:blipFill>
        <p:spPr>
          <a:xfrm>
            <a:off x="1952551" y="4620704"/>
            <a:ext cx="7073982" cy="1903921"/>
          </a:xfrm>
          <a:prstGeom prst="rect">
            <a:avLst/>
          </a:prstGeom>
        </p:spPr>
      </p:pic>
    </p:spTree>
    <p:extLst>
      <p:ext uri="{BB962C8B-B14F-4D97-AF65-F5344CB8AC3E}">
        <p14:creationId xmlns:p14="http://schemas.microsoft.com/office/powerpoint/2010/main" val="34457913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5"/>
          </p:nvPr>
        </p:nvSpPr>
        <p:spPr/>
        <p:txBody>
          <a:bodyPr/>
          <a:lstStyle/>
          <a:p>
            <a:endParaRPr lang="fr-FR"/>
          </a:p>
        </p:txBody>
      </p:sp>
      <p:sp>
        <p:nvSpPr>
          <p:cNvPr id="5" name="Espace réservé du texte 4"/>
          <p:cNvSpPr>
            <a:spLocks noGrp="1"/>
          </p:cNvSpPr>
          <p:nvPr>
            <p:ph type="body" sz="quarter" idx="28"/>
          </p:nvPr>
        </p:nvSpPr>
        <p:spPr>
          <a:xfrm>
            <a:off x="11017161" y="2447715"/>
            <a:ext cx="1088699" cy="576183"/>
          </a:xfrm>
        </p:spPr>
        <p:txBody>
          <a:bodyPr/>
          <a:lstStyle/>
          <a:p>
            <a:pPr marL="0" indent="0">
              <a:buNone/>
            </a:pPr>
            <a:r>
              <a:rPr lang="fr-FR" sz="1400" dirty="0"/>
              <a:t>ASSURANCE VIE</a:t>
            </a:r>
          </a:p>
        </p:txBody>
      </p:sp>
      <p:sp>
        <p:nvSpPr>
          <p:cNvPr id="7" name="ZoneTexte 6"/>
          <p:cNvSpPr txBox="1"/>
          <p:nvPr/>
        </p:nvSpPr>
        <p:spPr>
          <a:xfrm>
            <a:off x="0" y="368300"/>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COLLECTE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CALENDRIER DES OPERATIONS DE FIN D’ANNEE DES ACTES DE GESTION ASV (3/3) </a:t>
            </a:r>
            <a:endParaRPr lang="fr-FR" sz="2400" kern="0" dirty="0">
              <a:solidFill>
                <a:schemeClr val="bg1">
                  <a:lumMod val="50000"/>
                </a:schemeClr>
              </a:solidFill>
            </a:endParaRPr>
          </a:p>
        </p:txBody>
      </p:sp>
      <p:sp>
        <p:nvSpPr>
          <p:cNvPr id="9" name="Rectangle 8"/>
          <p:cNvSpPr/>
          <p:nvPr/>
        </p:nvSpPr>
        <p:spPr>
          <a:xfrm>
            <a:off x="10988298" y="2917267"/>
            <a:ext cx="1134369" cy="35292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space réservé du texte 13"/>
          <p:cNvSpPr txBox="1">
            <a:spLocks/>
          </p:cNvSpPr>
          <p:nvPr/>
        </p:nvSpPr>
        <p:spPr>
          <a:xfrm>
            <a:off x="1868007" y="6524625"/>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a:t>
            </a:r>
            <a:r>
              <a:rPr lang="fr-FR" baseline="0" dirty="0">
                <a:solidFill>
                  <a:schemeClr val="bg1">
                    <a:lumMod val="50000"/>
                  </a:schemeClr>
                </a:solidFill>
              </a:rPr>
              <a:t> 48</a:t>
            </a:r>
            <a:endParaRPr lang="fr-FR" dirty="0">
              <a:solidFill>
                <a:schemeClr val="bg1">
                  <a:lumMod val="50000"/>
                </a:schemeClr>
              </a:solidFill>
            </a:endParaRPr>
          </a:p>
        </p:txBody>
      </p:sp>
      <p:sp>
        <p:nvSpPr>
          <p:cNvPr id="13" name="Espace réservé du numéro de diapositive 1"/>
          <p:cNvSpPr txBox="1">
            <a:spLocks/>
          </p:cNvSpPr>
          <p:nvPr/>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6</a:t>
            </a:fld>
            <a:endParaRPr lang="fr-FR" sz="1000" b="1" dirty="0">
              <a:solidFill>
                <a:schemeClr val="tx1">
                  <a:lumMod val="50000"/>
                  <a:lumOff val="50000"/>
                </a:schemeClr>
              </a:solidFill>
              <a:latin typeface="+mj-lt"/>
              <a:cs typeface="Helvetica Neue Medium"/>
            </a:endParaRPr>
          </a:p>
        </p:txBody>
      </p:sp>
      <p:sp>
        <p:nvSpPr>
          <p:cNvPr id="14" name="Rectangle 13"/>
          <p:cNvSpPr/>
          <p:nvPr/>
        </p:nvSpPr>
        <p:spPr>
          <a:xfrm>
            <a:off x="11071229" y="241164"/>
            <a:ext cx="1034631" cy="131196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a:extLst>
              <a:ext uri="{FF2B5EF4-FFF2-40B4-BE49-F238E27FC236}">
                <a16:creationId xmlns:a16="http://schemas.microsoft.com/office/drawing/2014/main" id="{AC821157-7C66-452A-A2A1-F283477103C7}"/>
              </a:ext>
            </a:extLst>
          </p:cNvPr>
          <p:cNvSpPr/>
          <p:nvPr/>
        </p:nvSpPr>
        <p:spPr>
          <a:xfrm>
            <a:off x="1" y="1208016"/>
            <a:ext cx="10832840" cy="307777"/>
          </a:xfrm>
          <a:prstGeom prst="rect">
            <a:avLst/>
          </a:prstGeom>
        </p:spPr>
        <p:txBody>
          <a:bodyPr wrap="square">
            <a:spAutoFit/>
          </a:bodyPr>
          <a:lstStyle/>
          <a:p>
            <a:r>
              <a:rPr lang="fr-FR" sz="1400" u="sng" dirty="0">
                <a:solidFill>
                  <a:srgbClr val="7030A0"/>
                </a:solidFill>
                <a:effectLst>
                  <a:outerShdw blurRad="38100" dist="38100" dir="2700000" algn="tl">
                    <a:srgbClr val="000000">
                      <a:alpha val="43137"/>
                    </a:srgbClr>
                  </a:outerShdw>
                </a:effectLst>
                <a:ea typeface="Times New Roman" panose="02020603050405020304" pitchFamily="18" charset="0"/>
              </a:rPr>
              <a:t>*ACTES BPCE ASSURANCES</a:t>
            </a:r>
          </a:p>
        </p:txBody>
      </p:sp>
      <p:sp>
        <p:nvSpPr>
          <p:cNvPr id="8" name="Rectangle 7">
            <a:extLst>
              <a:ext uri="{FF2B5EF4-FFF2-40B4-BE49-F238E27FC236}">
                <a16:creationId xmlns:a16="http://schemas.microsoft.com/office/drawing/2014/main" id="{68B50ACC-231E-4C28-820B-2834717D8418}"/>
              </a:ext>
            </a:extLst>
          </p:cNvPr>
          <p:cNvSpPr/>
          <p:nvPr/>
        </p:nvSpPr>
        <p:spPr>
          <a:xfrm>
            <a:off x="86139" y="3994213"/>
            <a:ext cx="11105696" cy="2246769"/>
          </a:xfrm>
          <a:prstGeom prst="rect">
            <a:avLst/>
          </a:prstGeom>
        </p:spPr>
        <p:txBody>
          <a:bodyPr wrap="square">
            <a:spAutoFit/>
          </a:bodyPr>
          <a:lstStyle/>
          <a:p>
            <a:pPr marL="144145" indent="-144145"/>
            <a:endParaRPr lang="fr-FR" sz="1400" dirty="0">
              <a:ea typeface="HGSMinchoE" panose="020B0400000000000000" pitchFamily="18" charset="-128"/>
            </a:endParaRPr>
          </a:p>
          <a:p>
            <a:pPr marL="144145" indent="-144145"/>
            <a:endParaRPr lang="fr-FR" sz="1400" dirty="0">
              <a:ea typeface="HGSMinchoE" panose="020B0400000000000000" pitchFamily="18" charset="-128"/>
            </a:endParaRPr>
          </a:p>
          <a:p>
            <a:pPr marL="144145" indent="-144145"/>
            <a:endParaRPr lang="fr-FR" sz="1400" dirty="0">
              <a:ea typeface="HGSMinchoE" panose="020B0400000000000000" pitchFamily="18" charset="-128"/>
            </a:endParaRPr>
          </a:p>
          <a:p>
            <a:pPr marL="144145" indent="-144145"/>
            <a:r>
              <a:rPr lang="fr-FR" sz="1400" u="sng" dirty="0">
                <a:solidFill>
                  <a:srgbClr val="7030A0"/>
                </a:solidFill>
                <a:effectLst>
                  <a:outerShdw blurRad="38100" dist="38100" dir="2700000" algn="tl">
                    <a:srgbClr val="000000">
                      <a:alpha val="43137"/>
                    </a:srgbClr>
                  </a:outerShdw>
                </a:effectLst>
                <a:ea typeface="HGSMinchoE" panose="020B0400000000000000" pitchFamily="18" charset="-128"/>
              </a:rPr>
              <a:t>*BPCE Life</a:t>
            </a:r>
          </a:p>
          <a:p>
            <a:pPr marL="144145" indent="-144145"/>
            <a:endParaRPr lang="fr-FR" sz="1400" u="sng" dirty="0">
              <a:solidFill>
                <a:schemeClr val="accent5">
                  <a:lumMod val="75000"/>
                </a:schemeClr>
              </a:solidFill>
              <a:effectLst>
                <a:outerShdw blurRad="38100" dist="38100" dir="2700000" algn="tl">
                  <a:srgbClr val="000000">
                    <a:alpha val="43137"/>
                  </a:srgbClr>
                </a:outerShdw>
              </a:effectLst>
              <a:ea typeface="HGSMinchoE" panose="020B0400000000000000" pitchFamily="18" charset="-128"/>
            </a:endParaRPr>
          </a:p>
          <a:p>
            <a:r>
              <a:rPr lang="fr-FR" sz="1400" b="0" i="0" u="none" strike="noStrike" baseline="0" dirty="0">
                <a:solidFill>
                  <a:srgbClr val="000000"/>
                </a:solidFill>
              </a:rPr>
              <a:t>Pour une prise d'effet en 2023 de tout acte (souscription / arbitrage / rachat / versement complémentaire...), </a:t>
            </a:r>
            <a:r>
              <a:rPr lang="fr-FR" sz="1400" b="1" i="0" u="none" strike="noStrike" baseline="0" dirty="0">
                <a:solidFill>
                  <a:srgbClr val="000000"/>
                </a:solidFill>
              </a:rPr>
              <a:t>la date limite de l'ensemble des documents requis et la réception des fonds est fixée </a:t>
            </a:r>
            <a:r>
              <a:rPr lang="fr-FR" sz="1400" b="1" i="0" u="none" strike="noStrike" baseline="0" dirty="0">
                <a:solidFill>
                  <a:srgbClr val="FF0000"/>
                </a:solidFill>
              </a:rPr>
              <a:t>au 14 décembre 2023 </a:t>
            </a:r>
            <a:r>
              <a:rPr lang="fr-FR" sz="1400" b="1" i="0" u="none" strike="noStrike" baseline="0" dirty="0">
                <a:solidFill>
                  <a:srgbClr val="000000"/>
                </a:solidFill>
              </a:rPr>
              <a:t>au soir. </a:t>
            </a:r>
            <a:endParaRPr lang="fr-FR" sz="1400" b="0" i="0" u="none" strike="noStrike" baseline="0" dirty="0">
              <a:solidFill>
                <a:srgbClr val="000000"/>
              </a:solidFill>
            </a:endParaRPr>
          </a:p>
          <a:p>
            <a:r>
              <a:rPr lang="fr-FR" sz="1400" b="0" i="0" u="none" strike="noStrike" baseline="0" dirty="0">
                <a:solidFill>
                  <a:srgbClr val="000000"/>
                </a:solidFill>
              </a:rPr>
              <a:t>Toute demande d'opération réceptionnée par nos services après le 14/12/2023, sera enregistrée en date d'effet 2024. </a:t>
            </a:r>
          </a:p>
          <a:p>
            <a:r>
              <a:rPr lang="fr-FR" sz="1400" b="1" i="0" u="none" strike="noStrike" baseline="0" dirty="0">
                <a:solidFill>
                  <a:srgbClr val="FF0000"/>
                </a:solidFill>
                <a:effectLst>
                  <a:outerShdw blurRad="38100" dist="38100" dir="2700000" algn="tl">
                    <a:srgbClr val="000000">
                      <a:alpha val="43137"/>
                    </a:srgbClr>
                  </a:outerShdw>
                </a:effectLst>
              </a:rPr>
              <a:t>Les dossiers complets et conformes, ainsi que les originaux doivent parvenir à l’assureur le 14 décembre au plus tard </a:t>
            </a:r>
            <a:endParaRPr lang="fr-FR" sz="1400" b="1" u="sng" dirty="0">
              <a:solidFill>
                <a:srgbClr val="FF0000"/>
              </a:solidFill>
              <a:effectLst>
                <a:outerShdw blurRad="38100" dist="38100" dir="2700000" algn="tl">
                  <a:srgbClr val="000000">
                    <a:alpha val="43137"/>
                  </a:srgbClr>
                </a:outerShdw>
              </a:effectLst>
              <a:ea typeface="Times New Roman" panose="02020603050405020304" pitchFamily="18" charset="0"/>
            </a:endParaRPr>
          </a:p>
          <a:p>
            <a:pPr marL="144145" indent="-144145"/>
            <a:r>
              <a:rPr lang="fr-FR" sz="1400" b="1" dirty="0">
                <a:solidFill>
                  <a:srgbClr val="FF0000"/>
                </a:solidFill>
                <a:effectLst>
                  <a:outerShdw blurRad="38100" dist="38100" dir="2700000" algn="tl">
                    <a:srgbClr val="000000">
                      <a:alpha val="43137"/>
                    </a:srgbClr>
                  </a:outerShdw>
                </a:effectLst>
                <a:ea typeface="Times New Roman" panose="02020603050405020304" pitchFamily="18" charset="0"/>
              </a:rPr>
              <a:t> </a:t>
            </a:r>
          </a:p>
        </p:txBody>
      </p:sp>
      <p:sp>
        <p:nvSpPr>
          <p:cNvPr id="6" name="ZoneTexte 5">
            <a:extLst>
              <a:ext uri="{FF2B5EF4-FFF2-40B4-BE49-F238E27FC236}">
                <a16:creationId xmlns:a16="http://schemas.microsoft.com/office/drawing/2014/main" id="{C7547D67-D176-D299-567F-4F6D650A57D0}"/>
              </a:ext>
            </a:extLst>
          </p:cNvPr>
          <p:cNvSpPr txBox="1"/>
          <p:nvPr/>
        </p:nvSpPr>
        <p:spPr>
          <a:xfrm>
            <a:off x="86139" y="1556635"/>
            <a:ext cx="10832839" cy="307777"/>
          </a:xfrm>
          <a:prstGeom prst="rect">
            <a:avLst/>
          </a:prstGeom>
          <a:noFill/>
        </p:spPr>
        <p:txBody>
          <a:bodyPr wrap="square">
            <a:spAutoFit/>
          </a:bodyPr>
          <a:lstStyle/>
          <a:p>
            <a:r>
              <a:rPr lang="fr-FR" sz="1400" b="0" i="0" u="none" strike="noStrike" baseline="0" dirty="0">
                <a:solidFill>
                  <a:srgbClr val="000000"/>
                </a:solidFill>
                <a:latin typeface="Calibri" panose="020F0502020204030204" pitchFamily="34" charset="0"/>
                <a:cs typeface="Calibri" panose="020F0502020204030204" pitchFamily="34" charset="0"/>
              </a:rPr>
              <a:t>Les actes sur les contrats d’Assurance-Vie doivent être </a:t>
            </a:r>
            <a:r>
              <a:rPr lang="fr-FR" sz="1400" b="1" i="0" u="none" strike="noStrike" baseline="0" dirty="0">
                <a:solidFill>
                  <a:srgbClr val="000000"/>
                </a:solidFill>
                <a:latin typeface="Calibri" panose="020F0502020204030204" pitchFamily="34" charset="0"/>
                <a:cs typeface="Calibri" panose="020F0502020204030204" pitchFamily="34" charset="0"/>
              </a:rPr>
              <a:t>saisis, validés, signés </a:t>
            </a:r>
            <a:r>
              <a:rPr lang="fr-FR" sz="1400" b="0" i="0" u="none" strike="noStrike" baseline="0" dirty="0">
                <a:solidFill>
                  <a:srgbClr val="000000"/>
                </a:solidFill>
                <a:latin typeface="Calibri" panose="020F0502020204030204" pitchFamily="34" charset="0"/>
                <a:cs typeface="Calibri" panose="020F0502020204030204" pitchFamily="34" charset="0"/>
              </a:rPr>
              <a:t>(quel que soit le canal de vente ou les modalités de signature) avant : </a:t>
            </a:r>
            <a:endParaRPr lang="fr-FR" sz="1400" dirty="0">
              <a:latin typeface="Calibri" panose="020F0502020204030204" pitchFamily="34" charset="0"/>
              <a:cs typeface="Calibri" panose="020F0502020204030204" pitchFamily="34" charset="0"/>
            </a:endParaRPr>
          </a:p>
        </p:txBody>
      </p:sp>
      <p:pic>
        <p:nvPicPr>
          <p:cNvPr id="17" name="Image 16">
            <a:extLst>
              <a:ext uri="{FF2B5EF4-FFF2-40B4-BE49-F238E27FC236}">
                <a16:creationId xmlns:a16="http://schemas.microsoft.com/office/drawing/2014/main" id="{0FE503F5-B946-CDEC-408F-86C96B617654}"/>
              </a:ext>
            </a:extLst>
          </p:cNvPr>
          <p:cNvPicPr>
            <a:picLocks noChangeAspect="1"/>
          </p:cNvPicPr>
          <p:nvPr/>
        </p:nvPicPr>
        <p:blipFill>
          <a:blip r:embed="rId2"/>
          <a:stretch>
            <a:fillRect/>
          </a:stretch>
        </p:blipFill>
        <p:spPr>
          <a:xfrm>
            <a:off x="1974539" y="2065763"/>
            <a:ext cx="6716700" cy="2355690"/>
          </a:xfrm>
          <a:prstGeom prst="rect">
            <a:avLst/>
          </a:prstGeom>
        </p:spPr>
      </p:pic>
    </p:spTree>
    <p:extLst>
      <p:ext uri="{BB962C8B-B14F-4D97-AF65-F5344CB8AC3E}">
        <p14:creationId xmlns:p14="http://schemas.microsoft.com/office/powerpoint/2010/main" val="21175872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5"/>
          </p:nvPr>
        </p:nvSpPr>
        <p:spPr/>
        <p:txBody>
          <a:bodyPr/>
          <a:lstStyle/>
          <a:p>
            <a:endParaRPr lang="fr-FR"/>
          </a:p>
        </p:txBody>
      </p:sp>
      <p:sp>
        <p:nvSpPr>
          <p:cNvPr id="5" name="Espace réservé du texte 4"/>
          <p:cNvSpPr>
            <a:spLocks noGrp="1"/>
          </p:cNvSpPr>
          <p:nvPr>
            <p:ph type="body" sz="quarter" idx="28"/>
          </p:nvPr>
        </p:nvSpPr>
        <p:spPr>
          <a:xfrm>
            <a:off x="11071229" y="2539069"/>
            <a:ext cx="1120771" cy="340045"/>
          </a:xfrm>
        </p:spPr>
        <p:txBody>
          <a:bodyPr/>
          <a:lstStyle/>
          <a:p>
            <a:pPr marL="0" indent="0">
              <a:buNone/>
            </a:pPr>
            <a:r>
              <a:rPr lang="fr-FR" sz="1200" dirty="0"/>
              <a:t>MIROVA</a:t>
            </a:r>
          </a:p>
        </p:txBody>
      </p:sp>
      <p:sp>
        <p:nvSpPr>
          <p:cNvPr id="9" name="Rectangle 8"/>
          <p:cNvSpPr/>
          <p:nvPr/>
        </p:nvSpPr>
        <p:spPr>
          <a:xfrm>
            <a:off x="11071229" y="2917267"/>
            <a:ext cx="1120770" cy="347251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space réservé du texte 13"/>
          <p:cNvSpPr txBox="1">
            <a:spLocks/>
          </p:cNvSpPr>
          <p:nvPr/>
        </p:nvSpPr>
        <p:spPr>
          <a:xfrm>
            <a:off x="1868007" y="6524625"/>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a:t>
            </a:r>
            <a:r>
              <a:rPr lang="fr-FR" baseline="0" dirty="0">
                <a:solidFill>
                  <a:schemeClr val="bg1">
                    <a:lumMod val="50000"/>
                  </a:schemeClr>
                </a:solidFill>
              </a:rPr>
              <a:t> 48</a:t>
            </a:r>
            <a:endParaRPr lang="fr-FR" dirty="0">
              <a:solidFill>
                <a:schemeClr val="bg1">
                  <a:lumMod val="50000"/>
                </a:schemeClr>
              </a:solidFill>
            </a:endParaRPr>
          </a:p>
        </p:txBody>
      </p:sp>
      <p:sp>
        <p:nvSpPr>
          <p:cNvPr id="13" name="Espace réservé du numéro de diapositive 1"/>
          <p:cNvSpPr txBox="1">
            <a:spLocks/>
          </p:cNvSpPr>
          <p:nvPr/>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7</a:t>
            </a:fld>
            <a:endParaRPr lang="fr-FR" sz="1000" b="1" dirty="0">
              <a:solidFill>
                <a:schemeClr val="tx1">
                  <a:lumMod val="50000"/>
                  <a:lumOff val="50000"/>
                </a:schemeClr>
              </a:solidFill>
              <a:latin typeface="+mj-lt"/>
              <a:cs typeface="Helvetica Neue Medium"/>
            </a:endParaRPr>
          </a:p>
        </p:txBody>
      </p:sp>
      <p:sp>
        <p:nvSpPr>
          <p:cNvPr id="14" name="Rectangle 13"/>
          <p:cNvSpPr/>
          <p:nvPr/>
        </p:nvSpPr>
        <p:spPr>
          <a:xfrm>
            <a:off x="11071228" y="176282"/>
            <a:ext cx="1120771" cy="146523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ZoneTexte 15">
            <a:extLst>
              <a:ext uri="{FF2B5EF4-FFF2-40B4-BE49-F238E27FC236}">
                <a16:creationId xmlns:a16="http://schemas.microsoft.com/office/drawing/2014/main" id="{14509386-22D2-BA66-77EF-CDD7743F1401}"/>
              </a:ext>
            </a:extLst>
          </p:cNvPr>
          <p:cNvSpPr txBox="1"/>
          <p:nvPr/>
        </p:nvSpPr>
        <p:spPr>
          <a:xfrm>
            <a:off x="624390" y="3305642"/>
            <a:ext cx="2596105" cy="369332"/>
          </a:xfrm>
          <a:prstGeom prst="rect">
            <a:avLst/>
          </a:prstGeom>
          <a:noFill/>
        </p:spPr>
        <p:txBody>
          <a:bodyPr wrap="square" rtlCol="0">
            <a:spAutoFit/>
          </a:bodyPr>
          <a:lstStyle/>
          <a:p>
            <a:r>
              <a:rPr lang="fr-FR" dirty="0">
                <a:hlinkClick r:id="rId3"/>
              </a:rPr>
              <a:t>Lien de réécoute</a:t>
            </a:r>
            <a:endParaRPr lang="fr-FR" dirty="0"/>
          </a:p>
        </p:txBody>
      </p:sp>
      <p:sp>
        <p:nvSpPr>
          <p:cNvPr id="3" name="ZoneTexte 2">
            <a:extLst>
              <a:ext uri="{FF2B5EF4-FFF2-40B4-BE49-F238E27FC236}">
                <a16:creationId xmlns:a16="http://schemas.microsoft.com/office/drawing/2014/main" id="{ECEA77A7-9A63-EC38-92DF-A02CDC708E4A}"/>
              </a:ext>
            </a:extLst>
          </p:cNvPr>
          <p:cNvSpPr txBox="1"/>
          <p:nvPr/>
        </p:nvSpPr>
        <p:spPr>
          <a:xfrm>
            <a:off x="46383" y="1286831"/>
            <a:ext cx="10313772" cy="646331"/>
          </a:xfrm>
          <a:prstGeom prst="rect">
            <a:avLst/>
          </a:prstGeom>
          <a:noFill/>
        </p:spPr>
        <p:txBody>
          <a:bodyPr wrap="square" rtlCol="0">
            <a:spAutoFit/>
          </a:bodyPr>
          <a:lstStyle/>
          <a:p>
            <a:pPr algn="just"/>
            <a:r>
              <a:rPr lang="fr-FR" dirty="0">
                <a:solidFill>
                  <a:prstClr val="black"/>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Pour les personnes n’ayant pu assister à la </a:t>
            </a:r>
            <a:r>
              <a:rPr lang="fr-FR" dirty="0" err="1">
                <a:solidFill>
                  <a:prstClr val="black"/>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webex</a:t>
            </a:r>
            <a:r>
              <a:rPr lang="fr-FR" dirty="0">
                <a:solidFill>
                  <a:prstClr val="black"/>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de NIMI sur </a:t>
            </a:r>
            <a:r>
              <a:rPr lang="fr-FR" dirty="0" err="1">
                <a:solidFill>
                  <a:prstClr val="black"/>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Seeyong</a:t>
            </a:r>
            <a:r>
              <a:rPr lang="fr-FR" dirty="0">
                <a:solidFill>
                  <a:prstClr val="black"/>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Global Min Vol du jeudi  23 novembre 2023 </a:t>
            </a:r>
            <a:r>
              <a:rPr lang="fr-FR"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retrouvez  le lien de réécoute . </a:t>
            </a:r>
          </a:p>
        </p:txBody>
      </p:sp>
      <p:sp>
        <p:nvSpPr>
          <p:cNvPr id="7" name="ZoneTexte 6"/>
          <p:cNvSpPr txBox="1"/>
          <p:nvPr/>
        </p:nvSpPr>
        <p:spPr>
          <a:xfrm>
            <a:off x="-1" y="368300"/>
            <a:ext cx="11756571" cy="738664"/>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COMERCIALES / COLLECTE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1" kern="0" dirty="0">
                <a:solidFill>
                  <a:schemeClr val="bg1">
                    <a:lumMod val="50000"/>
                  </a:schemeClr>
                </a:solidFill>
                <a:effectLst>
                  <a:outerShdw blurRad="38100" dist="38100" dir="2700000" algn="tl">
                    <a:srgbClr val="000000">
                      <a:alpha val="43137"/>
                    </a:srgbClr>
                  </a:outerShdw>
                </a:effectLst>
                <a:latin typeface="Calibri"/>
              </a:rPr>
              <a:t>Réécoute de la </a:t>
            </a:r>
            <a:r>
              <a:rPr lang="fr-FR" b="1" kern="0" dirty="0" err="1">
                <a:solidFill>
                  <a:schemeClr val="bg1">
                    <a:lumMod val="50000"/>
                  </a:schemeClr>
                </a:solidFill>
                <a:effectLst>
                  <a:outerShdw blurRad="38100" dist="38100" dir="2700000" algn="tl">
                    <a:srgbClr val="000000">
                      <a:alpha val="43137"/>
                    </a:srgbClr>
                  </a:outerShdw>
                </a:effectLst>
                <a:latin typeface="Calibri"/>
              </a:rPr>
              <a:t>Webex</a:t>
            </a:r>
            <a:r>
              <a:rPr lang="fr-FR" b="1" kern="0" dirty="0">
                <a:solidFill>
                  <a:schemeClr val="bg1">
                    <a:lumMod val="50000"/>
                  </a:schemeClr>
                </a:solidFill>
                <a:effectLst>
                  <a:outerShdw blurRad="38100" dist="38100" dir="2700000" algn="tl">
                    <a:srgbClr val="000000">
                      <a:alpha val="43137"/>
                    </a:srgbClr>
                  </a:outerShdw>
                </a:effectLst>
                <a:latin typeface="Calibri"/>
              </a:rPr>
              <a:t>  </a:t>
            </a:r>
            <a:r>
              <a:rPr lang="fr-FR" b="1" kern="0" dirty="0" err="1">
                <a:solidFill>
                  <a:schemeClr val="bg1">
                    <a:lumMod val="50000"/>
                  </a:schemeClr>
                </a:solidFill>
                <a:effectLst>
                  <a:outerShdw blurRad="38100" dist="38100" dir="2700000" algn="tl">
                    <a:srgbClr val="000000">
                      <a:alpha val="43137"/>
                    </a:srgbClr>
                  </a:outerShdw>
                </a:effectLst>
                <a:latin typeface="Calibri"/>
              </a:rPr>
              <a:t>Seeyond</a:t>
            </a:r>
            <a:r>
              <a:rPr lang="fr-FR" b="1" kern="0" dirty="0">
                <a:solidFill>
                  <a:schemeClr val="bg1">
                    <a:lumMod val="50000"/>
                  </a:schemeClr>
                </a:solidFill>
                <a:effectLst>
                  <a:outerShdw blurRad="38100" dist="38100" dir="2700000" algn="tl">
                    <a:srgbClr val="000000">
                      <a:alpha val="43137"/>
                    </a:srgbClr>
                  </a:outerShdw>
                </a:effectLst>
                <a:latin typeface="Calibri"/>
              </a:rPr>
              <a:t> Global Min Vol du jeudi  23 novembre 2023</a:t>
            </a:r>
            <a:endParaRPr lang="fr-FR" kern="0" dirty="0">
              <a:solidFill>
                <a:schemeClr val="bg1">
                  <a:lumMod val="50000"/>
                </a:schemeClr>
              </a:solidFill>
            </a:endParaRPr>
          </a:p>
        </p:txBody>
      </p:sp>
      <p:pic>
        <p:nvPicPr>
          <p:cNvPr id="6" name="Image 5">
            <a:extLst>
              <a:ext uri="{FF2B5EF4-FFF2-40B4-BE49-F238E27FC236}">
                <a16:creationId xmlns:a16="http://schemas.microsoft.com/office/drawing/2014/main" id="{7B25FEEA-DB1B-A6B6-87CB-9033CEAC99D7}"/>
              </a:ext>
            </a:extLst>
          </p:cNvPr>
          <p:cNvPicPr>
            <a:picLocks noChangeAspect="1"/>
          </p:cNvPicPr>
          <p:nvPr/>
        </p:nvPicPr>
        <p:blipFill>
          <a:blip r:embed="rId4"/>
          <a:stretch>
            <a:fillRect/>
          </a:stretch>
        </p:blipFill>
        <p:spPr>
          <a:xfrm>
            <a:off x="2965974" y="2549714"/>
            <a:ext cx="5814042" cy="3148713"/>
          </a:xfrm>
          <a:prstGeom prst="rect">
            <a:avLst/>
          </a:prstGeom>
        </p:spPr>
      </p:pic>
    </p:spTree>
    <p:extLst>
      <p:ext uri="{BB962C8B-B14F-4D97-AF65-F5344CB8AC3E}">
        <p14:creationId xmlns:p14="http://schemas.microsoft.com/office/powerpoint/2010/main" val="20994362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28"/>
          </p:nvPr>
        </p:nvSpPr>
        <p:spPr>
          <a:xfrm>
            <a:off x="11062821" y="980581"/>
            <a:ext cx="1082796" cy="659375"/>
          </a:xfrm>
        </p:spPr>
        <p:txBody>
          <a:bodyPr/>
          <a:lstStyle/>
          <a:p>
            <a:pPr marL="0" indent="0">
              <a:buNone/>
            </a:pPr>
            <a:r>
              <a:rPr lang="fr-FR" sz="1400" dirty="0"/>
              <a:t>MARCHES FINANCIERS</a:t>
            </a:r>
          </a:p>
        </p:txBody>
      </p:sp>
      <p:sp>
        <p:nvSpPr>
          <p:cNvPr id="7" name="ZoneTexte 6"/>
          <p:cNvSpPr txBox="1"/>
          <p:nvPr/>
        </p:nvSpPr>
        <p:spPr>
          <a:xfrm>
            <a:off x="0" y="368300"/>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TOUS DOMAINES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a:t>
            </a:r>
            <a:r>
              <a:rPr lang="fr-FR" sz="2200" b="1" kern="0" dirty="0">
                <a:solidFill>
                  <a:schemeClr val="bg1">
                    <a:lumMod val="50000"/>
                  </a:schemeClr>
                </a:solidFill>
                <a:effectLst>
                  <a:outerShdw blurRad="38100" dist="38100" dir="2700000" algn="tl">
                    <a:srgbClr val="000000">
                      <a:alpha val="43137"/>
                    </a:srgbClr>
                  </a:outerShdw>
                </a:effectLst>
                <a:latin typeface="Calibri"/>
              </a:rPr>
              <a:t>LA LETTRE HEBDO </a:t>
            </a:r>
            <a:r>
              <a:rPr lang="fr-FR" sz="2200" b="1" kern="0" dirty="0">
                <a:solidFill>
                  <a:schemeClr val="bg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DU 20 NOVEMBRE 2023</a:t>
            </a:r>
            <a:endParaRPr lang="fr-FR" sz="2200" kern="0" dirty="0">
              <a:solidFill>
                <a:schemeClr val="bg1">
                  <a:lumMod val="50000"/>
                </a:schemeClr>
              </a:solidFill>
            </a:endParaRPr>
          </a:p>
        </p:txBody>
      </p:sp>
      <p:pic>
        <p:nvPicPr>
          <p:cNvPr id="8" name="Image 7"/>
          <p:cNvPicPr>
            <a:picLocks noChangeAspect="1"/>
          </p:cNvPicPr>
          <p:nvPr/>
        </p:nvPicPr>
        <p:blipFill>
          <a:blip r:embed="rId3"/>
          <a:stretch>
            <a:fillRect/>
          </a:stretch>
        </p:blipFill>
        <p:spPr>
          <a:xfrm>
            <a:off x="523221" y="2489063"/>
            <a:ext cx="1219200" cy="1000125"/>
          </a:xfrm>
          <a:prstGeom prst="rect">
            <a:avLst/>
          </a:prstGeom>
        </p:spPr>
      </p:pic>
      <p:pic>
        <p:nvPicPr>
          <p:cNvPr id="10" name="Image 9"/>
          <p:cNvPicPr>
            <a:picLocks noChangeAspect="1"/>
          </p:cNvPicPr>
          <p:nvPr/>
        </p:nvPicPr>
        <p:blipFill>
          <a:blip r:embed="rId4"/>
          <a:stretch>
            <a:fillRect/>
          </a:stretch>
        </p:blipFill>
        <p:spPr>
          <a:xfrm>
            <a:off x="3443511" y="1268650"/>
            <a:ext cx="4943475" cy="495300"/>
          </a:xfrm>
          <a:prstGeom prst="rect">
            <a:avLst/>
          </a:prstGeom>
        </p:spPr>
      </p:pic>
      <p:sp>
        <p:nvSpPr>
          <p:cNvPr id="13" name="ZoneTexte 12">
            <a:hlinkClick r:id="rId5"/>
          </p:cNvPr>
          <p:cNvSpPr txBox="1"/>
          <p:nvPr/>
        </p:nvSpPr>
        <p:spPr>
          <a:xfrm>
            <a:off x="1407374" y="4160642"/>
            <a:ext cx="2704977" cy="1077218"/>
          </a:xfrm>
          <a:prstGeom prst="rect">
            <a:avLst/>
          </a:prstGeom>
          <a:noFill/>
        </p:spPr>
        <p:txBody>
          <a:bodyPr wrap="square" rtlCol="0">
            <a:spAutoFit/>
          </a:bodyPr>
          <a:lstStyle/>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Pour la consulter </a:t>
            </a: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cliquez sur l’ image  </a:t>
            </a:r>
            <a:r>
              <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sym typeface="Wingdings" panose="05000000000000000000" pitchFamily="2" charset="2"/>
              </a:rPr>
              <a:t></a:t>
            </a: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14" name="Rectangle 13"/>
          <p:cNvSpPr/>
          <p:nvPr/>
        </p:nvSpPr>
        <p:spPr>
          <a:xfrm>
            <a:off x="11039630" y="1560007"/>
            <a:ext cx="1129177" cy="489999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space réservé du texte 13"/>
          <p:cNvSpPr txBox="1">
            <a:spLocks/>
          </p:cNvSpPr>
          <p:nvPr/>
        </p:nvSpPr>
        <p:spPr>
          <a:xfrm>
            <a:off x="1510199" y="6424489"/>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a:t>
            </a:r>
            <a:r>
              <a:rPr lang="fr-FR" baseline="0" dirty="0">
                <a:solidFill>
                  <a:schemeClr val="bg1">
                    <a:lumMod val="50000"/>
                  </a:schemeClr>
                </a:solidFill>
              </a:rPr>
              <a:t> 48</a:t>
            </a:r>
            <a:endParaRPr lang="fr-FR" dirty="0">
              <a:solidFill>
                <a:schemeClr val="bg1">
                  <a:lumMod val="50000"/>
                </a:schemeClr>
              </a:solidFill>
            </a:endParaRPr>
          </a:p>
        </p:txBody>
      </p:sp>
      <p:sp>
        <p:nvSpPr>
          <p:cNvPr id="16" name="Espace réservé du numéro de diapositive 1"/>
          <p:cNvSpPr txBox="1">
            <a:spLocks/>
          </p:cNvSpPr>
          <p:nvPr/>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8</a:t>
            </a:fld>
            <a:endParaRPr lang="fr-FR" sz="1000" b="1" dirty="0">
              <a:solidFill>
                <a:schemeClr val="tx1">
                  <a:lumMod val="50000"/>
                  <a:lumOff val="50000"/>
                </a:schemeClr>
              </a:solidFill>
              <a:latin typeface="+mj-lt"/>
              <a:cs typeface="Helvetica Neue Medium"/>
            </a:endParaRPr>
          </a:p>
        </p:txBody>
      </p:sp>
      <p:pic>
        <p:nvPicPr>
          <p:cNvPr id="17" name="Image 16">
            <a:extLst>
              <a:ext uri="{FF2B5EF4-FFF2-40B4-BE49-F238E27FC236}">
                <a16:creationId xmlns:a16="http://schemas.microsoft.com/office/drawing/2014/main" id="{54C32AC0-CFA3-43E4-A5B0-7BC0D19CBD8F}"/>
              </a:ext>
            </a:extLst>
          </p:cNvPr>
          <p:cNvPicPr>
            <a:picLocks noChangeAspect="1"/>
          </p:cNvPicPr>
          <p:nvPr/>
        </p:nvPicPr>
        <p:blipFill>
          <a:blip r:embed="rId6"/>
          <a:stretch>
            <a:fillRect/>
          </a:stretch>
        </p:blipFill>
        <p:spPr>
          <a:xfrm>
            <a:off x="8848437" y="519462"/>
            <a:ext cx="1570880" cy="528672"/>
          </a:xfrm>
          <a:prstGeom prst="rect">
            <a:avLst/>
          </a:prstGeom>
        </p:spPr>
      </p:pic>
      <p:pic>
        <p:nvPicPr>
          <p:cNvPr id="4" name="Image 3">
            <a:hlinkClick r:id="rId7"/>
            <a:extLst>
              <a:ext uri="{FF2B5EF4-FFF2-40B4-BE49-F238E27FC236}">
                <a16:creationId xmlns:a16="http://schemas.microsoft.com/office/drawing/2014/main" id="{C284090D-F699-37AA-64B8-2D16772D1D0D}"/>
              </a:ext>
            </a:extLst>
          </p:cNvPr>
          <p:cNvPicPr>
            <a:picLocks noChangeAspect="1"/>
          </p:cNvPicPr>
          <p:nvPr/>
        </p:nvPicPr>
        <p:blipFill>
          <a:blip r:embed="rId8"/>
          <a:stretch>
            <a:fillRect/>
          </a:stretch>
        </p:blipFill>
        <p:spPr>
          <a:xfrm>
            <a:off x="4647798" y="2058983"/>
            <a:ext cx="2896403" cy="4203317"/>
          </a:xfrm>
          <a:prstGeom prst="rect">
            <a:avLst/>
          </a:prstGeom>
          <a:ln>
            <a:solidFill>
              <a:schemeClr val="accent5">
                <a:lumMod val="50000"/>
              </a:schemeClr>
            </a:solidFill>
          </a:ln>
        </p:spPr>
      </p:pic>
    </p:spTree>
    <p:extLst>
      <p:ext uri="{BB962C8B-B14F-4D97-AF65-F5344CB8AC3E}">
        <p14:creationId xmlns:p14="http://schemas.microsoft.com/office/powerpoint/2010/main" val="1418056246"/>
      </p:ext>
    </p:extLst>
  </p:cSld>
  <p:clrMapOvr>
    <a:masterClrMapping/>
  </p:clrMapOvr>
</p:sld>
</file>

<file path=ppt/theme/theme1.xml><?xml version="1.0" encoding="utf-8"?>
<a:theme xmlns:a="http://schemas.openxmlformats.org/drawingml/2006/main" name="Conception personnalisée">
  <a:themeElements>
    <a:clrScheme name="Rouge violet">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aisse d'Epargn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CAISSE DEPARGNE Template PowerPoint v5.potx" id="{B70BC612-05AB-42D5-A9A0-48BE664B9F44}" vid="{8C527413-722F-4C2F-AA9D-1E2FD9DE5FBE}"/>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c52eb4dc-0ef3-4aa8-8e03-025dbf6c8637" ContentTypeId="0x0101" PreviousValue="false"/>
</file>

<file path=customXml/item3.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2.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3.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AB1515AA-57AE-4459-BE05-37022DA03708}">
  <ds:schemaRef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402bd0e2-1d78-4f7d-9dde-91cd55d66e87"/>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47872</TotalTime>
  <Words>910</Words>
  <Application>Microsoft Office PowerPoint</Application>
  <PresentationFormat>Grand écran</PresentationFormat>
  <Paragraphs>81</Paragraphs>
  <Slides>8</Slides>
  <Notes>4</Notes>
  <HiddenSlides>0</HiddenSlides>
  <MMClips>0</MMClips>
  <ScaleCrop>false</ScaleCrop>
  <HeadingPairs>
    <vt:vector size="6" baseType="variant">
      <vt:variant>
        <vt:lpstr>Polices utilisées</vt:lpstr>
      </vt:variant>
      <vt:variant>
        <vt:i4>9</vt:i4>
      </vt:variant>
      <vt:variant>
        <vt:lpstr>Thème</vt:lpstr>
      </vt:variant>
      <vt:variant>
        <vt:i4>2</vt:i4>
      </vt:variant>
      <vt:variant>
        <vt:lpstr>Titres des diapositives</vt:lpstr>
      </vt:variant>
      <vt:variant>
        <vt:i4>8</vt:i4>
      </vt:variant>
    </vt:vector>
  </HeadingPairs>
  <TitlesOfParts>
    <vt:vector size="19" baseType="lpstr">
      <vt:lpstr>Arial</vt:lpstr>
      <vt:lpstr>Arial Black</vt:lpstr>
      <vt:lpstr>Calibri</vt:lpstr>
      <vt:lpstr>Calibri Light</vt:lpstr>
      <vt:lpstr>Montserrat</vt:lpstr>
      <vt:lpstr>Montserrat Black</vt:lpstr>
      <vt:lpstr>Segoe Print</vt:lpstr>
      <vt:lpstr>Wingdings</vt:lpstr>
      <vt:lpstr>Wingdings 2</vt:lpstr>
      <vt:lpstr>Conception personnalisée</vt:lpstr>
      <vt:lpstr>Caisse d'Epargne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CASSAN Nathalie [CEGEE]</cp:lastModifiedBy>
  <cp:revision>2485</cp:revision>
  <dcterms:created xsi:type="dcterms:W3CDTF">2020-06-24T09:20:11Z</dcterms:created>
  <dcterms:modified xsi:type="dcterms:W3CDTF">2023-11-23T09:45:30Z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0x0101008B0DE9E3EEC639499EC5C362D51B0CB3</vt:lpwstr>
  </property>
  <property fmtid="{D5CDD505-2E9C-101B-9397-08002B2CF9AE}" pid="3" name="MSIP_Label_48a19f0c-bea1-442e-a475-ed109d9ec508_Enabled">
    <vt:lpwstr>true</vt:lpwstr>
  </property>
  <property fmtid="{D5CDD505-2E9C-101B-9397-08002B2CF9AE}" pid="4" name="MSIP_Label_48a19f0c-bea1-442e-a475-ed109d9ec508_SetDate">
    <vt:lpwstr>2023-01-17T13:40:48Z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