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8"/>
  </p:notesMasterIdLst>
  <p:handoutMasterIdLst>
    <p:handoutMasterId r:id="rId19"/>
  </p:handoutMasterIdLst>
  <p:sldIdLst>
    <p:sldId id="256" r:id="rId7"/>
    <p:sldId id="257" r:id="rId8"/>
    <p:sldId id="283" r:id="rId9"/>
    <p:sldId id="456" r:id="rId10"/>
    <p:sldId id="458" r:id="rId11"/>
    <p:sldId id="460" r:id="rId12"/>
    <p:sldId id="459" r:id="rId13"/>
    <p:sldId id="461" r:id="rId14"/>
    <p:sldId id="462" r:id="rId15"/>
    <p:sldId id="289" r:id="rId16"/>
    <p:sldId id="28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31632"/>
    <a:srgbClr val="FF0000"/>
    <a:srgbClr val="D11921"/>
    <a:srgbClr val="B82A56"/>
    <a:srgbClr val="EC1B24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3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8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7 décembre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7 décembre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7 décembre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7 décembre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7 décembre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7 décembre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://commerciaux.celca.caisse-epargne.fr/download/1176/documents-hors-arbo-2/31891/dissol-distrib-prorog-op-de-liquid_sff_12-2023-vdef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romain_dehlinger_natixis_com/EXmA3k4m4GpMgmfw6hXERZQBj4iRBodblfTAqIHNVbupLA?referrer=Teams.TEAMS-ELECTRON&amp;referrerScenario=MeetingChicletGetLink.view.vie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1890/la-lettre-hebdomadaire-de-vega-im_4-decembre-2023.pdf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0" y="5168079"/>
            <a:ext cx="13133154" cy="556592"/>
          </a:xfrm>
        </p:spPr>
        <p:txBody>
          <a:bodyPr/>
          <a:lstStyle/>
          <a:p>
            <a:r>
              <a:rPr lang="fr-FR" sz="2700" dirty="0"/>
              <a:t>2023 – Semaine 50 du Lundi 11 au Samedi  16 décembre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50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10188" y="3037274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 Smalt Capital: </a:t>
            </a:r>
            <a:r>
              <a:rPr lang="fr-FR" dirty="0"/>
              <a:t>FIP Savoir Faire France: période de dissolution à compter du 14 décembre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mobilières: </a:t>
            </a:r>
            <a:r>
              <a:rPr lang="fr-FR" dirty="0"/>
              <a:t>opérations de fin d’année et impact fiscal au titre de l’année 2023 : opérations de bourse, transferts, PEA , nominatif, OST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THEMATICS du  jeudi 7 décembre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4 décembre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8D9B47-D3A1-B264-1F6A-2C97290DAF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1549" y="2476058"/>
            <a:ext cx="49530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SAVOIR FAIRE FRANCE DISSOLUTION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FIP SAVOIR FAIRE France  va </a:t>
            </a:r>
            <a:r>
              <a:rPr lang="fr-FR" sz="1800" dirty="0">
                <a:solidFill>
                  <a:srgbClr val="232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entrer en période de dissolution et corrélativement, en période de liquidation à compter du 14 décembre 2023.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D5BE48-BC90-4EC1-892F-FC7D81D8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268" y="128322"/>
            <a:ext cx="1809631" cy="625387"/>
          </a:xfrm>
          <a:prstGeom prst="rect">
            <a:avLst/>
          </a:prstGeom>
        </p:spPr>
      </p:pic>
      <p:sp>
        <p:nvSpPr>
          <p:cNvPr id="19" name="ZoneTexte 18">
            <a:hlinkClick r:id="rId4"/>
            <a:extLst>
              <a:ext uri="{FF2B5EF4-FFF2-40B4-BE49-F238E27FC236}">
                <a16:creationId xmlns:a16="http://schemas.microsoft.com/office/drawing/2014/main" id="{03A91A4A-31B1-49C3-9A82-EBFAACDB908B}"/>
              </a:ext>
            </a:extLst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FEAE2688-7F26-50B7-0823-CFAD334F4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402" y="1880312"/>
            <a:ext cx="2948280" cy="4259381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606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OPERATIONS DE FIN D’ANNEE ET IMPACT FISCAL AU TITRE DE L’ANNEE 2023  (1/5)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DBD8E3D2-2B49-4D28-816B-029566C9F5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0565">
            <a:off x="76484" y="1046670"/>
            <a:ext cx="1559415" cy="8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1EE0257-E1B7-40D5-8A2E-BE3DC491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108" y="1423649"/>
            <a:ext cx="1667594" cy="4663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B1B452A-A86F-4705-90C8-BD7230E1CA8B}"/>
              </a:ext>
            </a:extLst>
          </p:cNvPr>
          <p:cNvSpPr txBox="1"/>
          <p:nvPr/>
        </p:nvSpPr>
        <p:spPr>
          <a:xfrm>
            <a:off x="2186085" y="1249945"/>
            <a:ext cx="622832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 Les marchés seront fermés le lundi  25/12/23 et le mardi 26 décembre 2023, ainsi que le lundi 1</a:t>
            </a:r>
            <a:r>
              <a:rPr lang="fr-FR" sz="1600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janvier 2024</a:t>
            </a:r>
            <a:endParaRPr lang="fr-FR" sz="8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7B3AF1-1747-4BAB-9FC7-17E9EE6FA1AD}"/>
              </a:ext>
            </a:extLst>
          </p:cNvPr>
          <p:cNvSpPr txBox="1"/>
          <p:nvPr/>
        </p:nvSpPr>
        <p:spPr>
          <a:xfrm>
            <a:off x="550506" y="1890010"/>
            <a:ext cx="10219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fr-FR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Dates retenues par BPCE  </a:t>
            </a:r>
            <a:r>
              <a:rPr lang="fr-FR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Eurotitres</a:t>
            </a:r>
            <a:r>
              <a:rPr lang="fr-FR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43C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5"/>
            <a:endParaRPr lang="fr-FR" sz="1000" dirty="0">
              <a:solidFill>
                <a:srgbClr val="0043C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 2"/>
              </a:rPr>
              <a:t>Bourse Domestique  (ESES)</a:t>
            </a:r>
          </a:p>
          <a:p>
            <a:endParaRPr lang="fr-FR" sz="12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  <a:sym typeface="Wingdings 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2"/>
              </a:rPr>
              <a:t>Actions et obligations: </a:t>
            </a: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Pour être intégrés à l'année fiscale 2023 : </a:t>
            </a: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- les négociations au comptant devront être transmises et exécutées </a:t>
            </a:r>
            <a:r>
              <a:rPr lang="fr-FR" sz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avant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mercredi  27 décembre 2023 17h35 (fermeture du marché (dénouement jusqu’au 29 décembre) </a:t>
            </a:r>
            <a:endParaRPr lang="fr-FR" sz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cut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-off de réception des instructions pour le marché des ordres  achetés/vendus fiscaux est fixé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27 décembre 2023 avant 17h00 </a:t>
            </a:r>
          </a:p>
          <a:p>
            <a:pPr marL="285750" indent="-285750">
              <a:buFontTx/>
              <a:buChar char="-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Les ordres achetés/vendus saisis directement dans le carnet avec la modalité « CAV » (Comptant acheté/vendu) seront pris en compte jusqu’au mercredi 27 décembre 2023 jusqu’à 17h35, fermeture du marché (ou dernier fixing)</a:t>
            </a:r>
          </a:p>
          <a:p>
            <a:pPr marL="285750" indent="-285750">
              <a:buFontTx/>
              <a:buChar char="-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Au-delà du « </a:t>
            </a:r>
            <a:r>
              <a:rPr lang="fr-F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cut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-off » de 17h00, les instructions reçus le 27 décembre seront soumises au « best effort » sans garantie de passer sur l’exercice 2023</a:t>
            </a:r>
          </a:p>
          <a:p>
            <a:pPr marL="285750" indent="-285750">
              <a:buFontTx/>
              <a:buChar char="-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SRD: dernier jour de liquidation le vendredi 22 décembre 2023</a:t>
            </a:r>
          </a:p>
          <a:p>
            <a:pPr marL="285750" indent="-285750">
              <a:buFontTx/>
              <a:buChar char="-"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Les régularisations d’ordres (dès le ou annulations/reprises), les demandes pourront être saisies jusqu’au vendredi 29 décembre 2023, 16h00</a:t>
            </a:r>
          </a:p>
          <a:p>
            <a:pPr marL="285750" indent="-285750">
              <a:buFontTx/>
              <a:buChar char="-"/>
            </a:pPr>
            <a:endParaRPr lang="fr-FR" sz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- les négociations en bourse exécutées à partir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28 décembre 2023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seront imputées sur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l'exercice fiscal 2024 </a:t>
            </a:r>
            <a:endParaRPr lang="fr-FR" sz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2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OPC </a:t>
            </a:r>
            <a:r>
              <a:rPr lang="fr-FR" sz="1200" b="1" dirty="0">
                <a:solidFill>
                  <a:srgbClr val="7030A0"/>
                </a:solidFill>
              </a:rPr>
              <a:t> </a:t>
            </a:r>
            <a:r>
              <a:rPr lang="fr-FR" sz="1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</a:t>
            </a:r>
          </a:p>
          <a:p>
            <a:r>
              <a:rPr lang="fr-FR" sz="1200" dirty="0"/>
              <a:t>·       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Les ordres de rachat et de souscription à « cours connu »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seront pris en compte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jusqu’au 29/12/2023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, si la saisie intervient avant l’heure limite de centralisation selon la valeur.</a:t>
            </a:r>
          </a:p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 ·       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Les ordres de rachat et de souscription à « cours inconnu</a:t>
            </a: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fr-FR" sz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seront pris en compte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jusqu’au 22/12/2023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, s’ils sont saisis avant l’heure limite de centralisation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le cours est de type « super inconnu » </a:t>
            </a:r>
            <a:r>
              <a:rPr lang="fr-FR" sz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plus tard </a:t>
            </a:r>
            <a:r>
              <a:rPr 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19 décembre 2023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1200" dirty="0"/>
              <a:t>et avant l'heure limite habituelle de transmission d'ordres propres à chaque OPC. </a:t>
            </a:r>
          </a:p>
          <a:p>
            <a:r>
              <a:rPr lang="fr-FR" sz="1200" dirty="0"/>
              <a:t>Après cette date, certaines opérations pourront toutefois passer sur l’année fiscale en cours selon la date de réception de la valeur liquidative (VL). </a:t>
            </a:r>
          </a:p>
        </p:txBody>
      </p:sp>
    </p:spTree>
    <p:extLst>
      <p:ext uri="{BB962C8B-B14F-4D97-AF65-F5344CB8AC3E}">
        <p14:creationId xmlns:p14="http://schemas.microsoft.com/office/powerpoint/2010/main" val="3507849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OPERATIONS DE FIN D’ANNEE ET IMPACT FISCAL AU TITRE DE L’ANNEE 2023  (2/5)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2279576" y="6489700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DBD8E3D2-2B49-4D28-816B-029566C9F5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7578">
            <a:off x="225125" y="1946359"/>
            <a:ext cx="1559415" cy="8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1EE0257-E1B7-40D5-8A2E-BE3DC491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108" y="1423649"/>
            <a:ext cx="1667594" cy="4663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97B3AF1-1747-4BAB-9FC7-17E9EE6FA1AD}"/>
              </a:ext>
            </a:extLst>
          </p:cNvPr>
          <p:cNvSpPr txBox="1"/>
          <p:nvPr/>
        </p:nvSpPr>
        <p:spPr>
          <a:xfrm>
            <a:off x="1296265" y="2260759"/>
            <a:ext cx="838655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fr-FR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Dates retenues par  BPCE </a:t>
            </a:r>
            <a:r>
              <a:rPr lang="fr-FR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Eurotitres</a:t>
            </a:r>
            <a:r>
              <a:rPr lang="fr-FR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43C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5"/>
            <a:endParaRPr lang="fr-FR" sz="1600" dirty="0">
              <a:solidFill>
                <a:srgbClr val="0043C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 2"/>
              </a:rPr>
              <a:t>Bourse Internationale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  <a:sym typeface="Wingdings 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En application des règles de transfert de propriété sur les marchés réglementés, le dénouement effectif d'un ordre de bourse intervient à J+3 ou J+2 de la date d'exécution de l'ordre. 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En conséquence, les ventes réalisées </a:t>
            </a:r>
            <a:r>
              <a:rPr lang="fr-FR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28 et 29 décembre 2023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n'alimenteront pas </a:t>
            </a:r>
            <a:r>
              <a:rPr lang="fr-FR" sz="1400" dirty="0"/>
              <a:t>le compteur des cessions 2023 et </a:t>
            </a:r>
            <a:r>
              <a:rPr lang="fr-FR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seront fiscalisées en 2024 pour les pays en J+2.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Les ventes réalisées </a:t>
            </a:r>
            <a:r>
              <a:rPr lang="fr-FR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27, 28 et 29 décembre 2023 </a:t>
            </a:r>
            <a:r>
              <a:rPr lang="fr-FR" sz="1400" dirty="0"/>
              <a:t>n'alimenteront pas le compteur des cessions 2023 et </a:t>
            </a:r>
            <a:r>
              <a:rPr lang="fr-FR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seront fiscalisées en 2024 pour les pays en J+3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Achetés/vendus fiscaux sur marchés étrangers : Il n’est pas possible de faire de « vendu /acheté » sur</a:t>
            </a:r>
          </a:p>
          <a:p>
            <a:r>
              <a:rPr lang="fr-FR" sz="1400" dirty="0"/>
              <a:t>les marchés étrangers. Pour ce type d’opération, 2 ordres seront passés, sans aucune garantie sur</a:t>
            </a:r>
          </a:p>
          <a:p>
            <a:r>
              <a:rPr lang="fr-FR" sz="1400" dirty="0"/>
              <a:t>l'exécution (cours, la quantité, la date d'exécution, cours de change…).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b="1" dirty="0"/>
              <a:t> </a:t>
            </a:r>
            <a:endParaRPr lang="fr-FR" sz="1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  <a:sym typeface="Wingdings 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A6E236-A513-A260-8602-4E0B1EAA0037}"/>
              </a:ext>
            </a:extLst>
          </p:cNvPr>
          <p:cNvSpPr txBox="1"/>
          <p:nvPr/>
        </p:nvSpPr>
        <p:spPr>
          <a:xfrm>
            <a:off x="2144261" y="1435319"/>
            <a:ext cx="622832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 Les marchés seront fermés le lundi  25/12/23 et le mardi 26 décembre 2023, ainsi que le lundi 1</a:t>
            </a:r>
            <a:r>
              <a:rPr lang="fr-FR" sz="1600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janvier 2024</a:t>
            </a:r>
            <a:endParaRPr lang="fr-FR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7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OPERATIONS DE FIN D’ANNEE ET IMPACT FISCAL AU TITRE DE L’ANNEE 2023  (3/5)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DBD8E3D2-2B49-4D28-816B-029566C9F5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1835">
            <a:off x="228028" y="2460211"/>
            <a:ext cx="1559415" cy="8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97B3AF1-1747-4BAB-9FC7-17E9EE6FA1AD}"/>
              </a:ext>
            </a:extLst>
          </p:cNvPr>
          <p:cNvSpPr txBox="1"/>
          <p:nvPr/>
        </p:nvSpPr>
        <p:spPr>
          <a:xfrm>
            <a:off x="2130950" y="1462355"/>
            <a:ext cx="820891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Transferts </a:t>
            </a:r>
            <a:endParaRPr lang="fr-FR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/>
              <a:t>-</a:t>
            </a:r>
            <a:r>
              <a:rPr lang="fr-FR" sz="1400" dirty="0"/>
              <a:t>Comptes à comptes sur valeurs porteurs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saisis jusqu'au 27 décembre 2023 inclus seront pris en compte sur 2023. </a:t>
            </a:r>
          </a:p>
          <a:p>
            <a:r>
              <a:rPr lang="fr-FR" sz="1400" dirty="0"/>
              <a:t>-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nominatives saisis jusqu'au 22 décembre 2023 inclus seront pris en compte sur 2023</a:t>
            </a:r>
            <a:r>
              <a:rPr lang="fr-FR" sz="1400" dirty="0"/>
              <a:t>, sous réserve de la réception des pièces juridiques et de réponse des émetteurs si besoin. </a:t>
            </a:r>
          </a:p>
          <a:p>
            <a:r>
              <a:rPr lang="fr-FR" sz="1400" dirty="0"/>
              <a:t>-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étrangères saisis jusqu'au 27 décembre 2023 inclus seront pris en compte sur 2023. </a:t>
            </a:r>
          </a:p>
          <a:p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Transferts entrants sur :</a:t>
            </a:r>
          </a:p>
          <a:p>
            <a:r>
              <a:rPr lang="fr-FR" sz="1400" dirty="0"/>
              <a:t> </a:t>
            </a:r>
          </a:p>
          <a:p>
            <a:pPr lvl="0"/>
            <a:r>
              <a:rPr lang="fr-FR" sz="1400" dirty="0"/>
              <a:t>- valeurs porteurs jusqu'au dénouement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28 décembre 2023 </a:t>
            </a:r>
            <a:r>
              <a:rPr lang="fr-FR" sz="1400" dirty="0"/>
              <a:t>inclus, et traités manuellement en</a:t>
            </a:r>
          </a:p>
          <a:p>
            <a:r>
              <a:rPr lang="fr-FR" sz="1400" dirty="0"/>
              <a:t>production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29 décembre 2023</a:t>
            </a:r>
            <a:r>
              <a:rPr lang="fr-FR" sz="1400" dirty="0"/>
              <a:t>, seront prises en compte sur 2023 (sous condition que le</a:t>
            </a:r>
          </a:p>
          <a:p>
            <a:r>
              <a:rPr lang="fr-FR" sz="1400" dirty="0"/>
              <a:t>compte-titres soit ouvert).</a:t>
            </a:r>
          </a:p>
          <a:p>
            <a:pPr lvl="0"/>
            <a:r>
              <a:rPr lang="fr-FR" sz="1400" dirty="0"/>
              <a:t>- valeurs nominatives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jusqu'au dénouement du 28 décembre 2023 </a:t>
            </a:r>
            <a:r>
              <a:rPr lang="fr-FR" sz="1400" dirty="0"/>
              <a:t>inclus seront prises en compte</a:t>
            </a:r>
          </a:p>
          <a:p>
            <a:r>
              <a:rPr lang="fr-FR" sz="1400" dirty="0"/>
              <a:t>sur 2023 (sous réserve d'accord nominatif et que le compte-titres soit ouvert).</a:t>
            </a:r>
          </a:p>
          <a:p>
            <a:pPr lvl="0"/>
            <a:r>
              <a:rPr lang="fr-FR" sz="1400" dirty="0"/>
              <a:t>- valeurs étrangères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jusqu'au dénouement réel du 29 décembre 2023</a:t>
            </a:r>
            <a:r>
              <a:rPr lang="fr-FR" sz="1400" dirty="0"/>
              <a:t>, avant 16h (hors OPC) inclus</a:t>
            </a:r>
          </a:p>
          <a:p>
            <a:r>
              <a:rPr lang="fr-FR" sz="1400" dirty="0"/>
              <a:t>seront pris en compte sur 2023 (sous condition que le compte-titres soit ouvert).</a:t>
            </a:r>
          </a:p>
          <a:p>
            <a:pPr lvl="0"/>
            <a:r>
              <a:rPr lang="fr-FR" sz="1400" dirty="0"/>
              <a:t>-valeurs spécifiques (titres vifs, ODM) :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réception du dossier complet jusqu’au 26 décembre 2023</a:t>
            </a:r>
          </a:p>
          <a:p>
            <a:r>
              <a:rPr lang="fr-FR" sz="1400" dirty="0"/>
              <a:t>inclus seront pris en compte sur 2023 (sous condition que le compte-titres soit ouvert).</a:t>
            </a:r>
          </a:p>
          <a:p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976218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OPERATIONS DE FIN D’ANNEE ET IMPACT FISCAL AU TITRE DE L’ANNEE 2023  (4/5)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DBD8E3D2-2B49-4D28-816B-029566C9F5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1835">
            <a:off x="228028" y="2460211"/>
            <a:ext cx="1559415" cy="8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97B3AF1-1747-4BAB-9FC7-17E9EE6FA1AD}"/>
              </a:ext>
            </a:extLst>
          </p:cNvPr>
          <p:cNvSpPr txBox="1"/>
          <p:nvPr/>
        </p:nvSpPr>
        <p:spPr>
          <a:xfrm>
            <a:off x="2115082" y="1359690"/>
            <a:ext cx="820891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Virements sortants sur :</a:t>
            </a:r>
          </a:p>
          <a:p>
            <a:r>
              <a:rPr lang="fr-FR" sz="1400" dirty="0"/>
              <a:t> </a:t>
            </a:r>
          </a:p>
          <a:p>
            <a:pPr lvl="0"/>
            <a:r>
              <a:rPr lang="fr-FR" sz="1400" dirty="0"/>
              <a:t>-valeurs porteurs,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demandés jusqu'au 27 décembre 2023 </a:t>
            </a:r>
            <a:r>
              <a:rPr lang="fr-FR" sz="1400" dirty="0"/>
              <a:t>inclus seront traités en 2023. Pour les</a:t>
            </a:r>
          </a:p>
          <a:p>
            <a:r>
              <a:rPr lang="fr-FR" sz="1400" dirty="0"/>
              <a:t>-valeurs privatisées avec droit d’attribution, à la condition que les deux titulaires soient identiques.</a:t>
            </a:r>
          </a:p>
          <a:p>
            <a:pPr lvl="0"/>
            <a:r>
              <a:rPr lang="fr-FR" sz="1400" dirty="0"/>
              <a:t>valeurs nominatives,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demandés jusqu'au 27 décembre 2023 </a:t>
            </a:r>
            <a:r>
              <a:rPr lang="fr-FR" sz="1400" dirty="0"/>
              <a:t>inclus seront traités en 2023 (sous</a:t>
            </a:r>
          </a:p>
          <a:p>
            <a:r>
              <a:rPr lang="fr-FR" sz="1400" dirty="0"/>
              <a:t>réserve de la réception des pièces juridiques et de réponse des émetteurs si besoin).</a:t>
            </a:r>
          </a:p>
          <a:p>
            <a:pPr lvl="0"/>
            <a:r>
              <a:rPr lang="fr-FR" sz="1400" dirty="0"/>
              <a:t>-valeurs spécifiques (ODM) : tout retour de l’émetteur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reçu jusqu’au 27 décembre 2023 </a:t>
            </a:r>
            <a:r>
              <a:rPr lang="fr-FR" sz="1400" dirty="0"/>
              <a:t>inclus sera</a:t>
            </a:r>
          </a:p>
          <a:p>
            <a:r>
              <a:rPr lang="fr-FR" sz="1400" dirty="0"/>
              <a:t>traité en 2023.</a:t>
            </a:r>
          </a:p>
          <a:p>
            <a:pPr lvl="0"/>
            <a:r>
              <a:rPr lang="fr-FR" sz="1400" dirty="0"/>
              <a:t>-valeurs spécifiques (titres vifs),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demandés jusqu'au 26 décembre 2023 </a:t>
            </a:r>
            <a:r>
              <a:rPr lang="fr-FR" sz="1400" dirty="0"/>
              <a:t>inclus seront traités en 2023.</a:t>
            </a:r>
          </a:p>
          <a:p>
            <a:pPr lvl="0"/>
            <a:r>
              <a:rPr lang="fr-FR" sz="1400" dirty="0"/>
              <a:t>-valeurs étrangères (hors OPCVM) jusqu'au 22 décembre 2023 inclus seront traités en 2023 (sous</a:t>
            </a:r>
          </a:p>
          <a:p>
            <a:r>
              <a:rPr lang="fr-FR" sz="1400" dirty="0"/>
              <a:t>réserve du dénouement).</a:t>
            </a:r>
          </a:p>
          <a:p>
            <a:r>
              <a:rPr lang="fr-FR" sz="1400" dirty="0"/>
              <a:t> </a:t>
            </a:r>
          </a:p>
          <a:p>
            <a:r>
              <a:rPr lang="fr-FR" sz="1400" dirty="0"/>
              <a:t>Nota : Pour les virements sortants sur les valeurs étrangères (Hors OPC), le département </a:t>
            </a:r>
            <a:r>
              <a:rPr lang="fr-FR" sz="1400" dirty="0" err="1"/>
              <a:t>EuroTitres</a:t>
            </a:r>
            <a:endParaRPr lang="fr-FR" sz="1400" dirty="0"/>
          </a:p>
          <a:p>
            <a:r>
              <a:rPr lang="fr-FR" sz="1400" dirty="0"/>
              <a:t>est dépendant de la contrepartie qui fixe les </a:t>
            </a:r>
            <a:r>
              <a:rPr lang="fr-FR" sz="1400" dirty="0" err="1"/>
              <a:t>trade</a:t>
            </a:r>
            <a:r>
              <a:rPr lang="fr-FR" sz="1400" dirty="0"/>
              <a:t> date (date de négociation) et </a:t>
            </a:r>
            <a:r>
              <a:rPr lang="fr-FR" sz="1400" dirty="0" err="1"/>
              <a:t>settlement</a:t>
            </a:r>
            <a:r>
              <a:rPr lang="fr-FR" sz="1400" dirty="0"/>
              <a:t> date (date de dénouement). Les dénouements réels jusqu’au 29 décembre 2023 avant 16h seront pris en compte sur 2023.</a:t>
            </a:r>
          </a:p>
          <a:p>
            <a:endParaRPr lang="fr-FR" sz="1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Nominatif </a:t>
            </a:r>
            <a:endParaRPr lang="fr-FR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dirty="0"/>
              <a:t>Les demandes de conversion seront prises en compte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jusqu'au 27 décembre 2023. 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351269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17161" y="2447715"/>
            <a:ext cx="1088699" cy="576183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OPERATIONS DE FIN D’ANNEE ET IMPACT FISCAL AU TITRE DE L’ANNEE 2023  (5/5)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2917267"/>
            <a:ext cx="1134369" cy="3529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241164"/>
            <a:ext cx="103463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DBD8E3D2-2B49-4D28-816B-029566C9F5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1835">
            <a:off x="228028" y="2460211"/>
            <a:ext cx="1559415" cy="8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97B3AF1-1747-4BAB-9FC7-17E9EE6FA1AD}"/>
              </a:ext>
            </a:extLst>
          </p:cNvPr>
          <p:cNvSpPr txBox="1"/>
          <p:nvPr/>
        </p:nvSpPr>
        <p:spPr>
          <a:xfrm>
            <a:off x="1991544" y="1392553"/>
            <a:ext cx="820891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</a:t>
            </a:r>
          </a:p>
          <a:p>
            <a:r>
              <a:rPr lang="fr-FR" sz="1400" dirty="0"/>
              <a:t> </a:t>
            </a:r>
          </a:p>
          <a:p>
            <a:r>
              <a:rPr lang="fr-FR" sz="1400" dirty="0"/>
              <a:t>Les écritures initiées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jusqu’au 29 décembre 2023 </a:t>
            </a:r>
            <a:r>
              <a:rPr lang="fr-FR" sz="1400" dirty="0"/>
              <a:t>seront intégrées dans le fichier fiscal de 2023.</a:t>
            </a:r>
          </a:p>
          <a:p>
            <a:r>
              <a:rPr lang="fr-FR" dirty="0"/>
              <a:t> </a:t>
            </a: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dirty="0"/>
              <a:t>-Clôtures PEA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les dossiers arrivés jusqu’au  21 décembre 2023 seront traités. </a:t>
            </a:r>
          </a:p>
          <a:p>
            <a:r>
              <a:rPr lang="fr-FR" sz="1400" dirty="0"/>
              <a:t>-Retraits Espèces PEA :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dossiers arrivés jusqu’au 27 décembre 2023 seront traités. </a:t>
            </a:r>
          </a:p>
          <a:p>
            <a:r>
              <a:rPr lang="fr-FR" sz="1400" dirty="0"/>
              <a:t>-Annulation de versement :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dossiers arrivés jusqu’au 27 décembre 2023 seront traités. </a:t>
            </a:r>
          </a:p>
          <a:p>
            <a:r>
              <a:rPr lang="fr-FR" sz="1400" dirty="0"/>
              <a:t>-Transferts PEA : </a:t>
            </a:r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dossiers arrivés jusqu’au 21 décembre 2023 12h</a:t>
            </a:r>
          </a:p>
          <a:p>
            <a:r>
              <a:rPr lang="fr-FR" sz="1400" dirty="0"/>
              <a:t>- Transfert interne de PEA via RCT : nous vous remercions de ne pas procéder à ces transferts</a:t>
            </a:r>
          </a:p>
          <a:p>
            <a:r>
              <a:rPr lang="fr-FR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 le 29 décembre 2023 et 3 janvier 2024</a:t>
            </a:r>
            <a:r>
              <a:rPr lang="fr-FR" sz="1400" dirty="0"/>
              <a:t>.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Modifications des Prix d’achat Moyen Pondéré (PAMP)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dirty="0"/>
              <a:t>Les  PAMP pourront être modifiés jusqu’au 2 janvier 2024.</a:t>
            </a:r>
          </a:p>
          <a:p>
            <a:r>
              <a:rPr lang="fr-FR" sz="1400" dirty="0"/>
              <a:t> Les demandes de mises à jour devront être adressées au plus tard le 27 décembre 2023.</a:t>
            </a:r>
          </a:p>
          <a:p>
            <a:r>
              <a:rPr lang="fr-FR" sz="1400" dirty="0"/>
              <a:t> </a:t>
            </a:r>
          </a:p>
          <a:p>
            <a:r>
              <a:rPr lang="fr-FR" sz="1400" dirty="0"/>
              <a:t>Point d’attention : lors de la saisie, la « date d’effet » doit être inférieure ou égale au 29 décembre 2023 pour une prise en compte sur l’année fiscale 2023.</a:t>
            </a:r>
          </a:p>
          <a:p>
            <a:r>
              <a:rPr lang="fr-FR" dirty="0"/>
              <a:t>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212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MIROVA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382489" y="3123375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THEMATICS du jeudi  7 décembre 2023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lien de réécoute 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" y="368300"/>
            <a:ext cx="11756571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THEMATICS du jeudi  7 décembre 2023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A3C257-0E65-D271-5307-82F80BF06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0" y="1839463"/>
            <a:ext cx="6468278" cy="404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36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4 DECEMBRE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EA379F95-7BA3-E102-B242-7844350F1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362" y="2208269"/>
            <a:ext cx="2581275" cy="377190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47955</TotalTime>
  <Words>1504</Words>
  <Application>Microsoft Office PowerPoint</Application>
  <PresentationFormat>Grand écran</PresentationFormat>
  <Paragraphs>161</Paragraphs>
  <Slides>11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2496</cp:revision>
  <dcterms:created xsi:type="dcterms:W3CDTF">2020-06-24T09:20:11Z</dcterms:created>
  <dcterms:modified xsi:type="dcterms:W3CDTF">2023-12-07T09:34:32Z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