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99" r:id="rId5"/>
    <p:sldMasterId id="2147483717" r:id="rId6"/>
  </p:sldMasterIdLst>
  <p:notesMasterIdLst>
    <p:notesMasterId r:id="rId16"/>
  </p:notesMasterIdLst>
  <p:handoutMasterIdLst>
    <p:handoutMasterId r:id="rId17"/>
  </p:handoutMasterIdLst>
  <p:sldIdLst>
    <p:sldId id="256" r:id="rId7"/>
    <p:sldId id="257" r:id="rId8"/>
    <p:sldId id="283" r:id="rId9"/>
    <p:sldId id="456" r:id="rId10"/>
    <p:sldId id="465" r:id="rId11"/>
    <p:sldId id="285" r:id="rId12"/>
    <p:sldId id="466" r:id="rId13"/>
    <p:sldId id="284" r:id="rId14"/>
    <p:sldId id="453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31632"/>
    <a:srgbClr val="FF0000"/>
    <a:srgbClr val="D11921"/>
    <a:srgbClr val="B82A56"/>
    <a:srgbClr val="EC1B24"/>
    <a:srgbClr val="E3322C"/>
    <a:srgbClr val="E7302A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8" d="100"/>
          <a:sy n="108" d="100"/>
        </p:scale>
        <p:origin x="7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14/12/2023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14/12/2023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4931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167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945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10858429" y="2216199"/>
            <a:ext cx="1776379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CE0C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>
                <a:solidFill>
                  <a:srgbClr val="CE0C64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CE0C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>
                <a:solidFill>
                  <a:srgbClr val="C31632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600000" y="908720"/>
            <a:ext cx="1099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000" y="6325666"/>
            <a:ext cx="23904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465600" y="1268933"/>
            <a:ext cx="112608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465600" y="1504800"/>
            <a:ext cx="10430933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696000" y="633600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/>
              <a:t>La Gazette du Patrimoine – 2018 - S36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6498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14 décembre 2023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14 décembre 2023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14 décembre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14 décembre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14 décembre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14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14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14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14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14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14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14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14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14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19" Type="http://schemas.openxmlformats.org/officeDocument/2006/relationships/image" Target="../media/image13.jpeg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14/12/2023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  <p:sldLayoutId id="214748373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14 décembre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image" Target="../media/image34.emf"/><Relationship Id="rId10" Type="http://schemas.openxmlformats.org/officeDocument/2006/relationships/image" Target="../media/image38.png"/><Relationship Id="rId4" Type="http://schemas.openxmlformats.org/officeDocument/2006/relationships/image" Target="../media/image33.png"/><Relationship Id="rId9" Type="http://schemas.openxmlformats.org/officeDocument/2006/relationships/image" Target="../media/image3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openxmlformats.org/officeDocument/2006/relationships/hyperlink" Target="mailto:partenariat@smaltcapital.com" TargetMode="External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31954/bat_9000003_4-modeles-tableaux.pdf" TargetMode="Externa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31941/scenario-eco-vega-im-12-06-2023-vf.pptx" TargetMode="External"/><Relationship Id="rId5" Type="http://schemas.openxmlformats.org/officeDocument/2006/relationships/image" Target="../media/image44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1953/la-lettre-hebdomadaire-de-vega-im_11-decembre-2023.pdf" TargetMode="External"/><Relationship Id="rId5" Type="http://schemas.openxmlformats.org/officeDocument/2006/relationships/image" Target="../media/image44.png"/><Relationship Id="rId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3133154" cy="556592"/>
          </a:xfrm>
        </p:spPr>
        <p:txBody>
          <a:bodyPr/>
          <a:lstStyle/>
          <a:p>
            <a:r>
              <a:rPr lang="fr-FR" sz="2700" dirty="0"/>
              <a:t>2023 – Semaine 51 du Lundi 18 au Samedi  23 décembre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49A6B45-CFC5-48CD-CD75-E64AC18C0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75" y="187583"/>
            <a:ext cx="1887355" cy="14573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07FC10F-66CB-2897-65E8-C58C4CEDF1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998" y="5715341"/>
            <a:ext cx="1459387" cy="103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51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484833" y="3429000"/>
            <a:ext cx="8539749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FCPI:  Smalt Capital: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Innoveris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IV, V, VI, VII : </a:t>
            </a:r>
            <a:r>
              <a:rPr lang="fr-FR" dirty="0"/>
              <a:t>envoi de lettres chèques remboursement final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VEGA IM : </a:t>
            </a:r>
            <a:r>
              <a:rPr lang="fr-FR" dirty="0"/>
              <a:t>Performances des OG et GSM au 30/11/2023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: </a:t>
            </a:r>
            <a:r>
              <a:rPr lang="fr-FR" dirty="0"/>
              <a:t>Scénario macroéconomique décembre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11 décembre 2023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FE6380D-9A27-32E7-8C54-AB3D851F0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140" y="750253"/>
            <a:ext cx="462915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616" y="174966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787" y="201542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4078" y="195350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1861" y="196096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E3AB834-1301-B969-1DBA-E29EE55361C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312" y="2504345"/>
            <a:ext cx="5030164" cy="36947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58D9B47-D3A1-B264-1F6A-2C97290DAFD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01549" y="2476058"/>
            <a:ext cx="4953000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FCPI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FCPI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Innoveris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IV, V, VI, et VIII : ENVOI DE LETTRES CHEQUES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DC874E-2917-441B-8C57-B5FBA165FDE2}"/>
              </a:ext>
            </a:extLst>
          </p:cNvPr>
          <p:cNvSpPr txBox="1"/>
          <p:nvPr/>
        </p:nvSpPr>
        <p:spPr>
          <a:xfrm>
            <a:off x="231582" y="1439275"/>
            <a:ext cx="103137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 société SMALT CAPITAL va adresser aux anciens détenteurs des Fonds Commun de Placement dans l’Innovation (FCPI)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Innoveris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IV, V, VI, et VIII (gérés par la société VIVERIS MANAGEMENT au moment de la souscription), une lettre chèque afin de procéder à un versement final sur ces Fonds.</a:t>
            </a:r>
          </a:p>
          <a:p>
            <a:pPr algn="just"/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 fonction du nombre de parts et de fonds détenus, les clients percevront au minimum 3,46€ et au maximum 342,27 €. </a:t>
            </a:r>
          </a:p>
          <a:p>
            <a:pPr algn="just"/>
            <a:r>
              <a:rPr lang="fr-FR" sz="1800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Les équipes de SMALT CAPITAL sont à votre disposition au 04 91 29 41 54 ou par mail à </a:t>
            </a:r>
            <a:r>
              <a:rPr lang="fr-FR" sz="1800" u="sng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partenariat@smaltcapital.com</a:t>
            </a:r>
            <a:r>
              <a:rPr lang="fr-FR" sz="1800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pour toute question relative à cette opération</a:t>
            </a:r>
          </a:p>
          <a:p>
            <a:pPr algn="just"/>
            <a:endParaRPr lang="fr-FR" dirty="0">
              <a:solidFill>
                <a:srgbClr val="44546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 algn="just"/>
            <a:endParaRPr lang="fr-FR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3D5BE48-BC90-4EC1-892F-FC7D81D8BD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4268" y="128322"/>
            <a:ext cx="1809631" cy="62538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AB87240-1589-B762-CAAE-5396701271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418" y="4301597"/>
            <a:ext cx="3888622" cy="1696020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232E84F6-3FA8-52B9-F6C7-3BC83C2A3C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4652" y="3747321"/>
            <a:ext cx="1551446" cy="22502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ZoneTexte 3">
            <a:hlinkClick r:id="rId8"/>
            <a:extLst>
              <a:ext uri="{FF2B5EF4-FFF2-40B4-BE49-F238E27FC236}">
                <a16:creationId xmlns:a16="http://schemas.microsoft.com/office/drawing/2014/main" id="{198111F6-AA92-4341-309F-988AE6D1A8D1}"/>
              </a:ext>
            </a:extLst>
          </p:cNvPr>
          <p:cNvSpPr txBox="1"/>
          <p:nvPr/>
        </p:nvSpPr>
        <p:spPr>
          <a:xfrm>
            <a:off x="5168858" y="4301597"/>
            <a:ext cx="27049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les modèles de courriers</a:t>
            </a:r>
          </a:p>
          <a:p>
            <a:pPr algn="ctr"/>
            <a:endParaRPr lang="fr-FR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63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DES ORIENTATIONS DE GESTION AU 30/11/2023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80" y="2600986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62821" y="3312367"/>
            <a:ext cx="1105986" cy="3212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0B3165CE-66C6-4DCD-B65A-C76BABDB2A6D}"/>
              </a:ext>
            </a:extLst>
          </p:cNvPr>
          <p:cNvSpPr txBox="1">
            <a:spLocks/>
          </p:cNvSpPr>
          <p:nvPr/>
        </p:nvSpPr>
        <p:spPr>
          <a:xfrm>
            <a:off x="11062821" y="2600986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829AE7-CE16-4556-AB8F-7A37C582F059}"/>
              </a:ext>
            </a:extLst>
          </p:cNvPr>
          <p:cNvSpPr/>
          <p:nvPr/>
        </p:nvSpPr>
        <p:spPr>
          <a:xfrm>
            <a:off x="11051226" y="100109"/>
            <a:ext cx="1105986" cy="1650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5774" y="169460"/>
            <a:ext cx="2332876" cy="78511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00DB817-8BA5-9964-BA4E-81287A4EE6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568" y="1310268"/>
            <a:ext cx="7165251" cy="506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594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OG –GSM  30/11/2023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3200400"/>
            <a:ext cx="1008273" cy="32240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05AD4DA-89B3-4F59-8816-2F4A82D136C9}"/>
              </a:ext>
            </a:extLst>
          </p:cNvPr>
          <p:cNvSpPr txBox="1">
            <a:spLocks/>
          </p:cNvSpPr>
          <p:nvPr/>
        </p:nvSpPr>
        <p:spPr>
          <a:xfrm>
            <a:off x="11062821" y="2485690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E92984-5CA2-48E9-8506-6C2EE83DE9C6}"/>
              </a:ext>
            </a:extLst>
          </p:cNvPr>
          <p:cNvSpPr/>
          <p:nvPr/>
        </p:nvSpPr>
        <p:spPr>
          <a:xfrm>
            <a:off x="11062820" y="71561"/>
            <a:ext cx="1082796" cy="1695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668" y="173777"/>
            <a:ext cx="2130647" cy="71705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94D69A-D56D-BA17-BED0-39086D085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0246" y="1393819"/>
            <a:ext cx="7385898" cy="496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9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SCENARIO MACROECONOMIQUE &amp; PERSPECTIVES  DECEMBRE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4" name="Image 3">
            <a:hlinkClick r:id="rId6"/>
            <a:extLst>
              <a:ext uri="{FF2B5EF4-FFF2-40B4-BE49-F238E27FC236}">
                <a16:creationId xmlns:a16="http://schemas.microsoft.com/office/drawing/2014/main" id="{8EBC4AAF-3307-E055-5262-30C6E25049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6262" y="2143472"/>
            <a:ext cx="5247506" cy="373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13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11 DECEMBRE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53740D00-DE23-D146-CCD9-BD7DD0EC9F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3099" y="2100969"/>
            <a:ext cx="2704977" cy="3933921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6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81A972D-594B-32A3-89CD-25E3463A4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092" y="1"/>
            <a:ext cx="12660922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E686B8B-DF7D-4F79-A407-19A5F8278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6801" y="4768850"/>
            <a:ext cx="4650798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197058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48406</TotalTime>
  <Words>371</Words>
  <Application>Microsoft Office PowerPoint</Application>
  <PresentationFormat>Grand écran</PresentationFormat>
  <Paragraphs>65</Paragraphs>
  <Slides>9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9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Verdana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2512</cp:revision>
  <dcterms:created xsi:type="dcterms:W3CDTF">2020-06-24T09:20:11Z</dcterms:created>
  <dcterms:modified xsi:type="dcterms:W3CDTF">2023-12-14T08:07:07Z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