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456" r:id="rId10"/>
    <p:sldId id="287" r:id="rId11"/>
    <p:sldId id="457" r:id="rId12"/>
    <p:sldId id="284" r:id="rId13"/>
    <p:sldId id="45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0000FF"/>
    <a:srgbClr val="C31632"/>
    <a:srgbClr val="FF0000"/>
    <a:srgbClr val="D11921"/>
    <a:srgbClr val="B82A56"/>
    <a:srgbClr val="EC1B24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20/12/2023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20/12/2023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3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0858429" y="2216199"/>
            <a:ext cx="1776379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E0C64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600000" y="908720"/>
            <a:ext cx="109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0" y="6325666"/>
            <a:ext cx="23904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465600" y="1268933"/>
            <a:ext cx="112608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465600" y="1504800"/>
            <a:ext cx="10430933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6000" y="63360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La Gazette du Patrimoine – 2018 - S36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4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20 décembre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20 décembre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décembre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13.jpeg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20/12/2023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20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emf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hyperlink" Target="http://commerciaux.celca.caisse-epargne.fr/download/1176/documents-hors-arbo-2/31991/assurimmeuble_aew_ce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988/flash-du-15-decembre.pptx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personal/claude_mausy_cegee_caisse-epargne_fr/_layouts/15/stream.aspx?id=%2Fpersonal%2Fclaude%5Fmausy%5Fcegee%5Fcaisse%2Depargne%5Ffr%2FDocuments%2FRecordings%2FFLASH%20TEORA%2D20231215%5F090147%2DEnregistrement%20de%20la%20r%C3%A9union%2Emp4&amp;referrer=StreamWebApp%2EWeb&amp;referrerScenario=AddressBarCopied%2Eview&amp;ga=1" TargetMode="External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lick.news.im.natixis.com/?qs=e6a8357d97f3840e60f75b064fa6d67ee699ee24d78d12d1ebab40f973b8f44545012e013b71fe9a59eb4b997a9a2d917f02537de75203f1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s://click.news.im.natixis.com/?qs=e6a8357d97f3840e49123f83b4b84fb01ea834a5c2689434e9b5d5ad2d16d55e291e1d430330b6c2ca0b9e8b81d53923a8466e3b55aff3ec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lick.news.im.natixis.com/?qs=e6a8357d97f3840e97151b1f90c00224bfc9c98c847b2807d24ccb9252d69025bf8c1e9a7c662eade193758a14effc5b9bdf3408893d5e9a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hyperlink" Target="https://click.news.im.natixis.com/?qs=e6a8357d97f3840e4e75d7a701b33a2b1ffd774dd606097d73e7f33f08811222ee051db82e87a5fa227ddfb401e93c65923e673b7499594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003/la-lettre-hebdomadaire-de-vega-im_18-decembre-2023.pdf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2023 – Semaine 52 du Lundi  25 au Samedi  30 décembre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9A6B45-CFC5-48CD-CD75-E64AC18C0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5" y="187583"/>
            <a:ext cx="1887355" cy="1457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7FC10F-66CB-2897-65E8-C58C4CEDF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998" y="5715341"/>
            <a:ext cx="1459387" cy="10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52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84833" y="3429000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AEW PATRIMOINE: SCI ASSURIMMEUBLE </a:t>
            </a:r>
            <a:r>
              <a:rPr lang="fr-FR" dirty="0"/>
              <a:t>: Situation du fonds et projet d’adaptation de la stratégie de gestion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FLASH TEORA: </a:t>
            </a:r>
            <a:r>
              <a:rPr lang="fr-FR" dirty="0"/>
              <a:t>Nouveau Portail, consensus assureurs, taux de rendement bruts  2022, offres bonus 2023-2024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FAF : </a:t>
            </a:r>
            <a:r>
              <a:rPr lang="fr-FR" dirty="0"/>
              <a:t>Échéance </a:t>
            </a:r>
            <a:r>
              <a:rPr lang="fr-FR" dirty="0" err="1"/>
              <a:t>Iriséa</a:t>
            </a:r>
            <a:r>
              <a:rPr lang="fr-FR" dirty="0"/>
              <a:t> Environnement le 21 décembre : retrouvez le DIC, le kit d’échéances, la lettre aux porteurs 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18 décembre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E6380D-9A27-32E7-8C54-AB3D851F0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140" y="750253"/>
            <a:ext cx="46291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8D9B47-D3A1-B264-1F6A-2C97290DAF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1549" y="2476058"/>
            <a:ext cx="49530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ASSURIMMEUBLE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231582" y="1439275"/>
            <a:ext cx="10313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ea typeface="Calibri" panose="020F0502020204030204" pitchFamily="34" charset="0"/>
              </a:rPr>
              <a:t>Retrouvez </a:t>
            </a: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la situation du fonds ASSURIMMEUBLE dans le contexte actuel de marché et ainsi que  le projet d’adaptation de la stratégie de gestion.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algn="just"/>
            <a:endParaRPr lang="fr-FR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algn="just"/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hlinkClick r:id="rId3"/>
            <a:extLst>
              <a:ext uri="{FF2B5EF4-FFF2-40B4-BE49-F238E27FC236}">
                <a16:creationId xmlns:a16="http://schemas.microsoft.com/office/drawing/2014/main" id="{198111F6-AA92-4341-309F-988AE6D1A8D1}"/>
              </a:ext>
            </a:extLst>
          </p:cNvPr>
          <p:cNvSpPr txBox="1"/>
          <p:nvPr/>
        </p:nvSpPr>
        <p:spPr>
          <a:xfrm>
            <a:off x="307609" y="34290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349FD720-86B9-26C6-748F-613395277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2586" y="2396427"/>
            <a:ext cx="6902682" cy="39017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2C778C-ED84-4E2E-FF0C-36167E0F0D5D}"/>
              </a:ext>
            </a:extLst>
          </p:cNvPr>
          <p:cNvSpPr/>
          <p:nvPr/>
        </p:nvSpPr>
        <p:spPr>
          <a:xfrm rot="635517">
            <a:off x="6618382" y="3922050"/>
            <a:ext cx="2889836" cy="850489"/>
          </a:xfrm>
          <a:prstGeom prst="rect">
            <a:avLst/>
          </a:prstGeom>
          <a:solidFill>
            <a:srgbClr val="E332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DOCUMENT A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37606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OFFRES TEORA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124970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FLASH TEORA :  NOUVEAU PORTAIL, CONSENSUS ASSUREURS , TAUX DE RENDEMENTS BRUTS 2022, OFFRES BONUS 2023-2024 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DB9D6-1882-49D8-C1B0-792011A0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70" y="82100"/>
            <a:ext cx="1869027" cy="758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E1F5DB-E320-82F3-C341-A9C8D08D57A7}"/>
              </a:ext>
            </a:extLst>
          </p:cNvPr>
          <p:cNvSpPr txBox="1"/>
          <p:nvPr/>
        </p:nvSpPr>
        <p:spPr>
          <a:xfrm>
            <a:off x="698404" y="3565849"/>
            <a:ext cx="2931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présentation</a:t>
            </a:r>
            <a:endParaRPr lang="fr-FR" sz="20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8B92A62-8592-A236-F15F-66F21F2CBB86}"/>
              </a:ext>
            </a:extLst>
          </p:cNvPr>
          <p:cNvSpPr/>
          <p:nvPr/>
        </p:nvSpPr>
        <p:spPr>
          <a:xfrm>
            <a:off x="1918356" y="4388473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071E63-AA8F-BA44-C930-F31DA2BB4DCB}"/>
              </a:ext>
            </a:extLst>
          </p:cNvPr>
          <p:cNvSpPr txBox="1"/>
          <p:nvPr/>
        </p:nvSpPr>
        <p:spPr>
          <a:xfrm rot="380472">
            <a:off x="6382990" y="1970485"/>
            <a:ext cx="14795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RESERVEES AUX CAGP 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5" name="Image 14">
            <a:hlinkClick r:id="rId3"/>
            <a:extLst>
              <a:ext uri="{FF2B5EF4-FFF2-40B4-BE49-F238E27FC236}">
                <a16:creationId xmlns:a16="http://schemas.microsoft.com/office/drawing/2014/main" id="{F00FB392-5457-4DB0-DC16-00AF5A68B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850" y="2703625"/>
            <a:ext cx="5680505" cy="3193079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4A0D72D-708B-3E9F-3FE0-5167FC9556ED}"/>
              </a:ext>
            </a:extLst>
          </p:cNvPr>
          <p:cNvSpPr txBox="1"/>
          <p:nvPr/>
        </p:nvSpPr>
        <p:spPr>
          <a:xfrm>
            <a:off x="1519802" y="1706372"/>
            <a:ext cx="2753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Lien de réécoute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766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FAF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42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ECHEANCES 2023 : IRISEA ENVIRONNEMENT LE 21 DECEMBRE 2023  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DCBCAD-C552-A33C-A6C8-9824738DC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568" y="470710"/>
            <a:ext cx="2324100" cy="4953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BF8554-4568-4D38-8F70-050DDA48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30" y="1196976"/>
            <a:ext cx="4371278" cy="167055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2468FC-335D-139B-09A4-08D1E27C9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03" y="2937737"/>
            <a:ext cx="4122859" cy="324634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287599-7979-CEF8-FB13-CFA7FE1F5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408" y="1307811"/>
            <a:ext cx="4168207" cy="403221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DB8A71A-061B-AB3B-EF90-338536E18AC7}"/>
              </a:ext>
            </a:extLst>
          </p:cNvPr>
          <p:cNvSpPr txBox="1"/>
          <p:nvPr/>
        </p:nvSpPr>
        <p:spPr>
          <a:xfrm>
            <a:off x="7474340" y="4799265"/>
            <a:ext cx="436854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• </a:t>
            </a:r>
            <a:r>
              <a:rPr lang="fr-FR" sz="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hlinkClick r:id="rId6" tooltip="Kit d'échéan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Kit d'échéance</a:t>
            </a:r>
            <a:b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fr-FR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• </a:t>
            </a:r>
            <a:r>
              <a:rPr lang="fr-FR" sz="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hlinkClick r:id="rId7" tooltip="Lettre aux porteu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 aux porteurs</a:t>
            </a:r>
            <a:b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fr-FR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• </a:t>
            </a:r>
            <a:r>
              <a:rPr lang="fr-FR" sz="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hlinkClick r:id="rId8" tooltip="DI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DIC</a:t>
            </a:r>
            <a:r>
              <a:rPr lang="fr-FR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d'</a:t>
            </a:r>
            <a:r>
              <a:rPr lang="fr-FR" sz="1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Iriséa</a:t>
            </a:r>
            <a:r>
              <a:rPr lang="fr-FR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Environnement </a:t>
            </a:r>
            <a:r>
              <a:rPr lang="fr-FR" sz="1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RésErve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• </a:t>
            </a:r>
            <a:r>
              <a:rPr lang="fr-FR" sz="1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hlinkClick r:id="rId9" tooltip="guide des Echéanc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des échéances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74198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DECEMBRE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3D0F7CFE-0C90-6157-6412-2F63A2836D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760" y="1987627"/>
            <a:ext cx="2904436" cy="413215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1A972D-594B-32A3-89CD-25E3463A4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092" y="1"/>
            <a:ext cx="12660922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686B8B-DF7D-4F79-A407-19A5F827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801" y="4768850"/>
            <a:ext cx="4650798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9705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48477</TotalTime>
  <Words>298</Words>
  <Application>Microsoft Office PowerPoint</Application>
  <PresentationFormat>Grand écran</PresentationFormat>
  <Paragraphs>56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Verdana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2529</cp:revision>
  <dcterms:created xsi:type="dcterms:W3CDTF">2020-06-24T09:20:11Z</dcterms:created>
  <dcterms:modified xsi:type="dcterms:W3CDTF">2023-12-20T10:27:57Z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