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83" r:id="rId9"/>
    <p:sldId id="290" r:id="rId10"/>
    <p:sldId id="292" r:id="rId11"/>
    <p:sldId id="289" r:id="rId12"/>
    <p:sldId id="291" r:id="rId13"/>
    <p:sldId id="465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0000FF"/>
    <a:srgbClr val="C31632"/>
    <a:srgbClr val="FF0000"/>
    <a:srgbClr val="D11921"/>
    <a:srgbClr val="B82A56"/>
    <a:srgbClr val="EC1B24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11/01/2024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11/01/2024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00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541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895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022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11 janvier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janvier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11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janvier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11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claude_mausy_cegee_caisse-epargne_fr/EWqt1nOjOwJGrjsE2cKnF78BQ8oDo1l4vRjE5OrziEEGC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131/flash_370_conj_logt_dec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romain_dehlinger_natixis_com/EQ4b3KKUfQtJpjQg12ikAvsB1Gu41IRj6P-v14ScN1OpX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nathalie_cassan_cegee_caisse-epargne_fr/EbToE0NhIFJHnpsIabyQJ4sBToF5-NPqCRUqi01Ru-5vTQ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hyperlink" Target="https://groupebpce-my.sharepoint.com/:v:/g/personal/nathalie_cassan_cegee_caisse-epargne_fr/EZHSc_72AEJLt_o-UHY7kvoBHYc-Q6XlF3wfZiBcd8bGYg" TargetMode="Externa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128/la-lettre-hebdomadaire-de-vega-im_8-janvier-2024.pdf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2024 – Semaine 03 du Lundi 15 au Samedi  20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12824" y="1997839"/>
            <a:ext cx="8539749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AEW PATRIMOINE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mercredi 10 janvier 2024 sur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kern="0" dirty="0">
                <a:solidFill>
                  <a:schemeClr val="tx2">
                    <a:lumMod val="50000"/>
                  </a:schemeClr>
                </a:solidFill>
                <a:latin typeface="Calibri"/>
              </a:rPr>
              <a:t>les évolutions et perspectives du marché de la SCPI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</a:t>
            </a:r>
            <a:r>
              <a:rPr lang="fr-FR" dirty="0"/>
              <a:t>Flash de conjoncture du logement par l’observatoire BPCE</a:t>
            </a:r>
            <a:endParaRPr lang="fr-FR" kern="0" dirty="0">
              <a:solidFill>
                <a:schemeClr val="tx2">
                  <a:lumMod val="50000"/>
                </a:schemeClr>
              </a:solidFill>
              <a:latin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NIMI du mardi 9 Janvier 2024 sur CORALIUM JUIN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Natixis BGC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 du mercredi 10 janvier 2024  sur ALIZE CONVICTION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:Focus trimestriel Gestion déléguée:  réécoute de la </a:t>
            </a:r>
            <a:r>
              <a:rPr lang="fr-FR" dirty="0" err="1"/>
              <a:t>webex</a:t>
            </a:r>
            <a:r>
              <a:rPr lang="fr-FR" dirty="0"/>
              <a:t> du jeudi 11 janvier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8 janvier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A973E-5C51-9FA7-B1C6-7F424B01B1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" y="2688787"/>
            <a:ext cx="5586589" cy="3073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382489" y="3123375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AEW PATRIMOINE  du mercredi 10 janvier 2024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AEW évolutions et perspectives du marché de la SCPI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0FA93C-5641-65AB-1FBB-C168F170D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537" y="176282"/>
            <a:ext cx="2344076" cy="8002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3154C2-D3A1-FAB5-7D01-956314ABC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243" y="2231498"/>
            <a:ext cx="6034962" cy="325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9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IMMOBILIER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366295"/>
            <a:ext cx="11756571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FLASH DE CONJONCTURE LOGEMENT PAR L’OBSERVATOIRE BPCE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28E5F3C6-5622-4182-0A2A-0D3DE7E03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791" y="2539069"/>
            <a:ext cx="1891392" cy="275321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169904A-478B-28C3-C6DF-49B2C4A4D62C}"/>
              </a:ext>
            </a:extLst>
          </p:cNvPr>
          <p:cNvSpPr txBox="1"/>
          <p:nvPr/>
        </p:nvSpPr>
        <p:spPr>
          <a:xfrm>
            <a:off x="285778" y="1641513"/>
            <a:ext cx="7335757" cy="427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2023, l’environnement général a favorisé un 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attentisme grandissant de la part des Français vis-à-vis de l’investissement dans la pierre : 53% des Français pensent que le moment est plutôt défavorable pour acheter un logement contre 44% il y a un an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Leur attitude a été renforcée ces derniers mois par des anticipations croissantes de baisses des prix des logements, confortées au cours du troisième trimestre aussi bien dans l’ancien que dans le neuf.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30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 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intentions de vendre demeurent élevées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mais les incertitudes liées à la vente s’accroissent : les vendeurs sont plus nombreux à envisager la nécessité d’une décote sur le prix initial espéré et à craindre un allongement des délais de vente (Baromètre Epargne &amp; Placement, BPCE/</a:t>
            </a:r>
            <a:r>
              <a:rPr lang="fr-FR" sz="1200" dirty="0" err="1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Audirep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novembre 2023).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30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Dans un contexte de crédit qui serait à peine plus favorable en 2024 qu’en 2023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(taux toujours élevés malgré une baisse modérée envisageable), et malgré un penchant constant des Français pour l’immobilier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la poursuite du repli de l’activité se profile 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(il pourrait se concrétiser par un niveau de 780 000 de transactions en 2024) 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même qu’une confirmation de l’affaiblissement des prix amorcé en 2023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(la baisse pourrait s’accentuer et se diffuser géographiquement, passant de -3% en 2023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à -6% en 2024)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300"/>
              </a:spcAf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ligne avec les enjeux nationaux de transition écologique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les pouvoirs publics ont réorienté leurs efforts vers la rénovation des logements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fléchant les aides moins vers le neuf (les mises en chantier pourraient ainsi être inférieures à 290 000 unités en 2024 comme en 2023) et davantage vers l’accompagnement des ménages à la rénovation de leur logement (engagements budgétaires accrus pour </a:t>
            </a:r>
            <a:r>
              <a:rPr lang="fr-FR" sz="1200" dirty="0" err="1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MaPrimeRénov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Eco-PTZ…). Mais, l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’atteinte des objectifs très ambitieux de rénovation des logements paraît encore difficile à se concrétiser au rythme actuel observé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1200" b="1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~70.000 rénovations d’ampleur en 2022, moins de 90.000 estimées en 2023 pour un objectif de 200.000 par an à partir de 2024</a:t>
            </a:r>
            <a:r>
              <a:rPr lang="fr-FR" sz="1200" dirty="0">
                <a:solidFill>
                  <a:srgbClr val="0C0C0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L’enquête de BPCE L’Observatoire montre que la proportion de Français envisageant de s’engager dans des travaux de rénovation énergétique d’ici à cinq ans n’a pas varié depuis deux ans. La prise de conscience des ménages et leur motivation peinent à franchir un cap.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B70A15-5F5B-942F-BC53-78585ED134C8}"/>
              </a:ext>
            </a:extLst>
          </p:cNvPr>
          <p:cNvSpPr txBox="1"/>
          <p:nvPr/>
        </p:nvSpPr>
        <p:spPr>
          <a:xfrm>
            <a:off x="8436791" y="1844567"/>
            <a:ext cx="2203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Cliquez sur l’image </a:t>
            </a:r>
          </a:p>
        </p:txBody>
      </p:sp>
    </p:spTree>
    <p:extLst>
      <p:ext uri="{BB962C8B-B14F-4D97-AF65-F5344CB8AC3E}">
        <p14:creationId xmlns:p14="http://schemas.microsoft.com/office/powerpoint/2010/main" val="2412640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FAF GP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382489" y="3123375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NIMI sur CORALIUM JUIN 2024 du mardi 9 janvier 2024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CORALIUM JUIN 2024 du mardi  9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F04287-C07B-3850-36A7-6473C9167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312" y="2300557"/>
            <a:ext cx="734377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FAF GP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270522" y="3939730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NATIXIS BGC sur ALIZE CONVICTION du mercredi 10 janvier 2024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ALIZE CONVICTION du mercredi  10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60DB39-ABE5-6ACB-A068-F99BACE99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002" y="2521211"/>
            <a:ext cx="5693841" cy="3206369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27779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Focus trimestriel  Gestion déléguée du  jeudi  11 janvier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152370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 11 janvier 2024 sur la gestion déléguée  retrouvez  le support de présentation et  lien de réécoute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41859E-4C94-CE50-6973-3ED586879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7119" y="519462"/>
            <a:ext cx="1570880" cy="52867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8E059E0-73D6-58D3-66C8-B6CCA23CF224}"/>
              </a:ext>
            </a:extLst>
          </p:cNvPr>
          <p:cNvSpPr txBox="1"/>
          <p:nvPr/>
        </p:nvSpPr>
        <p:spPr>
          <a:xfrm>
            <a:off x="660995" y="2821081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5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DD6063-455C-7C17-1DB1-14151EB72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749" y="2724539"/>
            <a:ext cx="5948271" cy="295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3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8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E53A4EE3-25F8-272E-4F0B-28C732074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5800" y="1930610"/>
            <a:ext cx="2790450" cy="432721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49189</TotalTime>
  <Words>828</Words>
  <Application>Microsoft Office PowerPoint</Application>
  <PresentationFormat>Grand écran</PresentationFormat>
  <Paragraphs>70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2557</cp:revision>
  <dcterms:created xsi:type="dcterms:W3CDTF">2020-06-24T09:20:11Z</dcterms:created>
  <dcterms:modified xsi:type="dcterms:W3CDTF">2024-01-11T10:23:10Z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