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7"/>
  </p:notesMasterIdLst>
  <p:handoutMasterIdLst>
    <p:handoutMasterId r:id="rId18"/>
  </p:handoutMasterIdLst>
  <p:sldIdLst>
    <p:sldId id="256" r:id="rId7"/>
    <p:sldId id="257" r:id="rId8"/>
    <p:sldId id="283" r:id="rId9"/>
    <p:sldId id="466" r:id="rId10"/>
    <p:sldId id="470" r:id="rId11"/>
    <p:sldId id="469" r:id="rId12"/>
    <p:sldId id="468" r:id="rId13"/>
    <p:sldId id="467" r:id="rId14"/>
    <p:sldId id="289" r:id="rId15"/>
    <p:sldId id="284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99"/>
    <a:srgbClr val="E3322C"/>
    <a:srgbClr val="0000FF"/>
    <a:srgbClr val="C31632"/>
    <a:srgbClr val="D11921"/>
    <a:srgbClr val="B82A56"/>
    <a:srgbClr val="EC1B24"/>
    <a:srgbClr val="E7302A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88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18/01/2024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18/01/2024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18 janvier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18 janvier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18 janvier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18 janvier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18 janvier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18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18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18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18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18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18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18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18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18 janvier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18/01/2024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18 janvier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2212/communique-ecureuil-vie-n356-taux-de-rendements-definitifs-2023.pdf" TargetMode="External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hyperlink" Target="http://commerciaux.celca.caisse-epargne.fr/download/1176/documents-hors-arbo-2/32225/echeances-faf-nimi-5.xlsx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hyperlink" Target="http://commerciaux.celca.caisse-epargne.fr/download/1176/documents-hors-arbo-2/32219/im-351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hyperlink" Target="http://commerciaux.celca.caisse-epargne.fr/download/2054/memo-premium/32205/les-memos-premium-n4-demembrement-et-plus-value-immobiliere.pptx" TargetMode="External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hyperlink" Target="https://oxi90.com/ENTOXWI56/62480CFA32024EA8A105251CAA261AA6.php?HASHID=3f8025f81c08669208bc39bdcbaf4eda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2220/la-lettre-hebdomadaire-de-vega-im_15-janvier-2024.pdf" TargetMode="Externa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3133154" cy="556592"/>
          </a:xfrm>
        </p:spPr>
        <p:txBody>
          <a:bodyPr/>
          <a:lstStyle/>
          <a:p>
            <a:r>
              <a:rPr lang="fr-FR" sz="2700" dirty="0"/>
              <a:t>2024 – </a:t>
            </a:r>
            <a:r>
              <a:rPr lang="fr-FR" sz="2700"/>
              <a:t>Semaine 04 </a:t>
            </a:r>
            <a:r>
              <a:rPr lang="fr-FR" sz="2700" dirty="0"/>
              <a:t>du Lundi 22 au Samedi  27 janvier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04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501807" y="2646802"/>
            <a:ext cx="8539749" cy="31393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Taux de rendement 2023 des supports en euros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</a:t>
            </a:r>
            <a:r>
              <a:rPr lang="fr-FR" dirty="0"/>
              <a:t>Natixis IMI: tableau des échéances de FAF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</a:t>
            </a:r>
            <a:r>
              <a:rPr lang="fr-FR" dirty="0"/>
              <a:t>Natixis BGC: tableau des échéances de FAF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Canal internet assureur </a:t>
            </a:r>
            <a:r>
              <a:rPr lang="fr-FR" dirty="0"/>
              <a:t>les nouveautés GSM/GEDEL et versements programmés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Fiscalité: Mémo PREMIUM N°4 Janvier 2024: </a:t>
            </a:r>
            <a:r>
              <a:rPr lang="fr-FR" dirty="0"/>
              <a:t>démembrement et plus-values immobilières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</a:t>
            </a:r>
            <a:r>
              <a:rPr lang="fr-FR" dirty="0"/>
              <a:t>Vision Patrimoine N°101 : Webinaire </a:t>
            </a:r>
            <a:r>
              <a:rPr lang="fr-FR"/>
              <a:t>du 8 </a:t>
            </a:r>
            <a:r>
              <a:rPr lang="fr-FR" dirty="0"/>
              <a:t>février quelles opportunités et nouveautés 2024? Les nouveautés fiscales 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15 janvier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20351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A973E-5C51-9FA7-B1C6-7F424B01B1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61" y="2688787"/>
            <a:ext cx="5586589" cy="30734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62823" y="2489062"/>
            <a:ext cx="1051438" cy="403427"/>
          </a:xfrm>
        </p:spPr>
        <p:txBody>
          <a:bodyPr/>
          <a:lstStyle/>
          <a:p>
            <a:r>
              <a:rPr lang="fr-FR" sz="1000" dirty="0"/>
              <a:t>ASSURANCE VIE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0988298" y="980581"/>
            <a:ext cx="1157319" cy="659375"/>
          </a:xfrm>
        </p:spPr>
        <p:txBody>
          <a:bodyPr/>
          <a:lstStyle/>
          <a:p>
            <a:pPr marL="0" indent="0">
              <a:buNone/>
            </a:pPr>
            <a:r>
              <a:rPr lang="fr-FR" sz="900" dirty="0"/>
              <a:t>DIEMEMBREMENT  ET PLUS-VALUES IMMOBILIERES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TAUX DE RENDEMENT 2023 DES SUPPORTS EN EUROS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6357" y="2892489"/>
            <a:ext cx="1105986" cy="3532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1" name="ZoneTexte 10">
            <a:hlinkClick r:id="rId2"/>
            <a:extLst>
              <a:ext uri="{FF2B5EF4-FFF2-40B4-BE49-F238E27FC236}">
                <a16:creationId xmlns:a16="http://schemas.microsoft.com/office/drawing/2014/main" id="{AF7E2895-0C09-4AC8-87DD-164DC19B65DE}"/>
              </a:ext>
            </a:extLst>
          </p:cNvPr>
          <p:cNvSpPr txBox="1"/>
          <p:nvPr/>
        </p:nvSpPr>
        <p:spPr>
          <a:xfrm>
            <a:off x="157710" y="3216925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5D5AED80-8935-7444-27D6-65A35F130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932" y="1564215"/>
            <a:ext cx="3129590" cy="4490713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952CAB9-D419-2A9D-F902-FEDA6FE836D1}"/>
              </a:ext>
            </a:extLst>
          </p:cNvPr>
          <p:cNvSpPr/>
          <p:nvPr/>
        </p:nvSpPr>
        <p:spPr>
          <a:xfrm>
            <a:off x="10988298" y="178416"/>
            <a:ext cx="1203702" cy="1604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5615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62823" y="2670709"/>
            <a:ext cx="1051438" cy="546216"/>
          </a:xfrm>
        </p:spPr>
        <p:txBody>
          <a:bodyPr/>
          <a:lstStyle/>
          <a:p>
            <a:r>
              <a:rPr lang="fr-FR" sz="1000" dirty="0"/>
              <a:t>FAF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0988298" y="980581"/>
            <a:ext cx="1157319" cy="659375"/>
          </a:xfrm>
        </p:spPr>
        <p:txBody>
          <a:bodyPr/>
          <a:lstStyle/>
          <a:p>
            <a:pPr marL="0" indent="0">
              <a:buNone/>
            </a:pPr>
            <a:r>
              <a:rPr lang="fr-FR" sz="900" dirty="0"/>
              <a:t>DIEMEMBREMENT  ET PLUS-VALUES IMMOBILIERES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TABLEAU DES ECHEANCES FAF NATIXIS IMI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3" y="3216925"/>
            <a:ext cx="1129177" cy="32075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52CAB9-D419-2A9D-F902-FEDA6FE836D1}"/>
              </a:ext>
            </a:extLst>
          </p:cNvPr>
          <p:cNvSpPr/>
          <p:nvPr/>
        </p:nvSpPr>
        <p:spPr>
          <a:xfrm>
            <a:off x="10988298" y="178416"/>
            <a:ext cx="1203702" cy="1604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hlinkClick r:id="rId2"/>
            <a:extLst>
              <a:ext uri="{FF2B5EF4-FFF2-40B4-BE49-F238E27FC236}">
                <a16:creationId xmlns:a16="http://schemas.microsoft.com/office/drawing/2014/main" id="{27A7F034-1AA5-3FAB-BA01-6E57828CD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095" y="1292920"/>
            <a:ext cx="4128800" cy="51357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ZoneTexte 7">
            <a:hlinkClick r:id="rId4"/>
            <a:extLst>
              <a:ext uri="{FF2B5EF4-FFF2-40B4-BE49-F238E27FC236}">
                <a16:creationId xmlns:a16="http://schemas.microsoft.com/office/drawing/2014/main" id="{8E5D6B1A-A3C8-072E-0E1A-0432CB219293}"/>
              </a:ext>
            </a:extLst>
          </p:cNvPr>
          <p:cNvSpPr txBox="1"/>
          <p:nvPr/>
        </p:nvSpPr>
        <p:spPr>
          <a:xfrm>
            <a:off x="157710" y="3216925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891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62823" y="2670709"/>
            <a:ext cx="1051438" cy="546216"/>
          </a:xfrm>
        </p:spPr>
        <p:txBody>
          <a:bodyPr/>
          <a:lstStyle/>
          <a:p>
            <a:r>
              <a:rPr lang="fr-FR" sz="1000" dirty="0"/>
              <a:t>FAF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0988298" y="980581"/>
            <a:ext cx="1157319" cy="659375"/>
          </a:xfrm>
        </p:spPr>
        <p:txBody>
          <a:bodyPr/>
          <a:lstStyle/>
          <a:p>
            <a:pPr marL="0" indent="0">
              <a:buNone/>
            </a:pPr>
            <a:r>
              <a:rPr lang="fr-FR" sz="900" dirty="0"/>
              <a:t>DIEMEMBREMENT  ET PLUS-VALUES IMMOBILIERES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TABLEAU DES ECHEANCES FAF NATIXIS BGC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3" y="3216925"/>
            <a:ext cx="1129177" cy="32075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52CAB9-D419-2A9D-F902-FEDA6FE836D1}"/>
              </a:ext>
            </a:extLst>
          </p:cNvPr>
          <p:cNvSpPr/>
          <p:nvPr/>
        </p:nvSpPr>
        <p:spPr>
          <a:xfrm>
            <a:off x="10988298" y="178416"/>
            <a:ext cx="1203702" cy="1604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E25A596-74BE-7A43-BFC7-9B13FB8E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9539"/>
            <a:ext cx="10988298" cy="449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47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62823" y="2489062"/>
            <a:ext cx="1051438" cy="403427"/>
          </a:xfrm>
        </p:spPr>
        <p:txBody>
          <a:bodyPr/>
          <a:lstStyle/>
          <a:p>
            <a:r>
              <a:rPr lang="fr-FR" sz="1000" dirty="0"/>
              <a:t>ASSURANCE VIE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0988298" y="980581"/>
            <a:ext cx="1157319" cy="659375"/>
          </a:xfrm>
        </p:spPr>
        <p:txBody>
          <a:bodyPr/>
          <a:lstStyle/>
          <a:p>
            <a:pPr marL="0" indent="0">
              <a:buNone/>
            </a:pPr>
            <a:r>
              <a:rPr lang="fr-FR" sz="900" dirty="0"/>
              <a:t>DIEMEMBREMENT  ET PLUS-VALUES IMMOBILIERES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CANAL INTERNET ASSUREUR GSM /GEDEL &amp; VERSEMENTS PROGRAMMES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6357" y="2892489"/>
            <a:ext cx="1105986" cy="3532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1" name="ZoneTexte 10">
            <a:hlinkClick r:id="rId2"/>
            <a:extLst>
              <a:ext uri="{FF2B5EF4-FFF2-40B4-BE49-F238E27FC236}">
                <a16:creationId xmlns:a16="http://schemas.microsoft.com/office/drawing/2014/main" id="{AF7E2895-0C09-4AC8-87DD-164DC19B65DE}"/>
              </a:ext>
            </a:extLst>
          </p:cNvPr>
          <p:cNvSpPr txBox="1"/>
          <p:nvPr/>
        </p:nvSpPr>
        <p:spPr>
          <a:xfrm>
            <a:off x="653137" y="3429000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52CAB9-D419-2A9D-F902-FEDA6FE836D1}"/>
              </a:ext>
            </a:extLst>
          </p:cNvPr>
          <p:cNvSpPr/>
          <p:nvPr/>
        </p:nvSpPr>
        <p:spPr>
          <a:xfrm>
            <a:off x="10988298" y="178416"/>
            <a:ext cx="1203702" cy="1604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78556">
            <a:off x="9860510" y="538659"/>
            <a:ext cx="2162810" cy="856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52363C0-6A03-432D-97D8-CCA556993B6B}"/>
              </a:ext>
            </a:extLst>
          </p:cNvPr>
          <p:cNvSpPr txBox="1"/>
          <p:nvPr/>
        </p:nvSpPr>
        <p:spPr>
          <a:xfrm>
            <a:off x="402446" y="1358028"/>
            <a:ext cx="103338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A compter du 29 janvier prochain ,les contrats en orientation de gestion « gestion sous mandat » ou « gestion déléguée » seront disponibles sur le canal internet aux opérations de versements (libres et programmés) et aux rachats partiels. Et les versements programmés pourront être prélevés à partir d’un compte externe.</a:t>
            </a:r>
          </a:p>
        </p:txBody>
      </p:sp>
      <p:pic>
        <p:nvPicPr>
          <p:cNvPr id="12" name="Image 11">
            <a:hlinkClick r:id="rId4"/>
            <a:extLst>
              <a:ext uri="{FF2B5EF4-FFF2-40B4-BE49-F238E27FC236}">
                <a16:creationId xmlns:a16="http://schemas.microsoft.com/office/drawing/2014/main" id="{445F235E-370E-B710-8F4A-97031FE74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168" y="2681467"/>
            <a:ext cx="2413134" cy="3571437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4090934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0988298" y="980581"/>
            <a:ext cx="1157319" cy="659375"/>
          </a:xfrm>
        </p:spPr>
        <p:txBody>
          <a:bodyPr/>
          <a:lstStyle/>
          <a:p>
            <a:pPr marL="0" indent="0">
              <a:buNone/>
            </a:pPr>
            <a:r>
              <a:rPr lang="fr-FR" sz="900" dirty="0"/>
              <a:t>DIEMEMBREMENT  ET PLUS-VALUES IMMOBILIERES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MEMO PREMIUM N°4 JANVIER 2024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1757238"/>
            <a:ext cx="1105986" cy="476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1" name="ZoneTexte 10">
            <a:hlinkClick r:id="rId2"/>
            <a:extLst>
              <a:ext uri="{FF2B5EF4-FFF2-40B4-BE49-F238E27FC236}">
                <a16:creationId xmlns:a16="http://schemas.microsoft.com/office/drawing/2014/main" id="{AF7E2895-0C09-4AC8-87DD-164DC19B65DE}"/>
              </a:ext>
            </a:extLst>
          </p:cNvPr>
          <p:cNvSpPr txBox="1"/>
          <p:nvPr/>
        </p:nvSpPr>
        <p:spPr>
          <a:xfrm>
            <a:off x="157710" y="3216925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2" descr="Résultat de recherche d'images pour &quot;information&quot;">
            <a:extLst>
              <a:ext uri="{FF2B5EF4-FFF2-40B4-BE49-F238E27FC236}">
                <a16:creationId xmlns:a16="http://schemas.microsoft.com/office/drawing/2014/main" id="{898F25D8-45E7-4DB1-B57B-310EF84B955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4641" y="3382298"/>
            <a:ext cx="1065467" cy="97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A6984C0-6C68-493B-9D65-090C78B65A0F}"/>
              </a:ext>
            </a:extLst>
          </p:cNvPr>
          <p:cNvSpPr txBox="1"/>
          <p:nvPr/>
        </p:nvSpPr>
        <p:spPr>
          <a:xfrm>
            <a:off x="-35664" y="1229444"/>
            <a:ext cx="109694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Retrouvez le  Mémo Premium du mois de janvier réalisé par vos ingénieurs patrimoniaux</a:t>
            </a:r>
            <a:r>
              <a:rPr lang="fr-FR" dirty="0"/>
              <a:t>.</a:t>
            </a:r>
          </a:p>
          <a:p>
            <a:r>
              <a:rPr lang="fr-FR" dirty="0"/>
              <a:t>Ce  numéro est dédié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aux subtilités du démembrement en matière de plus-value immobilière : quel prix d’achat retenir selon le mode d’acquisition (titre onéreux et/ou gratuit, nature du droit acquis, …), comment ça marche pour la majoration du prix d’acquisition, que retient-on pour le prix de cession, …de la manière la plus synthétique possible. 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26EC1BE-B888-4E58-814D-D4C26927C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516" y="558800"/>
            <a:ext cx="2524125" cy="447675"/>
          </a:xfrm>
          <a:prstGeom prst="rect">
            <a:avLst/>
          </a:prstGeom>
        </p:spPr>
      </p:pic>
      <p:pic>
        <p:nvPicPr>
          <p:cNvPr id="9" name="Image 8">
            <a:hlinkClick r:id="rId5"/>
            <a:extLst>
              <a:ext uri="{FF2B5EF4-FFF2-40B4-BE49-F238E27FC236}">
                <a16:creationId xmlns:a16="http://schemas.microsoft.com/office/drawing/2014/main" id="{AEC3EA43-366D-F9F4-FED7-94E8F61963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7875" y="2694372"/>
            <a:ext cx="4478717" cy="3332648"/>
          </a:xfrm>
          <a:prstGeom prst="rect">
            <a:avLst/>
          </a:prstGeom>
          <a:ln>
            <a:solidFill>
              <a:srgbClr val="FF9999"/>
            </a:solidFill>
          </a:ln>
        </p:spPr>
      </p:pic>
    </p:spTree>
    <p:extLst>
      <p:ext uri="{BB962C8B-B14F-4D97-AF65-F5344CB8AC3E}">
        <p14:creationId xmlns:p14="http://schemas.microsoft.com/office/powerpoint/2010/main" val="2437254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 101 JANVIER 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14817" y="1279673"/>
            <a:ext cx="10883495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novembre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Webinaire immobilier quelles opportunités et nouveautés 2024 ,  Le 8 février  12h et aussi les nouveautés fiscales  ….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04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8" name="Image 7">
            <a:hlinkClick r:id="rId5"/>
            <a:extLst>
              <a:ext uri="{FF2B5EF4-FFF2-40B4-BE49-F238E27FC236}">
                <a16:creationId xmlns:a16="http://schemas.microsoft.com/office/drawing/2014/main" id="{6C92C70D-9AA9-EA0A-72AF-3A888632B9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5823" y="2393109"/>
            <a:ext cx="3920353" cy="399077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15 JANVIER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1ED8B95E-95E3-98F4-49A9-A21661024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4858" y="2009243"/>
            <a:ext cx="2868116" cy="412422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49375</TotalTime>
  <Words>553</Words>
  <Application>Microsoft Office PowerPoint</Application>
  <PresentationFormat>Grand écran</PresentationFormat>
  <Paragraphs>88</Paragraphs>
  <Slides>10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2576</cp:revision>
  <dcterms:created xsi:type="dcterms:W3CDTF">2020-06-24T09:20:11Z</dcterms:created>
  <dcterms:modified xsi:type="dcterms:W3CDTF">2024-01-18T09:29:11Z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