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99" r:id="rId5"/>
    <p:sldMasterId id="2147483717" r:id="rId6"/>
  </p:sldMasterIdLst>
  <p:notesMasterIdLst>
    <p:notesMasterId r:id="rId16"/>
  </p:notesMasterIdLst>
  <p:handoutMasterIdLst>
    <p:handoutMasterId r:id="rId17"/>
  </p:handoutMasterIdLst>
  <p:sldIdLst>
    <p:sldId id="256" r:id="rId7"/>
    <p:sldId id="257" r:id="rId8"/>
    <p:sldId id="283" r:id="rId9"/>
    <p:sldId id="468" r:id="rId10"/>
    <p:sldId id="469" r:id="rId11"/>
    <p:sldId id="471" r:id="rId12"/>
    <p:sldId id="470" r:id="rId13"/>
    <p:sldId id="472" r:id="rId14"/>
    <p:sldId id="284"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99"/>
    <a:srgbClr val="E3322C"/>
    <a:srgbClr val="0000FF"/>
    <a:srgbClr val="C31632"/>
    <a:srgbClr val="D11921"/>
    <a:srgbClr val="B82A56"/>
    <a:srgbClr val="EC1B24"/>
    <a:srgbClr val="E7302A"/>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3488" autoAdjust="0"/>
  </p:normalViewPr>
  <p:slideViewPr>
    <p:cSldViewPr snapToGrid="0">
      <p:cViewPr varScale="1">
        <p:scale>
          <a:sx n="108" d="100"/>
          <a:sy n="108" d="100"/>
        </p:scale>
        <p:origin x="714" y="96"/>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01/02/2024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01/02/2024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3</a:t>
            </a:fld>
            <a:endParaRPr lang="fr-FR"/>
          </a:p>
        </p:txBody>
      </p:sp>
    </p:spTree>
    <p:extLst>
      <p:ext uri="{BB962C8B-B14F-4D97-AF65-F5344CB8AC3E}">
        <p14:creationId xmlns:p14="http://schemas.microsoft.com/office/powerpoint/2010/main" val="634022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265485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8</a:t>
            </a:fld>
            <a:endParaRPr lang="fr-FR"/>
          </a:p>
        </p:txBody>
      </p:sp>
    </p:spTree>
    <p:extLst>
      <p:ext uri="{BB962C8B-B14F-4D97-AF65-F5344CB8AC3E}">
        <p14:creationId xmlns:p14="http://schemas.microsoft.com/office/powerpoint/2010/main" val="2283964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9</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1er février 2024</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6795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accent6">
                <a:lumMod val="50000"/>
              </a:schemeClr>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1er février 2024</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pic>
        <p:nvPicPr>
          <p:cNvPr id="9" name="Image 8">
            <a:extLst>
              <a:ext uri="{FF2B5EF4-FFF2-40B4-BE49-F238E27FC236}">
                <a16:creationId xmlns:a16="http://schemas.microsoft.com/office/drawing/2014/main" id="{08882C35-4057-4032-81E9-650BF228329C}"/>
              </a:ext>
            </a:extLst>
          </p:cNvPr>
          <p:cNvPicPr>
            <a:picLocks noChangeAspect="1"/>
          </p:cNvPicPr>
          <p:nvPr userDrawn="1"/>
        </p:nvPicPr>
        <p:blipFill>
          <a:blip r:embed="rId4"/>
          <a:stretch>
            <a:fillRect/>
          </a:stretch>
        </p:blipFill>
        <p:spPr>
          <a:xfrm>
            <a:off x="8256760" y="4826996"/>
            <a:ext cx="3786255" cy="1581758"/>
          </a:xfrm>
          <a:prstGeom prst="rect">
            <a:avLst/>
          </a:prstGeom>
        </p:spPr>
      </p:pic>
    </p:spTree>
    <p:extLst>
      <p:ext uri="{BB962C8B-B14F-4D97-AF65-F5344CB8AC3E}">
        <p14:creationId xmlns:p14="http://schemas.microsoft.com/office/powerpoint/2010/main" val="336112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1er février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pic>
        <p:nvPicPr>
          <p:cNvPr id="10" name="Image 9">
            <a:extLst>
              <a:ext uri="{FF2B5EF4-FFF2-40B4-BE49-F238E27FC236}">
                <a16:creationId xmlns:a16="http://schemas.microsoft.com/office/drawing/2014/main" id="{C1600448-15DF-41DF-AB6F-5D7012B545ED}"/>
              </a:ext>
            </a:extLst>
          </p:cNvPr>
          <p:cNvPicPr>
            <a:picLocks noChangeAspect="1"/>
          </p:cNvPicPr>
          <p:nvPr userDrawn="1"/>
        </p:nvPicPr>
        <p:blipFill>
          <a:blip r:embed="rId4"/>
          <a:stretch>
            <a:fillRect/>
          </a:stretch>
        </p:blipFill>
        <p:spPr>
          <a:xfrm>
            <a:off x="0" y="639675"/>
            <a:ext cx="714375" cy="314325"/>
          </a:xfrm>
          <a:prstGeom prst="rect">
            <a:avLst/>
          </a:prstGeom>
        </p:spPr>
      </p:pic>
      <p:pic>
        <p:nvPicPr>
          <p:cNvPr id="13" name="Image 12">
            <a:extLst>
              <a:ext uri="{FF2B5EF4-FFF2-40B4-BE49-F238E27FC236}">
                <a16:creationId xmlns:a16="http://schemas.microsoft.com/office/drawing/2014/main" id="{F46D7783-02FF-4E16-A52C-28AEFC792598}"/>
              </a:ext>
            </a:extLst>
          </p:cNvPr>
          <p:cNvPicPr>
            <a:picLocks noChangeAspect="1"/>
          </p:cNvPicPr>
          <p:nvPr userDrawn="1"/>
        </p:nvPicPr>
        <p:blipFill>
          <a:blip r:embed="rId5"/>
          <a:stretch>
            <a:fillRect/>
          </a:stretch>
        </p:blipFill>
        <p:spPr>
          <a:xfrm>
            <a:off x="10081936" y="6143464"/>
            <a:ext cx="1645694" cy="651025"/>
          </a:xfrm>
          <a:prstGeom prst="rect">
            <a:avLst/>
          </a:prstGeom>
        </p:spPr>
      </p:pic>
    </p:spTree>
    <p:extLst>
      <p:ext uri="{BB962C8B-B14F-4D97-AF65-F5344CB8AC3E}">
        <p14:creationId xmlns:p14="http://schemas.microsoft.com/office/powerpoint/2010/main" val="1306016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1er février 2024</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48556311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1er février 2024</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7219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727061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47479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757539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88367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3740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01117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11155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32874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1er février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77612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330702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36659406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image" Target="../media/image11.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12.jpe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01/02/2024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1er février 2024</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417140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emf"/><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jpe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hyperlink" Target="https://espacedefi.fr/saml/login" TargetMode="Externa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commerciaux.celca.caisse-epargne.fr/download/1176/documents-hors-arbo-2/32444/20231023_lea-v4-2_cdc_presentation-evolutions_vf_ce.pptx"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commerciaux.celca.caisse-epargne.fr/download/1449/referentiel-des-delegations-commerciales/9052/referentiel-des-derogations-commerciales.pdf" TargetMode="External"/><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hyperlink" Target="http://commerciaux.celca.caisse-epargne.fr/download/1176/documents-hors-arbo-2/32454/quoi-de-neuf-lot29.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commerciaux.celca.caisse-epargne.fr/download/1176/documents-hors-arbo-2/32457/communique-ecureuil-vie-n357-dispositif-de-complement-de-participation-aux-benefices-2024.pdf" TargetMode="External"/><Relationship Id="rId2" Type="http://schemas.openxmlformats.org/officeDocument/2006/relationships/hyperlink" Target="http://commerciaux.celca.caisse-epargne.fr/download/1449/referentiel-des-delegations-commerciales/9052/referentiel-des-derogations-commerciales.pdf" TargetMode="Externa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cloud.news.im.natixis.com/comprendre-les-produits-structures" TargetMode="External"/><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hyperlink" Target="https://view.news.im.natixis.com/?qs=1dc12b0a17ba3b410420154222a18c1abb2e31f394c63f78f109dd35bbe9618f95625e35c1aa9a53b1f2ccfa17f7332d4d4d3a408e9efbd4d071959a0cb876007af6bd3941d5938d9ae6385e8f0c2dd3" TargetMode="Externa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commerciaux.celca.caisse-epargne.fr/download/1648/lettre-hebdomadaire-vega-investment-managers/32455/la-lettre-hebdomadaire-de-vega-im_29-janvier-2024-1.pdf" TargetMode="External"/><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35902" y="5158749"/>
            <a:ext cx="11224727" cy="556592"/>
          </a:xfrm>
        </p:spPr>
        <p:txBody>
          <a:bodyPr/>
          <a:lstStyle/>
          <a:p>
            <a:r>
              <a:rPr lang="fr-FR" sz="2700" dirty="0"/>
              <a:t>2024 – Semaine 06 du Lundi 5 au Samedi  10 février</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06</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4" name="Rectangle 3">
            <a:extLst>
              <a:ext uri="{FF2B5EF4-FFF2-40B4-BE49-F238E27FC236}">
                <a16:creationId xmlns:a16="http://schemas.microsoft.com/office/drawing/2014/main" id="{726F0729-DD20-87B4-653E-2F9BC6369A05}"/>
              </a:ext>
            </a:extLst>
          </p:cNvPr>
          <p:cNvSpPr/>
          <p:nvPr/>
        </p:nvSpPr>
        <p:spPr>
          <a:xfrm>
            <a:off x="3501807" y="2646802"/>
            <a:ext cx="8539749" cy="3139321"/>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LEA: Montée de version 4.2: </a:t>
            </a:r>
            <a:r>
              <a:rPr lang="fr-FR" dirty="0"/>
              <a:t>4 évolutions dont celle sur les 80 ans et plus </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Canal internet assureur </a:t>
            </a:r>
            <a:r>
              <a:rPr lang="fr-FR" dirty="0"/>
              <a:t>les nouveautés GSM/GEDEL et versements programmés, retrouvez le « Quoi de neuf Puma? » avec le mode opératoire et des exemples</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CNP : </a:t>
            </a:r>
            <a:r>
              <a:rPr lang="fr-FR" dirty="0"/>
              <a:t>Reconduction du dispositif de complément de participation aux bénéfices sur encours 2024</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NIMI: </a:t>
            </a:r>
            <a:r>
              <a:rPr lang="fr-FR" dirty="0"/>
              <a:t>Lancement de la page dédiée aux fonds à formule</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NIMI: </a:t>
            </a:r>
            <a:r>
              <a:rPr lang="fr-FR" dirty="0"/>
              <a:t>Bilan des performances T4 2023</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29 janvier 2024</a:t>
            </a:r>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1014558" y="3196695"/>
            <a:ext cx="1134369" cy="32802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771616" y="1749669"/>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4"/>
          <a:stretch>
            <a:fillRect/>
          </a:stretch>
        </p:blipFill>
        <p:spPr>
          <a:xfrm>
            <a:off x="1675787" y="2015422"/>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6"/>
          <a:stretch>
            <a:fillRect/>
          </a:stretch>
        </p:blipFill>
        <p:spPr>
          <a:xfrm>
            <a:off x="7806955" y="2035195"/>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7"/>
          <a:stretch>
            <a:fillRect/>
          </a:stretch>
        </p:blipFill>
        <p:spPr>
          <a:xfrm>
            <a:off x="9437804" y="195350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184731" cy="369332"/>
          </a:xfrm>
          <a:prstGeom prst="rect">
            <a:avLst/>
          </a:prstGeom>
          <a:noFill/>
        </p:spPr>
        <p:txBody>
          <a:bodyPr wrap="none" rtlCol="0">
            <a:spAutoFit/>
          </a:bodyPr>
          <a:lstStyle/>
          <a:p>
            <a:endParaRPr lang="fr-FR" dirty="0">
              <a:solidFill>
                <a:srgbClr val="FF0000"/>
              </a:solidFill>
              <a:effectLst>
                <a:outerShdw blurRad="38100" dist="38100" dir="2700000" algn="tl">
                  <a:srgbClr val="000000">
                    <a:alpha val="43137"/>
                  </a:srgbClr>
                </a:outerShdw>
              </a:effectLst>
            </a:endParaRPr>
          </a:p>
        </p:txBody>
      </p:sp>
      <p:pic>
        <p:nvPicPr>
          <p:cNvPr id="3" name="Image 2">
            <a:extLst>
              <a:ext uri="{FF2B5EF4-FFF2-40B4-BE49-F238E27FC236}">
                <a16:creationId xmlns:a16="http://schemas.microsoft.com/office/drawing/2014/main" id="{146A973E-5C51-9FA7-B1C6-7F424B01B1AA}"/>
              </a:ext>
            </a:extLst>
          </p:cNvPr>
          <p:cNvPicPr>
            <a:picLocks noChangeAspect="1"/>
          </p:cNvPicPr>
          <p:nvPr/>
        </p:nvPicPr>
        <p:blipFill>
          <a:blip r:embed="rId10"/>
          <a:stretch>
            <a:fillRect/>
          </a:stretch>
        </p:blipFill>
        <p:spPr>
          <a:xfrm>
            <a:off x="33161" y="2688787"/>
            <a:ext cx="5586589" cy="3073448"/>
          </a:xfrm>
          <a:prstGeom prst="rect">
            <a:avLst/>
          </a:prstGeom>
        </p:spPr>
      </p:pic>
      <p:pic>
        <p:nvPicPr>
          <p:cNvPr id="6" name="Image 5">
            <a:extLst>
              <a:ext uri="{FF2B5EF4-FFF2-40B4-BE49-F238E27FC236}">
                <a16:creationId xmlns:a16="http://schemas.microsoft.com/office/drawing/2014/main" id="{FC710D3C-55DD-F52A-6C7F-8B8BAB4BB9E4}"/>
              </a:ext>
            </a:extLst>
          </p:cNvPr>
          <p:cNvPicPr>
            <a:picLocks noChangeAspect="1"/>
          </p:cNvPicPr>
          <p:nvPr/>
        </p:nvPicPr>
        <p:blipFill>
          <a:blip r:embed="rId11"/>
          <a:stretch>
            <a:fillRect/>
          </a:stretch>
        </p:blipFill>
        <p:spPr>
          <a:xfrm>
            <a:off x="6052033" y="2543980"/>
            <a:ext cx="4962525" cy="2200275"/>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62823" y="2489062"/>
            <a:ext cx="1051438" cy="403427"/>
          </a:xfrm>
        </p:spPr>
        <p:txBody>
          <a:bodyPr/>
          <a:lstStyle/>
          <a:p>
            <a:r>
              <a:rPr lang="fr-FR" sz="1000" dirty="0"/>
              <a:t>ASSURANCE VIE</a:t>
            </a:r>
          </a:p>
        </p:txBody>
      </p:sp>
      <p:sp>
        <p:nvSpPr>
          <p:cNvPr id="6" name="Espace réservé du texte 5"/>
          <p:cNvSpPr>
            <a:spLocks noGrp="1"/>
          </p:cNvSpPr>
          <p:nvPr>
            <p:ph type="body" sz="quarter" idx="29"/>
          </p:nvPr>
        </p:nvSpPr>
        <p:spPr>
          <a:xfrm>
            <a:off x="10988298" y="980581"/>
            <a:ext cx="1157319" cy="659375"/>
          </a:xfrm>
        </p:spPr>
        <p:txBody>
          <a:bodyPr/>
          <a:lstStyle/>
          <a:p>
            <a:pPr marL="0" indent="0">
              <a:buNone/>
            </a:pPr>
            <a:r>
              <a:rPr lang="fr-FR" sz="900" dirty="0"/>
              <a:t>DIEMEMBREMENT  ET PLUS-VALUES IMMOBILIERES </a:t>
            </a:r>
          </a:p>
        </p:txBody>
      </p:sp>
      <p:sp>
        <p:nvSpPr>
          <p:cNvPr id="7" name="ZoneTexte 6"/>
          <p:cNvSpPr txBox="1"/>
          <p:nvPr/>
        </p:nvSpPr>
        <p:spPr>
          <a:xfrm>
            <a:off x="0" y="368300"/>
            <a:ext cx="10979084" cy="1200329"/>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/COLLECTE</a:t>
            </a:r>
          </a:p>
          <a:p>
            <a:pPr>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LEA MONTEE DE VERSION 4.2 :  </a:t>
            </a:r>
            <a:r>
              <a:rPr lang="fr-FR" sz="2400" b="1" dirty="0">
                <a:solidFill>
                  <a:schemeClr val="bg1">
                    <a:lumMod val="50000"/>
                  </a:schemeClr>
                </a:solidFill>
              </a:rPr>
              <a:t>4 évolutions sont intervenues début décembre 2023 dont 1 majeure relative aux clients de 80 ans et plus </a:t>
            </a:r>
            <a:endParaRPr lang="fr-FR" sz="2400" kern="0" dirty="0">
              <a:solidFill>
                <a:schemeClr val="bg1">
                  <a:lumMod val="50000"/>
                </a:schemeClr>
              </a:solidFill>
            </a:endParaRPr>
          </a:p>
        </p:txBody>
      </p:sp>
      <p:sp>
        <p:nvSpPr>
          <p:cNvPr id="14" name="Rectangle 13"/>
          <p:cNvSpPr/>
          <p:nvPr/>
        </p:nvSpPr>
        <p:spPr>
          <a:xfrm>
            <a:off x="11036357" y="2892489"/>
            <a:ext cx="1105986" cy="353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0" name="Rectangle 9">
            <a:extLst>
              <a:ext uri="{FF2B5EF4-FFF2-40B4-BE49-F238E27FC236}">
                <a16:creationId xmlns:a16="http://schemas.microsoft.com/office/drawing/2014/main" id="{D952CAB9-D419-2A9D-F902-FEDA6FE836D1}"/>
              </a:ext>
            </a:extLst>
          </p:cNvPr>
          <p:cNvSpPr/>
          <p:nvPr/>
        </p:nvSpPr>
        <p:spPr>
          <a:xfrm>
            <a:off x="10988298" y="178416"/>
            <a:ext cx="1203702" cy="16043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429A63CD-FFEB-882F-1B65-682AFEA7ED11}"/>
              </a:ext>
            </a:extLst>
          </p:cNvPr>
          <p:cNvPicPr>
            <a:picLocks noChangeAspect="1"/>
          </p:cNvPicPr>
          <p:nvPr/>
        </p:nvPicPr>
        <p:blipFill>
          <a:blip r:embed="rId2"/>
          <a:stretch>
            <a:fillRect/>
          </a:stretch>
        </p:blipFill>
        <p:spPr>
          <a:xfrm>
            <a:off x="-7515" y="1728013"/>
            <a:ext cx="7384921" cy="4537092"/>
          </a:xfrm>
          <a:prstGeom prst="rect">
            <a:avLst/>
          </a:prstGeom>
        </p:spPr>
      </p:pic>
      <p:pic>
        <p:nvPicPr>
          <p:cNvPr id="21" name="Image 20">
            <a:extLst>
              <a:ext uri="{FF2B5EF4-FFF2-40B4-BE49-F238E27FC236}">
                <a16:creationId xmlns:a16="http://schemas.microsoft.com/office/drawing/2014/main" id="{9A9FC224-DCED-000C-0768-C4ECE85BA4AE}"/>
              </a:ext>
            </a:extLst>
          </p:cNvPr>
          <p:cNvPicPr>
            <a:picLocks noChangeAspect="1"/>
          </p:cNvPicPr>
          <p:nvPr/>
        </p:nvPicPr>
        <p:blipFill>
          <a:blip r:embed="rId3"/>
          <a:stretch>
            <a:fillRect/>
          </a:stretch>
        </p:blipFill>
        <p:spPr>
          <a:xfrm>
            <a:off x="8626887" y="1749590"/>
            <a:ext cx="1913025" cy="1534784"/>
          </a:xfrm>
          <a:prstGeom prst="rect">
            <a:avLst/>
          </a:prstGeom>
        </p:spPr>
      </p:pic>
      <p:pic>
        <p:nvPicPr>
          <p:cNvPr id="22" name="Image 21">
            <a:hlinkClick r:id="rId4"/>
            <a:extLst>
              <a:ext uri="{FF2B5EF4-FFF2-40B4-BE49-F238E27FC236}">
                <a16:creationId xmlns:a16="http://schemas.microsoft.com/office/drawing/2014/main" id="{9CD0AE2A-8F6D-6F05-B746-212A689B3174}"/>
              </a:ext>
            </a:extLst>
          </p:cNvPr>
          <p:cNvPicPr>
            <a:picLocks noChangeAspect="1"/>
          </p:cNvPicPr>
          <p:nvPr/>
        </p:nvPicPr>
        <p:blipFill>
          <a:blip r:embed="rId5"/>
          <a:stretch>
            <a:fillRect/>
          </a:stretch>
        </p:blipFill>
        <p:spPr>
          <a:xfrm rot="379151">
            <a:off x="8973054" y="3958880"/>
            <a:ext cx="1874615" cy="1055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ZoneTexte 101">
            <a:extLst>
              <a:ext uri="{FF2B5EF4-FFF2-40B4-BE49-F238E27FC236}">
                <a16:creationId xmlns:a16="http://schemas.microsoft.com/office/drawing/2014/main" id="{12DD27F8-627D-E5C7-EC46-9C5DE79405A3}"/>
              </a:ext>
            </a:extLst>
          </p:cNvPr>
          <p:cNvSpPr txBox="1">
            <a:spLocks noChangeArrowheads="1"/>
          </p:cNvSpPr>
          <p:nvPr/>
        </p:nvSpPr>
        <p:spPr bwMode="auto">
          <a:xfrm>
            <a:off x="7572043" y="5179730"/>
            <a:ext cx="18811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1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Tout savoir sur LEA dans espace Defi</a:t>
            </a:r>
          </a:p>
        </p:txBody>
      </p:sp>
      <p:pic>
        <p:nvPicPr>
          <p:cNvPr id="24" name="Graphique 100" descr="Index pointant vers la droite vu du côté du dos de la main contour">
            <a:extLst>
              <a:ext uri="{FF2B5EF4-FFF2-40B4-BE49-F238E27FC236}">
                <a16:creationId xmlns:a16="http://schemas.microsoft.com/office/drawing/2014/main" id="{B0D0F6E9-1D39-F741-6BC3-AF3656772A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4461" y="55753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ZoneTexte 98">
            <a:extLst>
              <a:ext uri="{FF2B5EF4-FFF2-40B4-BE49-F238E27FC236}">
                <a16:creationId xmlns:a16="http://schemas.microsoft.com/office/drawing/2014/main" id="{BF82F62F-7D21-F44A-DA73-3EE0A8C8007A}"/>
              </a:ext>
            </a:extLst>
          </p:cNvPr>
          <p:cNvSpPr txBox="1">
            <a:spLocks noChangeArrowheads="1"/>
          </p:cNvSpPr>
          <p:nvPr/>
        </p:nvSpPr>
        <p:spPr bwMode="auto">
          <a:xfrm>
            <a:off x="8920662" y="5675351"/>
            <a:ext cx="1619250" cy="461962"/>
          </a:xfrm>
          <a:prstGeom prst="rect">
            <a:avLst/>
          </a:prstGeom>
          <a:solidFill>
            <a:srgbClr val="FFFF00"/>
          </a:solidFill>
          <a:ln w="9525">
            <a:solidFill>
              <a:srgbClr val="FF0000"/>
            </a:solidFill>
            <a:miter lim="800000"/>
            <a:headEnd/>
            <a:tailEnd/>
          </a:ln>
        </p:spPr>
        <p:txBody>
          <a:bodyPr>
            <a:sp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200" b="0" i="0" u="sng"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hlinkClick r:id="rId7"/>
              </a:rPr>
              <a:t>https://espacedefi.fr/saml/login</a:t>
            </a:r>
            <a:r>
              <a:rPr kumimoji="0" lang="fr-FR" altLang="fr-FR" sz="1200" b="0" i="0" u="none" strike="noStrike" kern="1200" cap="none" spc="0" normalizeH="0" baseline="0" noProof="0" dirty="0">
                <a:ln>
                  <a:noFill/>
                </a:ln>
                <a:solidFill>
                  <a:srgbClr val="FF0000"/>
                </a:solidFill>
                <a:effectLst/>
                <a:uLnTx/>
                <a:uFillTx/>
                <a:latin typeface="Arial" panose="020B0604020202020204" pitchFamily="34" charset="0"/>
                <a:ea typeface="+mn-ea"/>
                <a:cs typeface="Times New Roman" panose="02020603050405020304" pitchFamily="18" charset="0"/>
                <a:hlinkClick r:id="rId7"/>
              </a:rPr>
              <a:t> </a:t>
            </a:r>
            <a:endParaRPr kumimoji="0" lang="fr-FR" altLang="fr-FR" sz="1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26" name="Explosion : 14 points 25">
            <a:hlinkClick r:id="rId4"/>
            <a:extLst>
              <a:ext uri="{FF2B5EF4-FFF2-40B4-BE49-F238E27FC236}">
                <a16:creationId xmlns:a16="http://schemas.microsoft.com/office/drawing/2014/main" id="{5E721F56-8E39-40AD-52B6-AC9EA206E396}"/>
              </a:ext>
            </a:extLst>
          </p:cNvPr>
          <p:cNvSpPr/>
          <p:nvPr/>
        </p:nvSpPr>
        <p:spPr>
          <a:xfrm>
            <a:off x="9853591" y="4322532"/>
            <a:ext cx="969962" cy="404812"/>
          </a:xfrm>
          <a:prstGeom prst="irregularSeal2">
            <a:avLst/>
          </a:prstGeom>
          <a:solidFill>
            <a:srgbClr val="C31632"/>
          </a:solidFill>
          <a:ln w="12700" cap="flat" cmpd="sng" algn="ctr">
            <a:solidFill>
              <a:srgbClr val="C31632">
                <a:shade val="50000"/>
              </a:srgbClr>
            </a:solidFill>
            <a:prstDash val="solid"/>
            <a:miter lim="800000"/>
          </a:ln>
          <a:effectLst/>
        </p:spPr>
        <p:txBody>
          <a:bodyPr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ysClr val="window" lastClr="FFFFFF"/>
                </a:solidFill>
                <a:effectLst/>
                <a:uLnTx/>
                <a:uFillTx/>
                <a:latin typeface="Arial"/>
                <a:ea typeface="+mn-ea"/>
                <a:cs typeface="+mn-cs"/>
                <a:hlinkClick r:id="rId4"/>
              </a:rPr>
              <a:t>clic</a:t>
            </a:r>
            <a:endParaRPr kumimoji="0" lang="fr-FR" sz="1100" b="0" i="0" u="none" strike="noStrike" kern="1200" cap="none" spc="0" normalizeH="0" baseline="0" noProof="0" dirty="0">
              <a:ln>
                <a:noFill/>
              </a:ln>
              <a:solidFill>
                <a:sysClr val="window" lastClr="FFFFFF"/>
              </a:solidFill>
              <a:effectLst/>
              <a:uLnTx/>
              <a:uFillTx/>
              <a:latin typeface="Arial"/>
              <a:ea typeface="+mn-ea"/>
              <a:cs typeface="+mn-cs"/>
            </a:endParaRPr>
          </a:p>
        </p:txBody>
      </p:sp>
    </p:spTree>
    <p:extLst>
      <p:ext uri="{BB962C8B-B14F-4D97-AF65-F5344CB8AC3E}">
        <p14:creationId xmlns:p14="http://schemas.microsoft.com/office/powerpoint/2010/main" val="409093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62823" y="2489062"/>
            <a:ext cx="1051438" cy="403427"/>
          </a:xfrm>
        </p:spPr>
        <p:txBody>
          <a:bodyPr/>
          <a:lstStyle/>
          <a:p>
            <a:r>
              <a:rPr lang="fr-FR" sz="1000" dirty="0"/>
              <a:t>ASSURANCE VIE</a:t>
            </a:r>
          </a:p>
        </p:txBody>
      </p:sp>
      <p:sp>
        <p:nvSpPr>
          <p:cNvPr id="6" name="Espace réservé du texte 5"/>
          <p:cNvSpPr>
            <a:spLocks noGrp="1"/>
          </p:cNvSpPr>
          <p:nvPr>
            <p:ph type="body" sz="quarter" idx="29"/>
          </p:nvPr>
        </p:nvSpPr>
        <p:spPr>
          <a:xfrm>
            <a:off x="10988298" y="980581"/>
            <a:ext cx="1157319" cy="659375"/>
          </a:xfrm>
        </p:spPr>
        <p:txBody>
          <a:bodyPr/>
          <a:lstStyle/>
          <a:p>
            <a:pPr marL="0" indent="0">
              <a:buNone/>
            </a:pPr>
            <a:r>
              <a:rPr lang="fr-FR" sz="900" dirty="0"/>
              <a:t>DIEMEMBREMENT  ET PLUS-VALUES IMMOBILIERES </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CANAL INTERNET ASSUREUR GSM /GEDEL &amp; VERSEMENTS PROGRAMMES</a:t>
            </a:r>
            <a:endParaRPr lang="fr-FR" sz="2400" kern="0" dirty="0">
              <a:solidFill>
                <a:schemeClr val="bg1">
                  <a:lumMod val="50000"/>
                </a:schemeClr>
              </a:solidFill>
            </a:endParaRPr>
          </a:p>
        </p:txBody>
      </p:sp>
      <p:sp>
        <p:nvSpPr>
          <p:cNvPr id="14" name="Rectangle 13"/>
          <p:cNvSpPr/>
          <p:nvPr/>
        </p:nvSpPr>
        <p:spPr>
          <a:xfrm>
            <a:off x="11036357" y="2892489"/>
            <a:ext cx="1105986" cy="353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11" name="ZoneTexte 10">
            <a:hlinkClick r:id="rId2"/>
            <a:extLst>
              <a:ext uri="{FF2B5EF4-FFF2-40B4-BE49-F238E27FC236}">
                <a16:creationId xmlns:a16="http://schemas.microsoft.com/office/drawing/2014/main" id="{AF7E2895-0C09-4AC8-87DD-164DC19B65DE}"/>
              </a:ext>
            </a:extLst>
          </p:cNvPr>
          <p:cNvSpPr txBox="1"/>
          <p:nvPr/>
        </p:nvSpPr>
        <p:spPr>
          <a:xfrm>
            <a:off x="653137" y="3429000"/>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952CAB9-D419-2A9D-F902-FEDA6FE836D1}"/>
              </a:ext>
            </a:extLst>
          </p:cNvPr>
          <p:cNvSpPr/>
          <p:nvPr/>
        </p:nvSpPr>
        <p:spPr>
          <a:xfrm>
            <a:off x="10988298" y="178416"/>
            <a:ext cx="1203702" cy="16043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Espace réservé du contenu 18">
            <a:extLst>
              <a:ext uri="{FF2B5EF4-FFF2-40B4-BE49-F238E27FC236}">
                <a16:creationId xmlns:a16="http://schemas.microsoft.com/office/drawing/2014/main" id="{9A508D01-2F2D-48F6-9E7D-B67CE7BFF06E}"/>
              </a:ext>
            </a:extLst>
          </p:cNvPr>
          <p:cNvPicPr>
            <a:picLocks noChangeAspect="1"/>
          </p:cNvPicPr>
          <p:nvPr/>
        </p:nvPicPr>
        <p:blipFill>
          <a:blip r:embed="rId3"/>
          <a:stretch>
            <a:fillRect/>
          </a:stretch>
        </p:blipFill>
        <p:spPr>
          <a:xfrm rot="778556">
            <a:off x="9860510" y="538659"/>
            <a:ext cx="2162810" cy="856615"/>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pic>
      <p:sp>
        <p:nvSpPr>
          <p:cNvPr id="8" name="ZoneTexte 7">
            <a:extLst>
              <a:ext uri="{FF2B5EF4-FFF2-40B4-BE49-F238E27FC236}">
                <a16:creationId xmlns:a16="http://schemas.microsoft.com/office/drawing/2014/main" id="{C52363C0-6A03-432D-97D8-CCA556993B6B}"/>
              </a:ext>
            </a:extLst>
          </p:cNvPr>
          <p:cNvSpPr txBox="1"/>
          <p:nvPr/>
        </p:nvSpPr>
        <p:spPr>
          <a:xfrm>
            <a:off x="100121" y="1314045"/>
            <a:ext cx="10908154" cy="2246769"/>
          </a:xfrm>
          <a:prstGeom prst="rect">
            <a:avLst/>
          </a:prstGeom>
          <a:noFill/>
        </p:spPr>
        <p:txBody>
          <a:bodyPr wrap="square">
            <a:spAutoFit/>
          </a:bodyPr>
          <a:lstStyle/>
          <a:p>
            <a:r>
              <a:rPr lang="fr-FR" sz="2000" dirty="0"/>
              <a:t>Nous vous informions en Gazette S4,  </a:t>
            </a:r>
            <a:r>
              <a:rPr lang="fr-FR" sz="2000" dirty="0">
                <a:solidFill>
                  <a:srgbClr val="FF0000"/>
                </a:solidFill>
              </a:rPr>
              <a:t>que les contrats en orientation de gestion « gestion sous mandat » ou « gestion déléguée » seraient disponibles sur le canal internet aux opérations de versements (libres et programmés) et aux rachats partiels et que  les versements programmés pourront être prélevés à partir d’un compte externe, à compter du 29 janvier.</a:t>
            </a:r>
          </a:p>
          <a:p>
            <a:r>
              <a:rPr lang="fr-FR" sz="2000" dirty="0"/>
              <a:t> </a:t>
            </a:r>
          </a:p>
          <a:p>
            <a:pPr marL="342900" indent="-342900">
              <a:buFont typeface="Wingdings" panose="05000000000000000000" pitchFamily="2" charset="2"/>
              <a:buChar char="Ø"/>
            </a:pPr>
            <a:r>
              <a:rPr lang="fr-FR" sz="2000" dirty="0"/>
              <a:t>Retrouvez le « Quoi de Neuf PUMA? » qui reprend en détails les différentes étapes à travers </a:t>
            </a:r>
            <a:r>
              <a:rPr lang="fr-FR" sz="2000" dirty="0">
                <a:effectLst>
                  <a:outerShdw blurRad="38100" dist="38100" dir="2700000" algn="tl">
                    <a:srgbClr val="000000">
                      <a:alpha val="43137"/>
                    </a:srgbClr>
                  </a:outerShdw>
                </a:effectLst>
              </a:rPr>
              <a:t>un mode opératoire et des exemples.</a:t>
            </a:r>
          </a:p>
        </p:txBody>
      </p:sp>
      <p:pic>
        <p:nvPicPr>
          <p:cNvPr id="4" name="Image 3">
            <a:hlinkClick r:id="rId4"/>
            <a:extLst>
              <a:ext uri="{FF2B5EF4-FFF2-40B4-BE49-F238E27FC236}">
                <a16:creationId xmlns:a16="http://schemas.microsoft.com/office/drawing/2014/main" id="{8766689F-3CC4-5797-1E26-37C4597E4BA9}"/>
              </a:ext>
            </a:extLst>
          </p:cNvPr>
          <p:cNvPicPr>
            <a:picLocks noChangeAspect="1"/>
          </p:cNvPicPr>
          <p:nvPr/>
        </p:nvPicPr>
        <p:blipFill>
          <a:blip r:embed="rId5"/>
          <a:stretch>
            <a:fillRect/>
          </a:stretch>
        </p:blipFill>
        <p:spPr>
          <a:xfrm>
            <a:off x="4468606" y="3429000"/>
            <a:ext cx="2011886" cy="2851282"/>
          </a:xfrm>
          <a:prstGeom prst="rect">
            <a:avLst/>
          </a:prstGeom>
          <a:ln>
            <a:solidFill>
              <a:srgbClr val="FF0000"/>
            </a:solidFill>
          </a:ln>
        </p:spPr>
      </p:pic>
    </p:spTree>
    <p:extLst>
      <p:ext uri="{BB962C8B-B14F-4D97-AF65-F5344CB8AC3E}">
        <p14:creationId xmlns:p14="http://schemas.microsoft.com/office/powerpoint/2010/main" val="1704847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62823" y="2489062"/>
            <a:ext cx="1051438" cy="403427"/>
          </a:xfrm>
        </p:spPr>
        <p:txBody>
          <a:bodyPr/>
          <a:lstStyle/>
          <a:p>
            <a:r>
              <a:rPr lang="fr-FR" sz="1000" dirty="0"/>
              <a:t>ASSURANCE VIE</a:t>
            </a:r>
          </a:p>
        </p:txBody>
      </p:sp>
      <p:sp>
        <p:nvSpPr>
          <p:cNvPr id="6" name="Espace réservé du texte 5"/>
          <p:cNvSpPr>
            <a:spLocks noGrp="1"/>
          </p:cNvSpPr>
          <p:nvPr>
            <p:ph type="body" sz="quarter" idx="29"/>
          </p:nvPr>
        </p:nvSpPr>
        <p:spPr>
          <a:xfrm>
            <a:off x="10988298" y="980581"/>
            <a:ext cx="1157319" cy="659375"/>
          </a:xfrm>
        </p:spPr>
        <p:txBody>
          <a:bodyPr/>
          <a:lstStyle/>
          <a:p>
            <a:pPr marL="0" indent="0">
              <a:buNone/>
            </a:pPr>
            <a:r>
              <a:rPr lang="fr-FR" sz="900" dirty="0"/>
              <a:t>DIEMEMBREMENT  ET PLUS-VALUES IMMOBILIERES </a:t>
            </a:r>
          </a:p>
        </p:txBody>
      </p:sp>
      <p:sp>
        <p:nvSpPr>
          <p:cNvPr id="7" name="ZoneTexte 6"/>
          <p:cNvSpPr txBox="1"/>
          <p:nvPr/>
        </p:nvSpPr>
        <p:spPr>
          <a:xfrm>
            <a:off x="0" y="368300"/>
            <a:ext cx="10979084" cy="738664"/>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kern="0" dirty="0">
                <a:solidFill>
                  <a:schemeClr val="bg1">
                    <a:lumMod val="50000"/>
                  </a:schemeClr>
                </a:solidFill>
                <a:effectLst>
                  <a:outerShdw blurRad="38100" dist="38100" dir="2700000" algn="tl">
                    <a:srgbClr val="000000">
                      <a:alpha val="43137"/>
                    </a:srgbClr>
                  </a:outerShdw>
                </a:effectLst>
                <a:latin typeface="Calibri"/>
              </a:rPr>
              <a:t>DISPOSITIF DE COMPLEMENT DE PARTICIPATION AUX BENEFEICES SUR ENCOURS 2024 DES CONTRATS CNP</a:t>
            </a:r>
            <a:endParaRPr lang="fr-FR" kern="0" dirty="0">
              <a:solidFill>
                <a:schemeClr val="bg1">
                  <a:lumMod val="50000"/>
                </a:schemeClr>
              </a:solidFill>
            </a:endParaRPr>
          </a:p>
        </p:txBody>
      </p:sp>
      <p:sp>
        <p:nvSpPr>
          <p:cNvPr id="14" name="Rectangle 13"/>
          <p:cNvSpPr/>
          <p:nvPr/>
        </p:nvSpPr>
        <p:spPr>
          <a:xfrm>
            <a:off x="11036357" y="2892489"/>
            <a:ext cx="1105986" cy="353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11" name="ZoneTexte 10">
            <a:hlinkClick r:id="rId2"/>
            <a:extLst>
              <a:ext uri="{FF2B5EF4-FFF2-40B4-BE49-F238E27FC236}">
                <a16:creationId xmlns:a16="http://schemas.microsoft.com/office/drawing/2014/main" id="{AF7E2895-0C09-4AC8-87DD-164DC19B65DE}"/>
              </a:ext>
            </a:extLst>
          </p:cNvPr>
          <p:cNvSpPr txBox="1"/>
          <p:nvPr/>
        </p:nvSpPr>
        <p:spPr>
          <a:xfrm>
            <a:off x="8270926" y="2675955"/>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952CAB9-D419-2A9D-F902-FEDA6FE836D1}"/>
              </a:ext>
            </a:extLst>
          </p:cNvPr>
          <p:cNvSpPr/>
          <p:nvPr/>
        </p:nvSpPr>
        <p:spPr>
          <a:xfrm>
            <a:off x="10988298" y="178416"/>
            <a:ext cx="1203702" cy="16043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2">
            <a:extLst>
              <a:ext uri="{FF2B5EF4-FFF2-40B4-BE49-F238E27FC236}">
                <a16:creationId xmlns:a16="http://schemas.microsoft.com/office/drawing/2014/main" id="{A233476A-E55E-E36C-ADFA-7AACCAA4B674}"/>
              </a:ext>
            </a:extLst>
          </p:cNvPr>
          <p:cNvSpPr>
            <a:spLocks noChangeArrowheads="1"/>
          </p:cNvSpPr>
          <p:nvPr/>
        </p:nvSpPr>
        <p:spPr bwMode="auto">
          <a:xfrm>
            <a:off x="0" y="97795"/>
            <a:ext cx="26161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Organigramme : Alternative 12">
            <a:extLst>
              <a:ext uri="{FF2B5EF4-FFF2-40B4-BE49-F238E27FC236}">
                <a16:creationId xmlns:a16="http://schemas.microsoft.com/office/drawing/2014/main" id="{23F7D36E-633E-BE14-A5A3-AF664561E030}"/>
              </a:ext>
            </a:extLst>
          </p:cNvPr>
          <p:cNvSpPr/>
          <p:nvPr/>
        </p:nvSpPr>
        <p:spPr>
          <a:xfrm rot="759602">
            <a:off x="10213659" y="254738"/>
            <a:ext cx="1926612" cy="769855"/>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RECONDUCTION</a:t>
            </a:r>
          </a:p>
          <a:p>
            <a:pPr algn="ctr"/>
            <a:r>
              <a:rPr lang="fr-FR" sz="1400" b="1" dirty="0">
                <a:effectLst>
                  <a:outerShdw blurRad="38100" dist="38100" dir="2700000" algn="tl">
                    <a:srgbClr val="000000">
                      <a:alpha val="43137"/>
                    </a:srgbClr>
                  </a:outerShdw>
                </a:effectLst>
              </a:rPr>
              <a:t>JANVIER –DECEMBRE 2024</a:t>
            </a:r>
          </a:p>
        </p:txBody>
      </p:sp>
      <p:sp>
        <p:nvSpPr>
          <p:cNvPr id="18" name="ZoneTexte 17">
            <a:extLst>
              <a:ext uri="{FF2B5EF4-FFF2-40B4-BE49-F238E27FC236}">
                <a16:creationId xmlns:a16="http://schemas.microsoft.com/office/drawing/2014/main" id="{1A42870E-C900-EFFE-69AD-D545008EE92A}"/>
              </a:ext>
            </a:extLst>
          </p:cNvPr>
          <p:cNvSpPr txBox="1"/>
          <p:nvPr/>
        </p:nvSpPr>
        <p:spPr>
          <a:xfrm>
            <a:off x="46383" y="1203832"/>
            <a:ext cx="10895532" cy="2308324"/>
          </a:xfrm>
          <a:prstGeom prst="rect">
            <a:avLst/>
          </a:prstGeom>
          <a:noFill/>
        </p:spPr>
        <p:txBody>
          <a:bodyPr wrap="square">
            <a:spAutoFit/>
          </a:bodyPr>
          <a:lstStyle/>
          <a:p>
            <a:pPr marL="285750" indent="-285750" algn="l">
              <a:buFont typeface="Wingdings" panose="05000000000000000000" pitchFamily="2" charset="2"/>
              <a:buChar char="Ø"/>
            </a:pPr>
            <a:r>
              <a:rPr lang="fr-FR" sz="1600" b="0" i="0" u="none" strike="noStrike" baseline="0" dirty="0">
                <a:solidFill>
                  <a:srgbClr val="000000"/>
                </a:solidFill>
                <a:latin typeface="Calibri" panose="020F0502020204030204" pitchFamily="34" charset="0"/>
                <a:cs typeface="Calibri" panose="020F0502020204030204" pitchFamily="34" charset="0"/>
              </a:rPr>
              <a:t>Les détenteurs des contrats CNP Assurances </a:t>
            </a:r>
            <a:r>
              <a:rPr lang="fr-FR" sz="1600" b="0" i="0" u="none" strike="noStrike" baseline="0" dirty="0">
                <a:solidFill>
                  <a:srgbClr val="FF0000"/>
                </a:solidFill>
                <a:latin typeface="Calibri" panose="020F0502020204030204" pitchFamily="34" charset="0"/>
                <a:cs typeface="Calibri" panose="020F0502020204030204" pitchFamily="34" charset="0"/>
              </a:rPr>
              <a:t>Nuances 3D, Nuances Plus, Nuances Privilège et PER CE </a:t>
            </a:r>
            <a:r>
              <a:rPr lang="fr-FR" sz="1600" b="0" i="0" u="none" strike="noStrike" baseline="0" dirty="0">
                <a:solidFill>
                  <a:srgbClr val="000000"/>
                </a:solidFill>
                <a:latin typeface="Calibri" panose="020F0502020204030204" pitchFamily="34" charset="0"/>
                <a:cs typeface="Calibri" panose="020F0502020204030204" pitchFamily="34" charset="0"/>
              </a:rPr>
              <a:t>seront informés dans leur bulletin de situation annuel de 2023, de l’offre de complément de participation aux bénéfices au titre de l’année 2024. Ce dispositif  mis en place depuis 2020, consiste à majorer le taux de participation aux bénéfices attribué au support en euros du contrat, net de frais sur encours et brut de prélèvements sociaux, en fonction de la part de l’épargne investie en unités de compte. </a:t>
            </a:r>
          </a:p>
          <a:p>
            <a:pPr marL="285750" indent="-285750" algn="l">
              <a:buFont typeface="Wingdings" panose="05000000000000000000" pitchFamily="2" charset="2"/>
              <a:buChar char="Ø"/>
            </a:pPr>
            <a:r>
              <a:rPr lang="fr-FR" sz="1600" b="0" i="0" u="none" strike="noStrike" baseline="0" dirty="0">
                <a:solidFill>
                  <a:srgbClr val="000000"/>
                </a:solidFill>
                <a:latin typeface="Calibri" panose="020F0502020204030204" pitchFamily="34" charset="0"/>
                <a:cs typeface="Calibri" panose="020F0502020204030204" pitchFamily="34" charset="0"/>
              </a:rPr>
              <a:t>Pour l’année 2024, à l’instar de l’année précédente, la </a:t>
            </a:r>
            <a:r>
              <a:rPr lang="fr-FR" sz="1600" b="0" i="0" u="none" strike="noStrike" baseline="0" dirty="0">
                <a:solidFill>
                  <a:srgbClr val="FF0000"/>
                </a:solidFill>
                <a:latin typeface="Calibri" panose="020F0502020204030204" pitchFamily="34" charset="0"/>
                <a:cs typeface="Calibri" panose="020F0502020204030204" pitchFamily="34" charset="0"/>
              </a:rPr>
              <a:t>grille a été ajustée </a:t>
            </a:r>
            <a:r>
              <a:rPr lang="fr-FR" sz="1600" b="0" i="0" u="none" strike="noStrike" baseline="0" dirty="0">
                <a:solidFill>
                  <a:srgbClr val="000000"/>
                </a:solidFill>
                <a:latin typeface="Calibri" panose="020F0502020204030204" pitchFamily="34" charset="0"/>
                <a:cs typeface="Calibri" panose="020F0502020204030204" pitchFamily="34" charset="0"/>
              </a:rPr>
              <a:t>pour tenir compte du contexte de remontée des taux avec </a:t>
            </a:r>
            <a:r>
              <a:rPr lang="fr-FR" sz="1600" b="0" i="0" u="none" strike="noStrike" baseline="0" dirty="0">
                <a:solidFill>
                  <a:srgbClr val="FF0000"/>
                </a:solidFill>
                <a:latin typeface="Calibri" panose="020F0502020204030204" pitchFamily="34" charset="0"/>
                <a:cs typeface="Calibri" panose="020F0502020204030204" pitchFamily="34" charset="0"/>
              </a:rPr>
              <a:t>maintien d’un plafond sur le bonus </a:t>
            </a:r>
            <a:r>
              <a:rPr lang="fr-FR" sz="1600" b="0" i="0" u="none" strike="noStrike" baseline="0" dirty="0">
                <a:solidFill>
                  <a:srgbClr val="000000"/>
                </a:solidFill>
                <a:latin typeface="Calibri" panose="020F0502020204030204" pitchFamily="34" charset="0"/>
                <a:cs typeface="Calibri" panose="020F0502020204030204" pitchFamily="34" charset="0"/>
              </a:rPr>
              <a:t>(1,5% maximum) pour maitriser l’impact des grilles de bonus dans ce contexte de remontées des taux. </a:t>
            </a:r>
          </a:p>
          <a:p>
            <a:pPr marL="285750" indent="-285750" algn="l">
              <a:buFont typeface="Wingdings" panose="05000000000000000000" pitchFamily="2" charset="2"/>
              <a:buChar char="Ø"/>
            </a:pPr>
            <a:endParaRPr lang="fr-FR" sz="1600" dirty="0">
              <a:solidFill>
                <a:srgbClr val="000000"/>
              </a:solidFill>
              <a:latin typeface="Calibri" panose="020F0502020204030204" pitchFamily="34" charset="0"/>
              <a:cs typeface="Calibri" panose="020F0502020204030204" pitchFamily="34" charset="0"/>
            </a:endParaRPr>
          </a:p>
        </p:txBody>
      </p:sp>
      <p:pic>
        <p:nvPicPr>
          <p:cNvPr id="20" name="Image 19">
            <a:hlinkClick r:id="rId3"/>
            <a:extLst>
              <a:ext uri="{FF2B5EF4-FFF2-40B4-BE49-F238E27FC236}">
                <a16:creationId xmlns:a16="http://schemas.microsoft.com/office/drawing/2014/main" id="{58142961-413D-7604-5DB4-A7B79B592826}"/>
              </a:ext>
            </a:extLst>
          </p:cNvPr>
          <p:cNvPicPr>
            <a:picLocks noChangeAspect="1"/>
          </p:cNvPicPr>
          <p:nvPr/>
        </p:nvPicPr>
        <p:blipFill>
          <a:blip r:embed="rId4"/>
          <a:stretch>
            <a:fillRect/>
          </a:stretch>
        </p:blipFill>
        <p:spPr>
          <a:xfrm>
            <a:off x="8869538" y="3936402"/>
            <a:ext cx="1809917" cy="2361915"/>
          </a:xfrm>
          <a:prstGeom prst="rect">
            <a:avLst/>
          </a:prstGeom>
          <a:ln>
            <a:solidFill>
              <a:srgbClr val="FF0000"/>
            </a:solidFill>
          </a:ln>
        </p:spPr>
      </p:pic>
      <p:pic>
        <p:nvPicPr>
          <p:cNvPr id="22" name="Image 21">
            <a:extLst>
              <a:ext uri="{FF2B5EF4-FFF2-40B4-BE49-F238E27FC236}">
                <a16:creationId xmlns:a16="http://schemas.microsoft.com/office/drawing/2014/main" id="{EB87CDC0-F0D0-8C9F-C7A4-F1086FCB49E5}"/>
              </a:ext>
            </a:extLst>
          </p:cNvPr>
          <p:cNvPicPr>
            <a:picLocks noChangeAspect="1"/>
          </p:cNvPicPr>
          <p:nvPr/>
        </p:nvPicPr>
        <p:blipFill>
          <a:blip r:embed="rId5"/>
          <a:stretch>
            <a:fillRect/>
          </a:stretch>
        </p:blipFill>
        <p:spPr>
          <a:xfrm>
            <a:off x="550258" y="3279775"/>
            <a:ext cx="7439025" cy="3209925"/>
          </a:xfrm>
          <a:prstGeom prst="rect">
            <a:avLst/>
          </a:prstGeom>
        </p:spPr>
      </p:pic>
      <p:pic>
        <p:nvPicPr>
          <p:cNvPr id="9" name="Image 8">
            <a:extLst>
              <a:ext uri="{FF2B5EF4-FFF2-40B4-BE49-F238E27FC236}">
                <a16:creationId xmlns:a16="http://schemas.microsoft.com/office/drawing/2014/main" id="{30CC1EF9-C2DE-EB4C-4ABD-A0D5B47E4695}"/>
              </a:ext>
            </a:extLst>
          </p:cNvPr>
          <p:cNvPicPr>
            <a:picLocks noChangeAspect="1"/>
          </p:cNvPicPr>
          <p:nvPr/>
        </p:nvPicPr>
        <p:blipFill>
          <a:blip r:embed="rId6"/>
          <a:stretch>
            <a:fillRect/>
          </a:stretch>
        </p:blipFill>
        <p:spPr>
          <a:xfrm>
            <a:off x="11139784" y="3442104"/>
            <a:ext cx="942975" cy="866775"/>
          </a:xfrm>
          <a:prstGeom prst="rect">
            <a:avLst/>
          </a:prstGeom>
        </p:spPr>
      </p:pic>
    </p:spTree>
    <p:extLst>
      <p:ext uri="{BB962C8B-B14F-4D97-AF65-F5344CB8AC3E}">
        <p14:creationId xmlns:p14="http://schemas.microsoft.com/office/powerpoint/2010/main" val="3016807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1169551"/>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/COLLECTE</a:t>
            </a:r>
          </a:p>
          <a:p>
            <a:pPr>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dirty="0">
                <a:solidFill>
                  <a:prstClr val="black">
                    <a:lumMod val="50000"/>
                    <a:lumOff val="50000"/>
                  </a:prst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LANCEMENT DE LA PAGE DEDIEE AUX FONDS A FORMULE</a:t>
            </a:r>
            <a:endParaRPr kumimoji="0" lang="fr-FR" sz="2800" b="1" i="0" u="none" strike="noStrike" kern="1200" cap="all" spc="0" normalizeH="0" baseline="0" noProof="0" dirty="0">
              <a:ln>
                <a:noFill/>
              </a:ln>
              <a:solidFill>
                <a:schemeClr val="tx2">
                  <a:lumMod val="75000"/>
                </a:schemeClr>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200" kern="0" dirty="0">
              <a:solidFill>
                <a:schemeClr val="bg1">
                  <a:lumMod val="50000"/>
                </a:schemeClr>
              </a:solidFill>
            </a:endParaRPr>
          </a:p>
        </p:txBody>
      </p:sp>
      <p:sp>
        <p:nvSpPr>
          <p:cNvPr id="14" name="Rectangle 13"/>
          <p:cNvSpPr/>
          <p:nvPr/>
        </p:nvSpPr>
        <p:spPr>
          <a:xfrm>
            <a:off x="11039630" y="3148438"/>
            <a:ext cx="1105987" cy="33115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2" name="Espace réservé du texte 5">
            <a:extLst>
              <a:ext uri="{FF2B5EF4-FFF2-40B4-BE49-F238E27FC236}">
                <a16:creationId xmlns:a16="http://schemas.microsoft.com/office/drawing/2014/main" id="{DEAC6543-0DC6-6AD5-AA0D-F15D6870ECB5}"/>
              </a:ext>
            </a:extLst>
          </p:cNvPr>
          <p:cNvSpPr txBox="1">
            <a:spLocks/>
          </p:cNvSpPr>
          <p:nvPr/>
        </p:nvSpPr>
        <p:spPr>
          <a:xfrm>
            <a:off x="11039630" y="2489063"/>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FAF</a:t>
            </a:r>
          </a:p>
        </p:txBody>
      </p:sp>
      <p:sp>
        <p:nvSpPr>
          <p:cNvPr id="4" name="Rectangle 3">
            <a:extLst>
              <a:ext uri="{FF2B5EF4-FFF2-40B4-BE49-F238E27FC236}">
                <a16:creationId xmlns:a16="http://schemas.microsoft.com/office/drawing/2014/main" id="{DD5D0879-4F90-BE7F-DF41-2D8DC26DB1BB}"/>
              </a:ext>
            </a:extLst>
          </p:cNvPr>
          <p:cNvSpPr/>
          <p:nvPr/>
        </p:nvSpPr>
        <p:spPr>
          <a:xfrm>
            <a:off x="11051225" y="152691"/>
            <a:ext cx="1105987" cy="16557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7A6315E7-0714-877A-4E6C-BA6EDFF010EA}"/>
              </a:ext>
            </a:extLst>
          </p:cNvPr>
          <p:cNvPicPr>
            <a:picLocks noChangeAspect="1"/>
          </p:cNvPicPr>
          <p:nvPr/>
        </p:nvPicPr>
        <p:blipFill>
          <a:blip r:embed="rId3"/>
          <a:stretch>
            <a:fillRect/>
          </a:stretch>
        </p:blipFill>
        <p:spPr>
          <a:xfrm>
            <a:off x="9265184" y="420240"/>
            <a:ext cx="1499361" cy="727115"/>
          </a:xfrm>
          <a:prstGeom prst="rect">
            <a:avLst/>
          </a:prstGeom>
        </p:spPr>
      </p:pic>
      <p:pic>
        <p:nvPicPr>
          <p:cNvPr id="9" name="Image 8">
            <a:extLst>
              <a:ext uri="{FF2B5EF4-FFF2-40B4-BE49-F238E27FC236}">
                <a16:creationId xmlns:a16="http://schemas.microsoft.com/office/drawing/2014/main" id="{C9711EF2-4B0B-8F87-BC8C-BC5B2C3E5CE4}"/>
              </a:ext>
            </a:extLst>
          </p:cNvPr>
          <p:cNvPicPr>
            <a:picLocks noChangeAspect="1"/>
          </p:cNvPicPr>
          <p:nvPr/>
        </p:nvPicPr>
        <p:blipFill>
          <a:blip r:embed="rId4"/>
          <a:stretch>
            <a:fillRect/>
          </a:stretch>
        </p:blipFill>
        <p:spPr>
          <a:xfrm>
            <a:off x="281699" y="1310268"/>
            <a:ext cx="6693566" cy="1602735"/>
          </a:xfrm>
          <a:prstGeom prst="rect">
            <a:avLst/>
          </a:prstGeom>
        </p:spPr>
      </p:pic>
      <p:sp>
        <p:nvSpPr>
          <p:cNvPr id="12" name="ZoneTexte 11">
            <a:extLst>
              <a:ext uri="{FF2B5EF4-FFF2-40B4-BE49-F238E27FC236}">
                <a16:creationId xmlns:a16="http://schemas.microsoft.com/office/drawing/2014/main" id="{2E193C82-10C2-4F12-74C5-E5743B1D1737}"/>
              </a:ext>
            </a:extLst>
          </p:cNvPr>
          <p:cNvSpPr txBox="1"/>
          <p:nvPr/>
        </p:nvSpPr>
        <p:spPr>
          <a:xfrm>
            <a:off x="218890" y="2912820"/>
            <a:ext cx="10832335" cy="3647152"/>
          </a:xfrm>
          <a:prstGeom prst="rect">
            <a:avLst/>
          </a:prstGeom>
          <a:noFill/>
        </p:spPr>
        <p:txBody>
          <a:bodyPr wrap="square">
            <a:spAutoFit/>
          </a:bodyPr>
          <a:lstStyle/>
          <a:p>
            <a:r>
              <a:rPr lang="fr-FR" sz="1400" dirty="0">
                <a:solidFill>
                  <a:srgbClr val="000000"/>
                </a:solidFill>
                <a:effectLst/>
                <a:latin typeface="Calibri" panose="020F0502020204030204" pitchFamily="34" charset="0"/>
                <a:ea typeface="Calibri" panose="020F0502020204030204" pitchFamily="34" charset="0"/>
              </a:rPr>
              <a:t>Dans </a:t>
            </a:r>
            <a:r>
              <a:rPr lang="fr-FR" sz="1400" u="sng" dirty="0">
                <a:solidFill>
                  <a:srgbClr val="000000"/>
                </a:solidFill>
                <a:effectLst/>
                <a:latin typeface="Calibri" panose="020F0502020204030204" pitchFamily="34" charset="0"/>
                <a:ea typeface="Calibri" panose="020F0502020204030204" pitchFamily="34" charset="0"/>
                <a:hlinkClick r:id="rId5"/>
              </a:rPr>
              <a:t>cet espace</a:t>
            </a:r>
            <a:r>
              <a:rPr lang="fr-FR" sz="1400" dirty="0">
                <a:solidFill>
                  <a:srgbClr val="000000"/>
                </a:solidFill>
                <a:effectLst/>
                <a:latin typeface="Calibri" panose="020F0502020204030204" pitchFamily="34" charset="0"/>
                <a:ea typeface="Calibri" panose="020F0502020204030204" pitchFamily="34" charset="0"/>
              </a:rPr>
              <a:t> « </a:t>
            </a:r>
            <a:r>
              <a:rPr lang="fr-FR" sz="1400" b="1" dirty="0">
                <a:solidFill>
                  <a:srgbClr val="000000"/>
                </a:solidFill>
                <a:effectLst/>
                <a:latin typeface="Calibri" panose="020F0502020204030204" pitchFamily="34" charset="0"/>
                <a:ea typeface="Calibri" panose="020F0502020204030204" pitchFamily="34" charset="0"/>
              </a:rPr>
              <a:t>TOUT EN UN</a:t>
            </a:r>
            <a:r>
              <a:rPr lang="fr-FR" sz="1400" dirty="0">
                <a:solidFill>
                  <a:srgbClr val="000000"/>
                </a:solidFill>
                <a:effectLst/>
                <a:latin typeface="Calibri" panose="020F0502020204030204" pitchFamily="34" charset="0"/>
                <a:ea typeface="Calibri" panose="020F0502020204030204" pitchFamily="34" charset="0"/>
              </a:rPr>
              <a:t> », les conseillers pourront accéder à :</a:t>
            </a:r>
            <a:endParaRPr lang="fr-FR" sz="1400" dirty="0">
              <a:effectLst/>
              <a:latin typeface="Calibri" panose="020F0502020204030204" pitchFamily="34" charset="0"/>
              <a:ea typeface="Calibri" panose="020F0502020204030204" pitchFamily="34" charset="0"/>
            </a:endParaRPr>
          </a:p>
          <a:p>
            <a:r>
              <a:rPr lang="fr-FR" sz="1400" dirty="0">
                <a:solidFill>
                  <a:srgbClr val="000000"/>
                </a:solidFill>
                <a:effectLst/>
                <a:latin typeface="Calibri" panose="020F0502020204030204" pitchFamily="34" charset="0"/>
                <a:ea typeface="Calibri" panose="020F0502020204030204" pitchFamily="34" charset="0"/>
              </a:rPr>
              <a:t> </a:t>
            </a:r>
            <a:endParaRPr lang="fr-FR" sz="1400" dirty="0">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Des </a:t>
            </a:r>
            <a:r>
              <a:rPr lang="fr-FR" sz="1400" b="1" dirty="0">
                <a:solidFill>
                  <a:srgbClr val="000000"/>
                </a:solidFill>
                <a:effectLst/>
                <a:latin typeface="Calibri" panose="020F0502020204030204" pitchFamily="34" charset="0"/>
                <a:ea typeface="Times New Roman" panose="02020603050405020304" pitchFamily="18" charset="0"/>
              </a:rPr>
              <a:t>infographies</a:t>
            </a:r>
            <a:r>
              <a:rPr lang="fr-FR" sz="1400" dirty="0">
                <a:solidFill>
                  <a:srgbClr val="000000"/>
                </a:solidFill>
                <a:effectLst/>
                <a:latin typeface="Calibri" panose="020F0502020204030204" pitchFamily="34" charset="0"/>
                <a:ea typeface="Times New Roman" panose="02020603050405020304" pitchFamily="18" charset="0"/>
              </a:rPr>
              <a:t> pour illustrer les grandes questions sur les FCP structurés</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Des fiches </a:t>
            </a:r>
            <a:r>
              <a:rPr lang="fr-FR" sz="1400" b="1" dirty="0">
                <a:solidFill>
                  <a:srgbClr val="000000"/>
                </a:solidFill>
                <a:effectLst/>
                <a:latin typeface="Calibri" panose="020F0502020204030204" pitchFamily="34" charset="0"/>
                <a:ea typeface="Times New Roman" panose="02020603050405020304" pitchFamily="18" charset="0"/>
              </a:rPr>
              <a:t>thématiques</a:t>
            </a:r>
            <a:r>
              <a:rPr lang="fr-FR" sz="1400" dirty="0">
                <a:solidFill>
                  <a:srgbClr val="000000"/>
                </a:solidFill>
                <a:effectLst/>
                <a:latin typeface="Calibri" panose="020F0502020204030204" pitchFamily="34" charset="0"/>
                <a:ea typeface="Times New Roman" panose="02020603050405020304" pitchFamily="18" charset="0"/>
              </a:rPr>
              <a:t> pour approfondir certaines notions, en texte et en images</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a:t>
            </a: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Les vidéos </a:t>
            </a:r>
            <a:r>
              <a:rPr lang="fr-FR" sz="1400" b="1" dirty="0">
                <a:solidFill>
                  <a:srgbClr val="000000"/>
                </a:solidFill>
                <a:effectLst/>
                <a:latin typeface="Calibri" panose="020F0502020204030204" pitchFamily="34" charset="0"/>
                <a:ea typeface="Times New Roman" panose="02020603050405020304" pitchFamily="18" charset="0"/>
              </a:rPr>
              <a:t>interviews</a:t>
            </a:r>
            <a:r>
              <a:rPr lang="fr-FR" sz="1400" dirty="0">
                <a:solidFill>
                  <a:srgbClr val="000000"/>
                </a:solidFill>
                <a:effectLst/>
                <a:latin typeface="Calibri" panose="020F0502020204030204" pitchFamily="34" charset="0"/>
                <a:ea typeface="Times New Roman" panose="02020603050405020304" pitchFamily="18" charset="0"/>
              </a:rPr>
              <a:t> des acteurs clés à la construction et la commercialisation de ces fonds qui viennent vous expliquer quels sont leurs rôles dans le processus de vie complet d’un fonds à formule : </a:t>
            </a:r>
            <a:r>
              <a:rPr lang="fr-FR" sz="1400" dirty="0" err="1">
                <a:solidFill>
                  <a:srgbClr val="000000"/>
                </a:solidFill>
                <a:effectLst/>
                <a:latin typeface="Calibri" panose="020F0502020204030204" pitchFamily="34" charset="0"/>
                <a:ea typeface="Times New Roman" panose="02020603050405020304" pitchFamily="18" charset="0"/>
              </a:rPr>
              <a:t>structureur</a:t>
            </a:r>
            <a:r>
              <a:rPr lang="fr-FR" sz="1400" dirty="0">
                <a:solidFill>
                  <a:srgbClr val="000000"/>
                </a:solidFill>
                <a:effectLst/>
                <a:latin typeface="Calibri" panose="020F0502020204030204" pitchFamily="34" charset="0"/>
                <a:ea typeface="Times New Roman" panose="02020603050405020304" pitchFamily="18" charset="0"/>
              </a:rPr>
              <a:t>, garant, gérant, allocataire. </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Notre vidéo « </a:t>
            </a:r>
            <a:r>
              <a:rPr lang="fr-FR" sz="1400" b="1" dirty="0">
                <a:solidFill>
                  <a:srgbClr val="000000"/>
                </a:solidFill>
                <a:effectLst/>
                <a:latin typeface="Calibri" panose="020F0502020204030204" pitchFamily="34" charset="0"/>
                <a:ea typeface="Times New Roman" panose="02020603050405020304" pitchFamily="18" charset="0"/>
              </a:rPr>
              <a:t>2min pour comprendre</a:t>
            </a:r>
            <a:r>
              <a:rPr lang="fr-FR" sz="1400" dirty="0">
                <a:solidFill>
                  <a:srgbClr val="000000"/>
                </a:solidFill>
                <a:effectLst/>
                <a:latin typeface="Calibri" panose="020F0502020204030204" pitchFamily="34" charset="0"/>
                <a:ea typeface="Times New Roman" panose="02020603050405020304" pitchFamily="18" charset="0"/>
              </a:rPr>
              <a:t> », actualisée </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Un </a:t>
            </a:r>
            <a:r>
              <a:rPr lang="fr-FR" sz="1400" b="1" dirty="0">
                <a:solidFill>
                  <a:srgbClr val="000000"/>
                </a:solidFill>
                <a:effectLst/>
                <a:latin typeface="Calibri" panose="020F0502020204030204" pitchFamily="34" charset="0"/>
                <a:ea typeface="Times New Roman" panose="02020603050405020304" pitchFamily="18" charset="0"/>
              </a:rPr>
              <a:t>article complet</a:t>
            </a:r>
            <a:r>
              <a:rPr lang="fr-FR" sz="1400" dirty="0">
                <a:solidFill>
                  <a:srgbClr val="000000"/>
                </a:solidFill>
                <a:effectLst/>
                <a:latin typeface="Calibri" panose="020F0502020204030204" pitchFamily="34" charset="0"/>
                <a:ea typeface="Times New Roman" panose="02020603050405020304" pitchFamily="18" charset="0"/>
              </a:rPr>
              <a:t> sur l’histoire et les enjeux des FCP structurés </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Une mise à jour de notre page sur les </a:t>
            </a:r>
            <a:r>
              <a:rPr lang="fr-FR" sz="1400" b="1" dirty="0">
                <a:solidFill>
                  <a:srgbClr val="000000"/>
                </a:solidFill>
                <a:effectLst/>
                <a:latin typeface="Calibri" panose="020F0502020204030204" pitchFamily="34" charset="0"/>
                <a:ea typeface="Times New Roman" panose="02020603050405020304" pitchFamily="18" charset="0"/>
              </a:rPr>
              <a:t>crédits carbone</a:t>
            </a:r>
            <a:r>
              <a:rPr lang="fr-FR" sz="1400" dirty="0">
                <a:solidFill>
                  <a:srgbClr val="000000"/>
                </a:solidFill>
                <a:effectLst/>
                <a:latin typeface="Calibri" panose="020F0502020204030204" pitchFamily="34" charset="0"/>
                <a:ea typeface="Times New Roman" panose="02020603050405020304" pitchFamily="18" charset="0"/>
              </a:rPr>
              <a:t> </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FF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La description de nos </a:t>
            </a:r>
            <a:r>
              <a:rPr lang="fr-FR" sz="1400" b="1" dirty="0">
                <a:solidFill>
                  <a:srgbClr val="000000"/>
                </a:solidFill>
                <a:effectLst/>
                <a:latin typeface="Calibri" panose="020F0502020204030204" pitchFamily="34" charset="0"/>
                <a:ea typeface="Times New Roman" panose="02020603050405020304" pitchFamily="18" charset="0"/>
              </a:rPr>
              <a:t>sous-jacents</a:t>
            </a:r>
            <a:r>
              <a:rPr lang="fr-FR" sz="1400" dirty="0">
                <a:solidFill>
                  <a:srgbClr val="000000"/>
                </a:solidFill>
                <a:effectLst/>
                <a:latin typeface="Calibri" panose="020F0502020204030204" pitchFamily="34" charset="0"/>
                <a:ea typeface="Times New Roman" panose="02020603050405020304" pitchFamily="18" charset="0"/>
              </a:rPr>
              <a:t>, un </a:t>
            </a:r>
            <a:r>
              <a:rPr lang="fr-FR" sz="1400" b="1" dirty="0">
                <a:solidFill>
                  <a:srgbClr val="000000"/>
                </a:solidFill>
                <a:effectLst/>
                <a:latin typeface="Calibri" panose="020F0502020204030204" pitchFamily="34" charset="0"/>
                <a:ea typeface="Times New Roman" panose="02020603050405020304" pitchFamily="18" charset="0"/>
              </a:rPr>
              <a:t>glossaire</a:t>
            </a:r>
            <a:r>
              <a:rPr lang="fr-FR" sz="1400" dirty="0">
                <a:solidFill>
                  <a:srgbClr val="000000"/>
                </a:solidFill>
                <a:effectLst/>
                <a:latin typeface="Calibri" panose="020F0502020204030204" pitchFamily="34" charset="0"/>
                <a:ea typeface="Times New Roman" panose="02020603050405020304" pitchFamily="18" charset="0"/>
              </a:rPr>
              <a:t> et une </a:t>
            </a:r>
            <a:r>
              <a:rPr lang="fr-FR" sz="1400" b="1" dirty="0">
                <a:solidFill>
                  <a:srgbClr val="000000"/>
                </a:solidFill>
                <a:effectLst/>
                <a:latin typeface="Calibri" panose="020F0502020204030204" pitchFamily="34" charset="0"/>
                <a:ea typeface="Times New Roman" panose="02020603050405020304" pitchFamily="18" charset="0"/>
              </a:rPr>
              <a:t>FAQ </a:t>
            </a:r>
            <a:endParaRPr lang="fr-FR" sz="1400" dirty="0">
              <a:solidFill>
                <a:srgbClr val="000000"/>
              </a:solidFill>
              <a:effectLst/>
              <a:latin typeface="Calibri" panose="020F0502020204030204" pitchFamily="34" charset="0"/>
              <a:ea typeface="Calibri" panose="020F0502020204030204" pitchFamily="34" charset="0"/>
            </a:endParaRPr>
          </a:p>
          <a:p>
            <a:pPr marL="342900" lvl="0" indent="-342900">
              <a:lnSpc>
                <a:spcPct val="115000"/>
              </a:lnSpc>
              <a:buFont typeface="Calibri" panose="020F0502020204030204" pitchFamily="34" charset="0"/>
              <a:buChar char="-"/>
            </a:pPr>
            <a:r>
              <a:rPr lang="fr-FR" sz="1400" dirty="0">
                <a:solidFill>
                  <a:srgbClr val="000000"/>
                </a:solidFill>
                <a:effectLst/>
                <a:latin typeface="Segoe UI Emoji" panose="020B0502040204020203" pitchFamily="34" charset="0"/>
                <a:ea typeface="Times New Roman" panose="02020603050405020304" pitchFamily="18" charset="0"/>
                <a:cs typeface="Segoe UI Emoji" panose="020B0502040204020203" pitchFamily="34" charset="0"/>
              </a:rPr>
              <a:t>🔎</a:t>
            </a:r>
            <a:r>
              <a:rPr lang="fr-FR" sz="1400" dirty="0">
                <a:solidFill>
                  <a:srgbClr val="000000"/>
                </a:solidFill>
                <a:effectLst/>
                <a:latin typeface="Calibri" panose="020F0502020204030204" pitchFamily="34" charset="0"/>
                <a:ea typeface="Times New Roman" panose="02020603050405020304" pitchFamily="18" charset="0"/>
              </a:rPr>
              <a:t> Et un relai vers </a:t>
            </a:r>
            <a:r>
              <a:rPr lang="fr-FR" sz="1400" b="1" dirty="0">
                <a:solidFill>
                  <a:srgbClr val="000000"/>
                </a:solidFill>
                <a:effectLst/>
                <a:latin typeface="Calibri" panose="020F0502020204030204" pitchFamily="34" charset="0"/>
                <a:ea typeface="Times New Roman" panose="02020603050405020304" pitchFamily="18" charset="0"/>
              </a:rPr>
              <a:t>les offres en cours et échues</a:t>
            </a:r>
            <a:endParaRPr lang="fr-FR" sz="1400" dirty="0">
              <a:solidFill>
                <a:srgbClr val="000000"/>
              </a:solidFill>
              <a:effectLst/>
              <a:latin typeface="Calibri" panose="020F0502020204030204" pitchFamily="34" charset="0"/>
              <a:ea typeface="Calibri" panose="020F0502020204030204" pitchFamily="34" charset="0"/>
            </a:endParaRPr>
          </a:p>
          <a:p>
            <a:pPr>
              <a:lnSpc>
                <a:spcPct val="115000"/>
              </a:lnSpc>
            </a:pPr>
            <a:r>
              <a:rPr lang="fr-FR" sz="1400" dirty="0">
                <a:solidFill>
                  <a:srgbClr val="000000"/>
                </a:solidFill>
                <a:effectLst/>
                <a:latin typeface="Calibri" panose="020F0502020204030204" pitchFamily="34" charset="0"/>
                <a:ea typeface="Calibri" panose="020F0502020204030204" pitchFamily="34" charset="0"/>
              </a:rPr>
              <a:t> L’ensemble des supports a été validé pour une diffusion auprès des clients finaux (exception faite des pages produits). </a:t>
            </a:r>
            <a:endParaRPr lang="fr-FR" sz="1400" dirty="0">
              <a:effectLst/>
              <a:latin typeface="Calibri" panose="020F0502020204030204" pitchFamily="34" charset="0"/>
              <a:ea typeface="Calibri" panose="020F0502020204030204" pitchFamily="34" charset="0"/>
            </a:endParaRPr>
          </a:p>
          <a:p>
            <a:r>
              <a:rPr lang="fr-FR" sz="1400" b="1" dirty="0">
                <a:solidFill>
                  <a:srgbClr val="FF0000"/>
                </a:solidFill>
                <a:effectLst/>
                <a:latin typeface="Calibri" panose="020F0502020204030204" pitchFamily="34" charset="0"/>
                <a:ea typeface="Calibri" panose="020F0502020204030204" pitchFamily="34" charset="0"/>
              </a:rPr>
              <a:t>Le démarchage financier sur les produits complexes n’étant pas autorisé, cette page ne peut pas être mise directement à disposition des clients mais les supports peuvent être extraits et adressés si besoin en soutien de la relation commerciale.</a:t>
            </a:r>
            <a:endParaRPr lang="fr-FR" sz="1400" dirty="0">
              <a:solidFill>
                <a:srgbClr val="FF0000"/>
              </a:solidFill>
              <a:effectLst/>
              <a:latin typeface="Calibri" panose="020F0502020204030204" pitchFamily="34" charset="0"/>
              <a:ea typeface="Calibri" panose="020F0502020204030204" pitchFamily="34" charset="0"/>
            </a:endParaRPr>
          </a:p>
          <a:p>
            <a:r>
              <a:rPr lang="fr-FR" sz="1400" b="1" dirty="0">
                <a:solidFill>
                  <a:srgbClr val="000000"/>
                </a:solidFill>
                <a:effectLst/>
                <a:latin typeface="Calibri" panose="020F0502020204030204" pitchFamily="34" charset="0"/>
                <a:ea typeface="Calibri" panose="020F0502020204030204" pitchFamily="34" charset="0"/>
              </a:rPr>
              <a:t> </a:t>
            </a:r>
            <a:endParaRPr lang="fr-FR"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10365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BILAN DES PERFORMANCES T4- 2023</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798350" y="1556138"/>
            <a:ext cx="1219200" cy="1000125"/>
          </a:xfrm>
          <a:prstGeom prst="rect">
            <a:avLst/>
          </a:prstGeom>
        </p:spPr>
      </p:pic>
      <p:sp>
        <p:nvSpPr>
          <p:cNvPr id="13" name="ZoneTexte 12"/>
          <p:cNvSpPr txBox="1"/>
          <p:nvPr/>
        </p:nvSpPr>
        <p:spPr>
          <a:xfrm>
            <a:off x="250213" y="3701736"/>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pic>
        <p:nvPicPr>
          <p:cNvPr id="2" name="Image 1">
            <a:extLst>
              <a:ext uri="{FF2B5EF4-FFF2-40B4-BE49-F238E27FC236}">
                <a16:creationId xmlns:a16="http://schemas.microsoft.com/office/drawing/2014/main" id="{9CF9913B-EF26-FDA5-BEAB-B603E002259F}"/>
              </a:ext>
            </a:extLst>
          </p:cNvPr>
          <p:cNvPicPr>
            <a:picLocks noChangeAspect="1"/>
          </p:cNvPicPr>
          <p:nvPr/>
        </p:nvPicPr>
        <p:blipFill>
          <a:blip r:embed="rId4"/>
          <a:stretch>
            <a:fillRect/>
          </a:stretch>
        </p:blipFill>
        <p:spPr>
          <a:xfrm>
            <a:off x="9176172" y="143301"/>
            <a:ext cx="1499361" cy="727115"/>
          </a:xfrm>
          <a:prstGeom prst="rect">
            <a:avLst/>
          </a:prstGeom>
        </p:spPr>
      </p:pic>
      <p:pic>
        <p:nvPicPr>
          <p:cNvPr id="5" name="Image 4">
            <a:hlinkClick r:id="rId5"/>
            <a:extLst>
              <a:ext uri="{FF2B5EF4-FFF2-40B4-BE49-F238E27FC236}">
                <a16:creationId xmlns:a16="http://schemas.microsoft.com/office/drawing/2014/main" id="{19C5680D-94C8-54DA-BFE1-1C98379B9C56}"/>
              </a:ext>
            </a:extLst>
          </p:cNvPr>
          <p:cNvPicPr>
            <a:picLocks noChangeAspect="1"/>
          </p:cNvPicPr>
          <p:nvPr/>
        </p:nvPicPr>
        <p:blipFill>
          <a:blip r:embed="rId6"/>
          <a:stretch>
            <a:fillRect/>
          </a:stretch>
        </p:blipFill>
        <p:spPr>
          <a:xfrm>
            <a:off x="3182995" y="1469541"/>
            <a:ext cx="5078973" cy="4880631"/>
          </a:xfrm>
          <a:prstGeom prst="rect">
            <a:avLst/>
          </a:prstGeom>
          <a:ln>
            <a:solidFill>
              <a:schemeClr val="accent5"/>
            </a:solidFill>
          </a:ln>
        </p:spPr>
      </p:pic>
    </p:spTree>
    <p:extLst>
      <p:ext uri="{BB962C8B-B14F-4D97-AF65-F5344CB8AC3E}">
        <p14:creationId xmlns:p14="http://schemas.microsoft.com/office/powerpoint/2010/main" val="246091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LA LETTRE HEBDO </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29 JANVIER 2024</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443511" y="1268650"/>
            <a:ext cx="4943475" cy="495300"/>
          </a:xfrm>
          <a:prstGeom prst="rect">
            <a:avLst/>
          </a:prstGeom>
        </p:spPr>
      </p:pic>
      <p:sp>
        <p:nvSpPr>
          <p:cNvPr id="13" name="ZoneTexte 12"/>
          <p:cNvSpPr txBox="1"/>
          <p:nvPr/>
        </p:nvSpPr>
        <p:spPr>
          <a:xfrm>
            <a:off x="1407374" y="4160642"/>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06</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9</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5"/>
          <a:stretch>
            <a:fillRect/>
          </a:stretch>
        </p:blipFill>
        <p:spPr>
          <a:xfrm>
            <a:off x="8848437" y="519462"/>
            <a:ext cx="1570880" cy="528672"/>
          </a:xfrm>
          <a:prstGeom prst="rect">
            <a:avLst/>
          </a:prstGeom>
        </p:spPr>
      </p:pic>
      <p:pic>
        <p:nvPicPr>
          <p:cNvPr id="3" name="Image 2">
            <a:hlinkClick r:id="rId6"/>
            <a:extLst>
              <a:ext uri="{FF2B5EF4-FFF2-40B4-BE49-F238E27FC236}">
                <a16:creationId xmlns:a16="http://schemas.microsoft.com/office/drawing/2014/main" id="{D9D0846B-1C4E-31D2-37E3-444C3362F105}"/>
              </a:ext>
            </a:extLst>
          </p:cNvPr>
          <p:cNvPicPr>
            <a:picLocks noChangeAspect="1"/>
          </p:cNvPicPr>
          <p:nvPr/>
        </p:nvPicPr>
        <p:blipFill>
          <a:blip r:embed="rId7"/>
          <a:stretch>
            <a:fillRect/>
          </a:stretch>
        </p:blipFill>
        <p:spPr>
          <a:xfrm>
            <a:off x="4504393" y="2033777"/>
            <a:ext cx="2969046" cy="4253729"/>
          </a:xfrm>
          <a:prstGeom prst="rect">
            <a:avLst/>
          </a:prstGeom>
          <a:ln>
            <a:solidFill>
              <a:srgbClr val="7030A0"/>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50477</TotalTime>
  <Words>817</Words>
  <Application>Microsoft Office PowerPoint</Application>
  <PresentationFormat>Grand écran</PresentationFormat>
  <Paragraphs>94</Paragraphs>
  <Slides>9</Slides>
  <Notes>5</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9</vt:i4>
      </vt:variant>
    </vt:vector>
  </HeadingPairs>
  <TitlesOfParts>
    <vt:vector size="21" baseType="lpstr">
      <vt:lpstr>Arial</vt:lpstr>
      <vt:lpstr>Arial Black</vt:lpstr>
      <vt:lpstr>Calibri</vt:lpstr>
      <vt:lpstr>Calibri Light</vt:lpstr>
      <vt:lpstr>Montserrat</vt:lpstr>
      <vt:lpstr>Montserrat Black</vt:lpstr>
      <vt:lpstr>Segoe Print</vt:lpstr>
      <vt:lpstr>Segoe UI Emoji</vt:lpstr>
      <vt:lpstr>Wingdings</vt:lpstr>
      <vt:lpstr>Wingdings 2</vt:lpstr>
      <vt:lpstr>Conception personnalisée</vt:lpstr>
      <vt:lpstr>Caisse d'Epargne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2608</cp:revision>
  <dcterms:created xsi:type="dcterms:W3CDTF">2020-06-24T09:20:11Z</dcterms:created>
  <dcterms:modified xsi:type="dcterms:W3CDTF">2024-02-01T09:42:24Z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