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99" r:id="rId5"/>
    <p:sldMasterId id="2147483717" r:id="rId6"/>
  </p:sldMasterIdLst>
  <p:notesMasterIdLst>
    <p:notesMasterId r:id="rId12"/>
  </p:notesMasterIdLst>
  <p:handoutMasterIdLst>
    <p:handoutMasterId r:id="rId13"/>
  </p:handoutMasterIdLst>
  <p:sldIdLst>
    <p:sldId id="256" r:id="rId7"/>
    <p:sldId id="257" r:id="rId8"/>
    <p:sldId id="283" r:id="rId9"/>
    <p:sldId id="289" r:id="rId10"/>
    <p:sldId id="284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322C"/>
    <a:srgbClr val="FF0000"/>
    <a:srgbClr val="FF9999"/>
    <a:srgbClr val="0000FF"/>
    <a:srgbClr val="C31632"/>
    <a:srgbClr val="D11921"/>
    <a:srgbClr val="B82A56"/>
    <a:srgbClr val="EC1B24"/>
    <a:srgbClr val="E7302A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3488" autoAdjust="0"/>
  </p:normalViewPr>
  <p:slideViewPr>
    <p:cSldViewPr snapToGrid="0">
      <p:cViewPr varScale="1">
        <p:scale>
          <a:sx n="108" d="100"/>
          <a:sy n="108" d="100"/>
        </p:scale>
        <p:origin x="71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08/02/2024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08/02/2024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022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8 février 2024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5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8 février 2024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882C35-4057-4032-81E9-650BF22832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56760" y="4826996"/>
            <a:ext cx="3786255" cy="158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2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8 février 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600448-15DF-41DF-AB6F-5D7012B545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675"/>
            <a:ext cx="714375" cy="3143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6D7783-02FF-4E16-A52C-28AEFC7925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81936" y="6143464"/>
            <a:ext cx="1645694" cy="65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16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8 février 2024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63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8 février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9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8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61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8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79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8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39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8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67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8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40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8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78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8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55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8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74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8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26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027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4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image" Target="../media/image12.jpeg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08/02/2024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8 février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1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5" Type="http://schemas.openxmlformats.org/officeDocument/2006/relationships/image" Target="../media/image30.emf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estionprivee.caisse-epargne.fr/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hyperlink" Target="https://oxi90.com/ENTOXWI56/2D1F8B02A09B47BEB2BFA73E659909B5.php?HASHID=3f8025f81c08669208bc39bdcbaf4eda" TargetMode="External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648/lettre-hebdomadaire-vega-investment-managers/32529/la-lettre-hebdomadaire-de-vega-im_5-fevrier-2024.pdf" TargetMode="Externa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335902" y="5158749"/>
            <a:ext cx="11224727" cy="556592"/>
          </a:xfrm>
        </p:spPr>
        <p:txBody>
          <a:bodyPr/>
          <a:lstStyle/>
          <a:p>
            <a:r>
              <a:rPr lang="fr-FR" sz="2700" dirty="0"/>
              <a:t>2024 – Semaine 07 du Lundi  12 au Samedi  17 février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07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492930" y="3429000"/>
            <a:ext cx="8539749" cy="14773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FISCALITE: </a:t>
            </a:r>
            <a:r>
              <a:rPr lang="fr-FR" b="1" dirty="0"/>
              <a:t>Vision Patrimoine N°102 </a:t>
            </a:r>
            <a:r>
              <a:rPr lang="fr-FR" dirty="0"/>
              <a:t>: Webinaire du 8 février quelles opportunités et nouveautés 2024, Webinaire spécial Epargne, Pourquoi le PER peut- il être un outil de transmission?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5 février 2024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616" y="1749669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5787" y="201542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6955" y="2035195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37804" y="1953505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6A973E-5C51-9FA7-B1C6-7F424B01B1A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161" y="2688787"/>
            <a:ext cx="5586589" cy="307344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C710D3C-55DD-F52A-6C7F-8B8BAB4BB9E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52033" y="2543980"/>
            <a:ext cx="4962525" cy="220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600" dirty="0"/>
              <a:t>FISCALITE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 102 FEVRIER  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201" y="595297"/>
            <a:ext cx="3581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114817" y="1279673"/>
            <a:ext cx="10883495" cy="86177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Retrouvez les publications du mois de novembre de Vision Patrimoine à</a:t>
            </a:r>
            <a:r>
              <a:rPr lang="fr-FR" sz="1600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la </a:t>
            </a: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Une : </a:t>
            </a:r>
            <a:r>
              <a:rPr lang="fr-FR" sz="1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Webinaire immobilier quelles opportunités et nouveautés 2024 ,  </a:t>
            </a:r>
            <a:r>
              <a:rPr lang="fr-FR" sz="1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Webinair</a:t>
            </a:r>
            <a:r>
              <a:rPr lang="fr-FR" sz="1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spécial Epargne , Pourquoi le PER peut aussi être un outil de transmission? ….</a:t>
            </a:r>
          </a:p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Accès direct 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hlinkClick r:id="rId3"/>
              </a:rPr>
              <a:t>https://gestionprivee.caisse-epargne.fr/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ou par simple clic sur l’image </a:t>
            </a:r>
          </a:p>
        </p:txBody>
      </p:sp>
      <p:sp>
        <p:nvSpPr>
          <p:cNvPr id="13" name="ZoneTexte 12">
            <a:hlinkClick r:id="rId4"/>
          </p:cNvPr>
          <p:cNvSpPr txBox="1"/>
          <p:nvPr/>
        </p:nvSpPr>
        <p:spPr>
          <a:xfrm>
            <a:off x="95589" y="356625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998312" y="1264836"/>
            <a:ext cx="1125963" cy="52597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space réservé du texte 13"/>
          <p:cNvSpPr txBox="1">
            <a:spLocks/>
          </p:cNvSpPr>
          <p:nvPr/>
        </p:nvSpPr>
        <p:spPr>
          <a:xfrm>
            <a:off x="2195999" y="653994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07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4" name="Image 3">
            <a:hlinkClick r:id="rId5"/>
            <a:extLst>
              <a:ext uri="{FF2B5EF4-FFF2-40B4-BE49-F238E27FC236}">
                <a16:creationId xmlns:a16="http://schemas.microsoft.com/office/drawing/2014/main" id="{EF5DD568-AEAE-F187-114B-E46CA98850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2095" y="2192078"/>
            <a:ext cx="2930033" cy="4297622"/>
          </a:xfrm>
          <a:prstGeom prst="rect">
            <a:avLst/>
          </a:prstGeom>
          <a:ln>
            <a:solidFill>
              <a:srgbClr val="E3322C"/>
            </a:solidFill>
          </a:ln>
        </p:spPr>
      </p:pic>
    </p:spTree>
    <p:extLst>
      <p:ext uri="{BB962C8B-B14F-4D97-AF65-F5344CB8AC3E}">
        <p14:creationId xmlns:p14="http://schemas.microsoft.com/office/powerpoint/2010/main" val="875841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5 FEVRIER 2024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1407374" y="4160642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6"/>
            <a:extLst>
              <a:ext uri="{FF2B5EF4-FFF2-40B4-BE49-F238E27FC236}">
                <a16:creationId xmlns:a16="http://schemas.microsoft.com/office/drawing/2014/main" id="{2D3FDE9A-A288-6AA8-9FB5-80D04F4BC7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62552" y="2043562"/>
            <a:ext cx="2905391" cy="4101315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50764</TotalTime>
  <Words>225</Words>
  <Application>Microsoft Office PowerPoint</Application>
  <PresentationFormat>Grand écran</PresentationFormat>
  <Paragraphs>34</Paragraphs>
  <Slides>5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5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Wingdings 2</vt:lpstr>
      <vt:lpstr>Conception personnalisée</vt:lpstr>
      <vt:lpstr>Caisse d'Epargne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2616</cp:revision>
  <dcterms:created xsi:type="dcterms:W3CDTF">2020-06-24T09:20:11Z</dcterms:created>
  <dcterms:modified xsi:type="dcterms:W3CDTF">2024-02-08T12:19:24Z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